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66"/>
  </p:notesMasterIdLst>
  <p:sldIdLst>
    <p:sldId id="1443" r:id="rId3"/>
    <p:sldId id="1442" r:id="rId4"/>
    <p:sldId id="1430" r:id="rId5"/>
    <p:sldId id="257" r:id="rId6"/>
    <p:sldId id="1441" r:id="rId7"/>
    <p:sldId id="1424" r:id="rId8"/>
    <p:sldId id="1308" r:id="rId9"/>
    <p:sldId id="1347" r:id="rId10"/>
    <p:sldId id="1432" r:id="rId11"/>
    <p:sldId id="1389" r:id="rId12"/>
    <p:sldId id="1010" r:id="rId13"/>
    <p:sldId id="1016" r:id="rId14"/>
    <p:sldId id="1390" r:id="rId15"/>
    <p:sldId id="949" r:id="rId16"/>
    <p:sldId id="1391" r:id="rId17"/>
    <p:sldId id="1434" r:id="rId18"/>
    <p:sldId id="1360" r:id="rId19"/>
    <p:sldId id="1013" r:id="rId20"/>
    <p:sldId id="1008" r:id="rId21"/>
    <p:sldId id="1017" r:id="rId22"/>
    <p:sldId id="1018" r:id="rId23"/>
    <p:sldId id="1019" r:id="rId24"/>
    <p:sldId id="1024" r:id="rId25"/>
    <p:sldId id="1020" r:id="rId26"/>
    <p:sldId id="1395" r:id="rId27"/>
    <p:sldId id="1435" r:id="rId28"/>
    <p:sldId id="1406" r:id="rId29"/>
    <p:sldId id="1407" r:id="rId30"/>
    <p:sldId id="1438" r:id="rId31"/>
    <p:sldId id="1005" r:id="rId32"/>
    <p:sldId id="1021" r:id="rId33"/>
    <p:sldId id="1419" r:id="rId34"/>
    <p:sldId id="1401" r:id="rId35"/>
    <p:sldId id="1437" r:id="rId36"/>
    <p:sldId id="1396" r:id="rId37"/>
    <p:sldId id="1051" r:id="rId38"/>
    <p:sldId id="1420" r:id="rId39"/>
    <p:sldId id="1402" r:id="rId40"/>
    <p:sldId id="1425" r:id="rId41"/>
    <p:sldId id="1427" r:id="rId42"/>
    <p:sldId id="1411" r:id="rId43"/>
    <p:sldId id="1448" r:id="rId44"/>
    <p:sldId id="1447" r:id="rId45"/>
    <p:sldId id="1452" r:id="rId46"/>
    <p:sldId id="1455" r:id="rId47"/>
    <p:sldId id="1460" r:id="rId48"/>
    <p:sldId id="1461" r:id="rId49"/>
    <p:sldId id="1462" r:id="rId50"/>
    <p:sldId id="1463" r:id="rId51"/>
    <p:sldId id="1464" r:id="rId52"/>
    <p:sldId id="1465" r:id="rId53"/>
    <p:sldId id="1466" r:id="rId54"/>
    <p:sldId id="1467" r:id="rId55"/>
    <p:sldId id="1468" r:id="rId56"/>
    <p:sldId id="1449" r:id="rId57"/>
    <p:sldId id="1450" r:id="rId58"/>
    <p:sldId id="1451" r:id="rId59"/>
    <p:sldId id="1412" r:id="rId60"/>
    <p:sldId id="1439" r:id="rId61"/>
    <p:sldId id="1026" r:id="rId62"/>
    <p:sldId id="1025" r:id="rId63"/>
    <p:sldId id="1392" r:id="rId64"/>
    <p:sldId id="1428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  <p:cmAuthor id="2" name="Davidson, Drew" initials="DD" lastIdx="1" clrIdx="1">
    <p:extLst>
      <p:ext uri="{19B8F6BF-5375-455C-9EA6-DF929625EA0E}">
        <p15:presenceInfo xmlns:p15="http://schemas.microsoft.com/office/powerpoint/2012/main" userId="Davidson, 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1B88"/>
    <a:srgbClr val="B686DA"/>
    <a:srgbClr val="5F5F5F"/>
    <a:srgbClr val="F0E06F"/>
    <a:srgbClr val="FFFF99"/>
    <a:srgbClr val="704214"/>
    <a:srgbClr val="FFD3D3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6370" autoAdjust="0"/>
  </p:normalViewPr>
  <p:slideViewPr>
    <p:cSldViewPr snapToGrid="0">
      <p:cViewPr varScale="1">
        <p:scale>
          <a:sx n="143" d="100"/>
          <a:sy n="143" d="100"/>
        </p:scale>
        <p:origin x="150" y="666"/>
      </p:cViewPr>
      <p:guideLst/>
    </p:cSldViewPr>
  </p:slideViewPr>
  <p:outlineViewPr>
    <p:cViewPr>
      <p:scale>
        <a:sx n="33" d="100"/>
        <a:sy n="33" d="100"/>
      </p:scale>
      <p:origin x="0" y="-17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0-30T20:22:24.3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7815 4591 29 0,'0'0'33'16,"0"0"-33"-16,0 0-16 0,0 0-14 15,-45-123 14-15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613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436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917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179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232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143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166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453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368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375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159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425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104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210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035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936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84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EB0-D02D-4DD5-B328-D2466F7F0308}" type="datetime1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9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D076-A2C0-4973-AB65-6610B57C5DB4}" type="datetime1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1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AAA3-1CC8-4A33-BBFF-E9D15C84A201}" type="datetime1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46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82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83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4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51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54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31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24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0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F5E4-2ADE-48CE-BA89-145658DD7058}" type="datetime1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33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78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2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FF20-324F-4C08-BBC4-8EE9B15C1DB9}" type="datetime1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F8A8-157C-49F2-BFC2-21D19BB4652E}" type="datetime1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5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B3B8-2A8D-4D12-9335-08E8E564FD7C}" type="datetime1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E8CE-0C59-497D-8DA7-CBDE9CAB8765}" type="datetime1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5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E2BA-A647-4BD4-8E5B-D49604EF361A}" type="datetime1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9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E6C2-9FA9-4F63-B936-718B6B0B56F4}" type="datetime1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6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D8E8-4D6D-4487-9159-61CF18683836}" type="datetime1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5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A7259-8D2D-4EF2-96B4-2927B5ABCD0E}" type="datetime1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0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7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blog.rchapman.org/posts/Linux_System_Call_Table_for_x86_64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13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Heap Management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6021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807BE-0FDB-4E05-90CF-CCB3BE4C2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77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Assume a variable a goes out of scope and the garbage collector is invoked.</a:t>
            </a:r>
          </a:p>
          <a:p>
            <a:pPr marL="0" indent="0">
              <a:buNone/>
            </a:pPr>
            <a:endParaRPr lang="en-US" sz="22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Draw a heap for which more memory would be released in a mark-and-sweep garbage collector than a naive reference-counting garbage collector.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52352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t My Job Rectangle Magnet by MommyMatter.com - CafePress">
            <a:extLst>
              <a:ext uri="{FF2B5EF4-FFF2-40B4-BE49-F238E27FC236}">
                <a16:creationId xmlns:a16="http://schemas.microsoft.com/office/drawing/2014/main" id="{4B03439C-38D5-4D8E-9D14-05A47305B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t="24554" r="10363" b="23273"/>
          <a:stretch/>
        </p:blipFill>
        <p:spPr bwMode="auto">
          <a:xfrm>
            <a:off x="6076929" y="3035382"/>
            <a:ext cx="3464660" cy="230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OS Perspective: Still Just Text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Compiler Toolchains - Overview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A4A1095-14E2-4841-812D-399133DB36D6}"/>
              </a:ext>
            </a:extLst>
          </p:cNvPr>
          <p:cNvSpPr/>
          <p:nvPr/>
        </p:nvSpPr>
        <p:spPr>
          <a:xfrm rot="20754467">
            <a:off x="4984107" y="2426895"/>
            <a:ext cx="1238038" cy="1511456"/>
          </a:xfrm>
          <a:custGeom>
            <a:avLst/>
            <a:gdLst>
              <a:gd name="connsiteX0" fmla="*/ 1160585 w 1160585"/>
              <a:gd name="connsiteY0" fmla="*/ 0 h 462665"/>
              <a:gd name="connsiteX1" fmla="*/ 562708 w 1160585"/>
              <a:gd name="connsiteY1" fmla="*/ 457200 h 462665"/>
              <a:gd name="connsiteX2" fmla="*/ 0 w 1160585"/>
              <a:gd name="connsiteY2" fmla="*/ 211015 h 462665"/>
              <a:gd name="connsiteX0" fmla="*/ 1238038 w 1238038"/>
              <a:gd name="connsiteY0" fmla="*/ 0 h 1710071"/>
              <a:gd name="connsiteX1" fmla="*/ 562708 w 1238038"/>
              <a:gd name="connsiteY1" fmla="*/ 1704606 h 1710071"/>
              <a:gd name="connsiteX2" fmla="*/ 0 w 1238038"/>
              <a:gd name="connsiteY2" fmla="*/ 1458421 h 1710071"/>
              <a:gd name="connsiteX0" fmla="*/ 1238038 w 1238038"/>
              <a:gd name="connsiteY0" fmla="*/ 0 h 1478406"/>
              <a:gd name="connsiteX1" fmla="*/ 789873 w 1238038"/>
              <a:gd name="connsiteY1" fmla="*/ 917066 h 1478406"/>
              <a:gd name="connsiteX2" fmla="*/ 0 w 1238038"/>
              <a:gd name="connsiteY2" fmla="*/ 1458421 h 1478406"/>
              <a:gd name="connsiteX0" fmla="*/ 1238038 w 1238038"/>
              <a:gd name="connsiteY0" fmla="*/ 0 h 1588518"/>
              <a:gd name="connsiteX1" fmla="*/ 789873 w 1238038"/>
              <a:gd name="connsiteY1" fmla="*/ 917066 h 1588518"/>
              <a:gd name="connsiteX2" fmla="*/ 0 w 1238038"/>
              <a:gd name="connsiteY2" fmla="*/ 1458421 h 1588518"/>
              <a:gd name="connsiteX0" fmla="*/ 1238038 w 1238038"/>
              <a:gd name="connsiteY0" fmla="*/ 48785 h 1637303"/>
              <a:gd name="connsiteX1" fmla="*/ 789873 w 1238038"/>
              <a:gd name="connsiteY1" fmla="*/ 965851 h 1637303"/>
              <a:gd name="connsiteX2" fmla="*/ 0 w 1238038"/>
              <a:gd name="connsiteY2" fmla="*/ 1507206 h 1637303"/>
              <a:gd name="connsiteX0" fmla="*/ 1238038 w 1238038"/>
              <a:gd name="connsiteY0" fmla="*/ 0 h 1458421"/>
              <a:gd name="connsiteX1" fmla="*/ 0 w 1238038"/>
              <a:gd name="connsiteY1" fmla="*/ 1458421 h 1458421"/>
              <a:gd name="connsiteX0" fmla="*/ 1238038 w 1238038"/>
              <a:gd name="connsiteY0" fmla="*/ 64673 h 1523094"/>
              <a:gd name="connsiteX1" fmla="*/ 0 w 1238038"/>
              <a:gd name="connsiteY1" fmla="*/ 1523094 h 1523094"/>
              <a:gd name="connsiteX0" fmla="*/ 1238038 w 1238038"/>
              <a:gd name="connsiteY0" fmla="*/ 47564 h 1511456"/>
              <a:gd name="connsiteX1" fmla="*/ 0 w 1238038"/>
              <a:gd name="connsiteY1" fmla="*/ 1505985 h 151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8038" h="1511456">
                <a:moveTo>
                  <a:pt x="1238038" y="47564"/>
                </a:moveTo>
                <a:cubicBezTo>
                  <a:pt x="451953" y="-326038"/>
                  <a:pt x="721646" y="1627717"/>
                  <a:pt x="0" y="1505985"/>
                </a:cubicBezTo>
              </a:path>
            </a:pathLst>
          </a:custGeom>
          <a:noFill/>
          <a:ln w="38100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721888-2338-4437-90BB-D02232FF03AB}"/>
              </a:ext>
            </a:extLst>
          </p:cNvPr>
          <p:cNvSpPr txBox="1"/>
          <p:nvPr/>
        </p:nvSpPr>
        <p:spPr>
          <a:xfrm>
            <a:off x="6022959" y="1851099"/>
            <a:ext cx="4394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“Shouldn’t the </a:t>
            </a:r>
          </a:p>
          <a:p>
            <a:r>
              <a:rPr lang="en-US" sz="30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compiler target that?”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FA2C189-3D79-4043-921B-ADE1C5388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552820"/>
            <a:ext cx="507388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From text file to text file</a:t>
            </a:r>
          </a:p>
          <a:p>
            <a:r>
              <a:rPr lang="en-US" dirty="0"/>
              <a:t>Source code and assembly code equally useless to processor</a:t>
            </a:r>
          </a:p>
          <a:p>
            <a:pPr marL="0" indent="0">
              <a:buNone/>
            </a:pPr>
            <a:r>
              <a:rPr lang="en-US" b="1" dirty="0"/>
              <a:t>Pretty unlike that runtime understands a text format</a:t>
            </a:r>
          </a:p>
          <a:p>
            <a:r>
              <a:rPr lang="en-US" dirty="0"/>
              <a:t>Nearly always a better binary representation</a:t>
            </a:r>
          </a:p>
          <a:p>
            <a:r>
              <a:rPr lang="en-US" dirty="0"/>
              <a:t>Some work left after the compiler has finished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CF959E-8086-4B12-83C2-3E4343F4FBA8}"/>
              </a:ext>
            </a:extLst>
          </p:cNvPr>
          <p:cNvCxnSpPr>
            <a:cxnSpLocks/>
          </p:cNvCxnSpPr>
          <p:nvPr/>
        </p:nvCxnSpPr>
        <p:spPr>
          <a:xfrm>
            <a:off x="4131079" y="4272848"/>
            <a:ext cx="83958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FF6C9F6-995B-4CD3-BE84-620D99126C75}"/>
              </a:ext>
            </a:extLst>
          </p:cNvPr>
          <p:cNvCxnSpPr>
            <a:cxnSpLocks/>
          </p:cNvCxnSpPr>
          <p:nvPr/>
        </p:nvCxnSpPr>
        <p:spPr>
          <a:xfrm>
            <a:off x="756138" y="4623808"/>
            <a:ext cx="219007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10CDEA6-96C6-4951-84D0-6CDD7D42F5C0}"/>
              </a:ext>
            </a:extLst>
          </p:cNvPr>
          <p:cNvSpPr txBox="1"/>
          <p:nvPr/>
        </p:nvSpPr>
        <p:spPr>
          <a:xfrm>
            <a:off x="6068653" y="5272939"/>
            <a:ext cx="3330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Compiler doesn’t (need to) </a:t>
            </a:r>
          </a:p>
          <a:p>
            <a:pPr algn="ctr"/>
            <a:r>
              <a:rPr lang="en-US" b="1" dirty="0"/>
              <a:t>output object code / executables</a:t>
            </a:r>
          </a:p>
        </p:txBody>
      </p:sp>
    </p:spTree>
    <p:extLst>
      <p:ext uri="{BB962C8B-B14F-4D97-AF65-F5344CB8AC3E}">
        <p14:creationId xmlns:p14="http://schemas.microsoft.com/office/powerpoint/2010/main" val="6787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7EC28-179D-4824-8AF8-EB66C2A6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265238"/>
            <a:ext cx="8153400" cy="868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Then perhaps </a:t>
            </a:r>
            <a:r>
              <a:rPr lang="en-US" dirty="0" err="1"/>
              <a:t>gcc</a:t>
            </a:r>
            <a:r>
              <a:rPr lang="en-US" dirty="0"/>
              <a:t> is more than a compiler!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86A5CE-009A-4084-A02F-8EFC12613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08" y="1905000"/>
            <a:ext cx="5207793" cy="34718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3849F1-7EE5-4BFB-A231-97A00F6EE72B}"/>
              </a:ext>
            </a:extLst>
          </p:cNvPr>
          <p:cNvSpPr txBox="1"/>
          <p:nvPr/>
        </p:nvSpPr>
        <p:spPr>
          <a:xfrm>
            <a:off x="3276601" y="5410200"/>
            <a:ext cx="520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Did I just blow your mind?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E00D4-FE67-4E63-BA58-0C0A6DBD7C3B}"/>
              </a:ext>
            </a:extLst>
          </p:cNvPr>
          <p:cNvSpPr/>
          <p:nvPr/>
        </p:nvSpPr>
        <p:spPr>
          <a:xfrm>
            <a:off x="3276600" y="5715001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Probably not, because it’s just a matter of definitions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FAE7D15-F6ED-4022-BB85-E0A42F449808}"/>
              </a:ext>
            </a:extLst>
          </p:cNvPr>
          <p:cNvSpPr txBox="1">
            <a:spLocks/>
          </p:cNvSpPr>
          <p:nvPr/>
        </p:nvSpPr>
        <p:spPr>
          <a:xfrm>
            <a:off x="1524000" y="26113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“But when I run </a:t>
            </a: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gcc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I get a binary”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79BFD4-6CEA-430E-91BA-FB0FF8CADED3}"/>
              </a:ext>
            </a:extLst>
          </p:cNvPr>
          <p:cNvSpPr/>
          <p:nvPr/>
        </p:nvSpPr>
        <p:spPr>
          <a:xfrm>
            <a:off x="9002724" y="742432"/>
            <a:ext cx="1370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- You, maybe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3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BB09-FCB5-4664-9CED-E2A2ABB1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157550"/>
            <a:ext cx="4537166" cy="271925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Program lifecycle components often collectively referred to as “compiler” (</a:t>
            </a:r>
            <a:r>
              <a:rPr lang="en-US" sz="2800" i="1" dirty="0"/>
              <a:t>vs.</a:t>
            </a:r>
            <a:r>
              <a:rPr lang="en-US" sz="2800" dirty="0"/>
              <a:t> compiler toolchain)*</a:t>
            </a:r>
          </a:p>
          <a:p>
            <a:r>
              <a:rPr lang="en-US" sz="2400" dirty="0"/>
              <a:t>These components </a:t>
            </a:r>
            <a:r>
              <a:rPr lang="en-US" sz="2400" i="1" dirty="0"/>
              <a:t>can </a:t>
            </a:r>
            <a:r>
              <a:rPr lang="en-US" sz="2400" dirty="0"/>
              <a:t>be invoked separately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12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3A231-09A1-4376-9FE0-2E7A9F011A3A}"/>
              </a:ext>
            </a:extLst>
          </p:cNvPr>
          <p:cNvSpPr/>
          <p:nvPr/>
        </p:nvSpPr>
        <p:spPr>
          <a:xfrm>
            <a:off x="1752600" y="603318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[*]: Unfortunately (in my opinion) this convention </a:t>
            </a:r>
            <a:r>
              <a:rPr lang="en-US" dirty="0" err="1"/>
              <a:t>kinda</a:t>
            </a:r>
            <a:r>
              <a:rPr lang="en-US" dirty="0"/>
              <a:t> erases the term for the high-level text code to low-level text code component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0398870-57B7-4270-B83E-3DE8BE83CBB4}"/>
              </a:ext>
            </a:extLst>
          </p:cNvPr>
          <p:cNvSpPr txBox="1">
            <a:spLocks/>
          </p:cNvSpPr>
          <p:nvPr/>
        </p:nvSpPr>
        <p:spPr>
          <a:xfrm>
            <a:off x="1524000" y="26113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Compiler vs Compiler Toolchain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(A pedantic distinction)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028" name="Picture 4" descr="metal tool key ring silver plated tool keychain 14 tools ...">
            <a:extLst>
              <a:ext uri="{FF2B5EF4-FFF2-40B4-BE49-F238E27FC236}">
                <a16:creationId xmlns:a16="http://schemas.microsoft.com/office/drawing/2014/main" id="{7CD83522-3140-403F-8917-6EFD11C99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698" y="1933455"/>
            <a:ext cx="3274102" cy="327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353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A25058-0472-44C6-9FDB-A5E51F146D4C}"/>
              </a:ext>
            </a:extLst>
          </p:cNvPr>
          <p:cNvGrpSpPr/>
          <p:nvPr/>
        </p:nvGrpSpPr>
        <p:grpSpPr>
          <a:xfrm>
            <a:off x="2008310" y="1279046"/>
            <a:ext cx="2758792" cy="4664271"/>
            <a:chOff x="484310" y="1279045"/>
            <a:chExt cx="2758792" cy="46642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C8A4AE-1D4F-4B1F-9C2F-DD68A127E275}"/>
                </a:ext>
              </a:extLst>
            </p:cNvPr>
            <p:cNvSpPr/>
            <p:nvPr/>
          </p:nvSpPr>
          <p:spPr>
            <a:xfrm>
              <a:off x="1564717" y="2261264"/>
              <a:ext cx="1678385" cy="26006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C9D8170-EC97-4F62-8FDC-EE048DBD7B02}"/>
                </a:ext>
              </a:extLst>
            </p:cNvPr>
            <p:cNvSpPr/>
            <p:nvPr/>
          </p:nvSpPr>
          <p:spPr>
            <a:xfrm>
              <a:off x="1711084" y="2491765"/>
              <a:ext cx="1371600" cy="529700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Front end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D7B30E6-F8A7-45C4-8E04-173869E40B1C}"/>
                </a:ext>
              </a:extLst>
            </p:cNvPr>
            <p:cNvSpPr/>
            <p:nvPr/>
          </p:nvSpPr>
          <p:spPr>
            <a:xfrm>
              <a:off x="1711084" y="3329965"/>
              <a:ext cx="1371600" cy="529700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Middle end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86C0AB8-CB68-4086-BF38-20328809DE1F}"/>
                </a:ext>
              </a:extLst>
            </p:cNvPr>
            <p:cNvSpPr/>
            <p:nvPr/>
          </p:nvSpPr>
          <p:spPr>
            <a:xfrm>
              <a:off x="1711084" y="4164465"/>
              <a:ext cx="1371600" cy="529701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Back end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4F9A258-10F4-45C0-B4EB-453B33A494AD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2396884" y="3021465"/>
              <a:ext cx="0" cy="3085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1E29BC2-F65D-4889-B8CA-D5770060DB99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>
              <a:off x="2396884" y="3859665"/>
              <a:ext cx="0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A78E6AD-AE29-4FE5-BABB-46845D7CBFD0}"/>
                </a:ext>
              </a:extLst>
            </p:cNvPr>
            <p:cNvCxnSpPr>
              <a:cxnSpLocks/>
              <a:stCxn id="53" idx="2"/>
              <a:endCxn id="7" idx="0"/>
            </p:cNvCxnSpPr>
            <p:nvPr/>
          </p:nvCxnSpPr>
          <p:spPr>
            <a:xfrm flipH="1">
              <a:off x="2396884" y="2107065"/>
              <a:ext cx="6127" cy="3847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B5F4343-77A3-4403-8831-A1ADA70816C6}"/>
                </a:ext>
              </a:extLst>
            </p:cNvPr>
            <p:cNvCxnSpPr>
              <a:cxnSpLocks/>
              <a:stCxn id="9" idx="2"/>
              <a:endCxn id="76" idx="0"/>
            </p:cNvCxnSpPr>
            <p:nvPr/>
          </p:nvCxnSpPr>
          <p:spPr>
            <a:xfrm>
              <a:off x="2396884" y="4694166"/>
              <a:ext cx="335" cy="4551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F84B13B6-28FF-4818-A378-E7323A6D382C}"/>
                </a:ext>
              </a:extLst>
            </p:cNvPr>
            <p:cNvSpPr txBox="1"/>
            <p:nvPr/>
          </p:nvSpPr>
          <p:spPr>
            <a:xfrm>
              <a:off x="1400617" y="1279045"/>
              <a:ext cx="68647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Source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Code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(text)</a:t>
              </a:r>
            </a:p>
          </p:txBody>
        </p:sp>
        <p:sp>
          <p:nvSpPr>
            <p:cNvPr id="15" name="TextBox 40">
              <a:extLst>
                <a:ext uri="{FF2B5EF4-FFF2-40B4-BE49-F238E27FC236}">
                  <a16:creationId xmlns:a16="http://schemas.microsoft.com/office/drawing/2014/main" id="{87FC5EEE-6501-42A8-8A52-458BD8B661EF}"/>
                </a:ext>
              </a:extLst>
            </p:cNvPr>
            <p:cNvSpPr txBox="1"/>
            <p:nvPr/>
          </p:nvSpPr>
          <p:spPr>
            <a:xfrm>
              <a:off x="1435741" y="5102201"/>
              <a:ext cx="63870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Target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Code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(text)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BBC9B4B-46D2-4FC5-ABFB-DDABE8E2D0ED}"/>
                </a:ext>
              </a:extLst>
            </p:cNvPr>
            <p:cNvSpPr txBox="1"/>
            <p:nvPr/>
          </p:nvSpPr>
          <p:spPr>
            <a:xfrm>
              <a:off x="484310" y="2198423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Compiler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796C5BF-C8FD-46AB-B3B8-5A082A691C98}"/>
                </a:ext>
              </a:extLst>
            </p:cNvPr>
            <p:cNvGrpSpPr/>
            <p:nvPr/>
          </p:nvGrpSpPr>
          <p:grpSpPr>
            <a:xfrm>
              <a:off x="2079634" y="1300618"/>
              <a:ext cx="662376" cy="806447"/>
              <a:chOff x="7711706" y="823912"/>
              <a:chExt cx="898894" cy="928688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CB35FB2-FD9E-4C25-AAEC-6976797BF13D}"/>
                  </a:ext>
                </a:extLst>
              </p:cNvPr>
              <p:cNvSpPr/>
              <p:nvPr/>
            </p:nvSpPr>
            <p:spPr>
              <a:xfrm>
                <a:off x="7711706" y="838200"/>
                <a:ext cx="877694" cy="914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lnSpc>
                    <a:spcPts val="1860"/>
                  </a:lnSpc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A2EB0A4-A970-40E6-9346-869E36997E48}"/>
                  </a:ext>
                </a:extLst>
              </p:cNvPr>
              <p:cNvSpPr/>
              <p:nvPr/>
            </p:nvSpPr>
            <p:spPr>
              <a:xfrm>
                <a:off x="8484394" y="823912"/>
                <a:ext cx="126206" cy="1178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3DBBAA1-4272-4014-B4EE-15ABB0F7F2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430" y="834627"/>
                <a:ext cx="820" cy="12501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3BD45B6-6057-4654-9C27-A0F8DBB96E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65344" y="947738"/>
                <a:ext cx="127859" cy="136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1E238DD-7B96-470B-866A-A848B6268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291" y="838200"/>
                <a:ext cx="113109" cy="10715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A0058BF-7416-48DB-8540-F81C7430A0EA}"/>
                  </a:ext>
                </a:extLst>
              </p:cNvPr>
              <p:cNvSpPr/>
              <p:nvPr/>
            </p:nvSpPr>
            <p:spPr>
              <a:xfrm>
                <a:off x="7745766" y="1016230"/>
                <a:ext cx="792278" cy="667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.</a:t>
                </a:r>
                <a:r>
                  <a:rPr lang="en-US" dirty="0" err="1">
                    <a:solidFill>
                      <a:prstClr val="black"/>
                    </a:solidFill>
                    <a:latin typeface="Calibri"/>
                  </a:rPr>
                  <a:t>cpp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file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A7EF532-BCD0-421C-8771-3CE6658B5113}"/>
                </a:ext>
              </a:extLst>
            </p:cNvPr>
            <p:cNvGrpSpPr/>
            <p:nvPr/>
          </p:nvGrpSpPr>
          <p:grpSpPr>
            <a:xfrm>
              <a:off x="2073842" y="5136869"/>
              <a:ext cx="662376" cy="806447"/>
              <a:chOff x="7711706" y="823912"/>
              <a:chExt cx="898894" cy="928688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60EB8EB-ECB3-4EA4-9D7F-1B5C41C171EC}"/>
                  </a:ext>
                </a:extLst>
              </p:cNvPr>
              <p:cNvSpPr/>
              <p:nvPr/>
            </p:nvSpPr>
            <p:spPr>
              <a:xfrm>
                <a:off x="7711706" y="838200"/>
                <a:ext cx="877694" cy="914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lnSpc>
                    <a:spcPts val="1860"/>
                  </a:lnSpc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A6CFBB7-F694-46E1-A589-D3B8AEFB08E7}"/>
                  </a:ext>
                </a:extLst>
              </p:cNvPr>
              <p:cNvSpPr/>
              <p:nvPr/>
            </p:nvSpPr>
            <p:spPr>
              <a:xfrm>
                <a:off x="8484394" y="823912"/>
                <a:ext cx="126206" cy="1178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D3EEA6C1-4D17-41CB-876E-BF74C7D446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430" y="834627"/>
                <a:ext cx="820" cy="12501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652FB6F2-AE0F-4CBC-99A2-FD0CD5C9D1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65344" y="947738"/>
                <a:ext cx="127859" cy="136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A96B831B-E395-4903-9F2E-8F16FB6007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291" y="838200"/>
                <a:ext cx="113109" cy="10715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C41D45A-80D7-4D5F-9DCC-8F063CCF214C}"/>
                  </a:ext>
                </a:extLst>
              </p:cNvPr>
              <p:cNvSpPr/>
              <p:nvPr/>
            </p:nvSpPr>
            <p:spPr>
              <a:xfrm>
                <a:off x="7818642" y="1005600"/>
                <a:ext cx="646528" cy="667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.s</a:t>
                </a:r>
              </a:p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file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6E6AC0-FFBB-4858-992F-C63B1B5FC917}"/>
              </a:ext>
            </a:extLst>
          </p:cNvPr>
          <p:cNvGrpSpPr/>
          <p:nvPr/>
        </p:nvGrpSpPr>
        <p:grpSpPr>
          <a:xfrm>
            <a:off x="6559977" y="3200400"/>
            <a:ext cx="1949187" cy="1676400"/>
            <a:chOff x="4578769" y="3200400"/>
            <a:chExt cx="1949187" cy="16764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32FD75E-3276-4695-9E2C-083D6CA8B433}"/>
                </a:ext>
              </a:extLst>
            </p:cNvPr>
            <p:cNvSpPr/>
            <p:nvPr/>
          </p:nvSpPr>
          <p:spPr>
            <a:xfrm>
              <a:off x="5232560" y="3429000"/>
              <a:ext cx="1295396" cy="44648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Linker</a:t>
              </a: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CB66B884-3B83-4EDB-B485-1BC2C0E1FD4F}"/>
                </a:ext>
              </a:extLst>
            </p:cNvPr>
            <p:cNvCxnSpPr>
              <a:cxnSpLocks/>
              <a:stCxn id="122" idx="2"/>
              <a:endCxn id="22" idx="0"/>
            </p:cNvCxnSpPr>
            <p:nvPr/>
          </p:nvCxnSpPr>
          <p:spPr>
            <a:xfrm>
              <a:off x="5880257" y="3200400"/>
              <a:ext cx="1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93413224-5B15-4A82-A798-D9A66F73B549}"/>
                </a:ext>
              </a:extLst>
            </p:cNvPr>
            <p:cNvSpPr/>
            <p:nvPr/>
          </p:nvSpPr>
          <p:spPr>
            <a:xfrm>
              <a:off x="5557821" y="4267200"/>
              <a:ext cx="644872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.exe</a:t>
              </a:r>
            </a:p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file</a:t>
              </a:r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C71BA764-2418-43BB-9938-68D07E044875}"/>
                </a:ext>
              </a:extLst>
            </p:cNvPr>
            <p:cNvCxnSpPr>
              <a:cxnSpLocks/>
              <a:stCxn id="22" idx="2"/>
              <a:endCxn id="127" idx="0"/>
            </p:cNvCxnSpPr>
            <p:nvPr/>
          </p:nvCxnSpPr>
          <p:spPr>
            <a:xfrm flipH="1">
              <a:off x="5880257" y="3875487"/>
              <a:ext cx="1" cy="39171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Box 40">
              <a:extLst>
                <a:ext uri="{FF2B5EF4-FFF2-40B4-BE49-F238E27FC236}">
                  <a16:creationId xmlns:a16="http://schemas.microsoft.com/office/drawing/2014/main" id="{489421AF-6445-4B8B-9B23-603D4416E602}"/>
                </a:ext>
              </a:extLst>
            </p:cNvPr>
            <p:cNvSpPr txBox="1"/>
            <p:nvPr/>
          </p:nvSpPr>
          <p:spPr>
            <a:xfrm>
              <a:off x="4578769" y="4277380"/>
              <a:ext cx="977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Executable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(binary)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42FC70-A33E-472C-B1B0-34DABBD5A0BB}"/>
              </a:ext>
            </a:extLst>
          </p:cNvPr>
          <p:cNvGrpSpPr/>
          <p:nvPr/>
        </p:nvGrpSpPr>
        <p:grpSpPr>
          <a:xfrm>
            <a:off x="6316063" y="4876800"/>
            <a:ext cx="2318333" cy="1371600"/>
            <a:chOff x="4334855" y="4876800"/>
            <a:chExt cx="2318333" cy="13716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9FA9E9F-D223-496F-A0AB-4BA4EC8D3444}"/>
                </a:ext>
              </a:extLst>
            </p:cNvPr>
            <p:cNvSpPr/>
            <p:nvPr/>
          </p:nvSpPr>
          <p:spPr>
            <a:xfrm>
              <a:off x="5232559" y="5146174"/>
              <a:ext cx="1295397" cy="41642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Loader</a:t>
              </a:r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DAD25261-F4C4-445A-82FF-7FBE69555F31}"/>
                </a:ext>
              </a:extLst>
            </p:cNvPr>
            <p:cNvCxnSpPr>
              <a:cxnSpLocks/>
              <a:stCxn id="127" idx="2"/>
              <a:endCxn id="23" idx="0"/>
            </p:cNvCxnSpPr>
            <p:nvPr/>
          </p:nvCxnSpPr>
          <p:spPr>
            <a:xfrm flipH="1">
              <a:off x="5880258" y="4876800"/>
              <a:ext cx="15765" cy="26937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05F0373-D9E7-4C50-ABFC-5CC9D5A44FEC}"/>
                </a:ext>
              </a:extLst>
            </p:cNvPr>
            <p:cNvGrpSpPr/>
            <p:nvPr/>
          </p:nvGrpSpPr>
          <p:grpSpPr>
            <a:xfrm>
              <a:off x="5107327" y="5785207"/>
              <a:ext cx="1545861" cy="463193"/>
              <a:chOff x="6429679" y="6132883"/>
              <a:chExt cx="1545861" cy="463193"/>
            </a:xfrm>
          </p:grpSpPr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258FD7CD-29D5-4BC1-8EA1-1B652CB32A8D}"/>
                  </a:ext>
                </a:extLst>
              </p:cNvPr>
              <p:cNvSpPr/>
              <p:nvPr/>
            </p:nvSpPr>
            <p:spPr>
              <a:xfrm>
                <a:off x="6429679" y="6132883"/>
                <a:ext cx="1545861" cy="463193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475BBE1D-EE1C-4C14-98BF-DEC632DF9528}"/>
                  </a:ext>
                </a:extLst>
              </p:cNvPr>
              <p:cNvSpPr/>
              <p:nvPr/>
            </p:nvSpPr>
            <p:spPr>
              <a:xfrm>
                <a:off x="6506645" y="6251700"/>
                <a:ext cx="1391931" cy="2162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0329DA1E-EE4F-49F2-9186-D45F10F9C012}"/>
                  </a:ext>
                </a:extLst>
              </p:cNvPr>
              <p:cNvSpPr/>
              <p:nvPr/>
            </p:nvSpPr>
            <p:spPr>
              <a:xfrm>
                <a:off x="7497247" y="6252875"/>
                <a:ext cx="401195" cy="20695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 defTabSz="914400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Calibri"/>
                  </a:rPr>
                  <a:t>stack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141B83D-583B-4977-A90A-57754B40FDB1}"/>
                  </a:ext>
                </a:extLst>
              </p:cNvPr>
              <p:cNvSpPr/>
              <p:nvPr/>
            </p:nvSpPr>
            <p:spPr>
              <a:xfrm>
                <a:off x="6506647" y="6261005"/>
                <a:ext cx="432275" cy="2069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 defTabSz="914400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Calibri"/>
                  </a:rPr>
                  <a:t>text</a:t>
                </a: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4966DBE4-ED8B-4016-9AFD-D54ED651DE23}"/>
                  </a:ext>
                </a:extLst>
              </p:cNvPr>
              <p:cNvSpPr/>
              <p:nvPr/>
            </p:nvSpPr>
            <p:spPr>
              <a:xfrm>
                <a:off x="6945684" y="6256940"/>
                <a:ext cx="401195" cy="20695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 defTabSz="914400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Calibri"/>
                  </a:rPr>
                  <a:t>heap</a:t>
                </a:r>
              </a:p>
            </p:txBody>
          </p:sp>
        </p:grp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C5F34809-44F6-4C8B-87CB-6BC01CC35023}"/>
                </a:ext>
              </a:extLst>
            </p:cNvPr>
            <p:cNvCxnSpPr>
              <a:cxnSpLocks/>
              <a:stCxn id="23" idx="2"/>
              <a:endCxn id="155" idx="0"/>
            </p:cNvCxnSpPr>
            <p:nvPr/>
          </p:nvCxnSpPr>
          <p:spPr>
            <a:xfrm>
              <a:off x="5880258" y="5562600"/>
              <a:ext cx="0" cy="22260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TextBox 40">
              <a:extLst>
                <a:ext uri="{FF2B5EF4-FFF2-40B4-BE49-F238E27FC236}">
                  <a16:creationId xmlns:a16="http://schemas.microsoft.com/office/drawing/2014/main" id="{C48E04F6-18C3-407B-AB46-556515CD4BD1}"/>
                </a:ext>
              </a:extLst>
            </p:cNvPr>
            <p:cNvSpPr txBox="1"/>
            <p:nvPr/>
          </p:nvSpPr>
          <p:spPr>
            <a:xfrm>
              <a:off x="4334855" y="5673903"/>
              <a:ext cx="7873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Running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Process</a:t>
              </a:r>
            </a:p>
          </p:txBody>
        </p:sp>
      </p:grp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61224041-CF19-4E95-ACA4-F6C69304CAA8}"/>
              </a:ext>
            </a:extLst>
          </p:cNvPr>
          <p:cNvCxnSpPr>
            <a:cxnSpLocks/>
            <a:stCxn id="76" idx="2"/>
            <a:endCxn id="21" idx="0"/>
          </p:cNvCxnSpPr>
          <p:nvPr/>
        </p:nvCxnSpPr>
        <p:spPr>
          <a:xfrm rot="5400000" flipH="1" flipV="1">
            <a:off x="3816379" y="1898230"/>
            <a:ext cx="4149927" cy="3940246"/>
          </a:xfrm>
          <a:prstGeom prst="bentConnector5">
            <a:avLst>
              <a:gd name="adj1" fmla="val -5509"/>
              <a:gd name="adj2" fmla="val 45884"/>
              <a:gd name="adj3" fmla="val 105509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A6D7379-F616-45AA-9D67-6CCED81417CF}"/>
              </a:ext>
            </a:extLst>
          </p:cNvPr>
          <p:cNvGrpSpPr/>
          <p:nvPr/>
        </p:nvGrpSpPr>
        <p:grpSpPr>
          <a:xfrm>
            <a:off x="6792235" y="1793390"/>
            <a:ext cx="1716929" cy="1407011"/>
            <a:chOff x="4811027" y="1793389"/>
            <a:chExt cx="1716929" cy="140701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432DD21-5913-47B2-A791-49D59D150708}"/>
                </a:ext>
              </a:extLst>
            </p:cNvPr>
            <p:cNvSpPr/>
            <p:nvPr/>
          </p:nvSpPr>
          <p:spPr>
            <a:xfrm>
              <a:off x="5232559" y="1793389"/>
              <a:ext cx="1295397" cy="49261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Assembler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AAD23B64-6678-4336-A418-5A0C70D69F86}"/>
                </a:ext>
              </a:extLst>
            </p:cNvPr>
            <p:cNvCxnSpPr>
              <a:cxnSpLocks/>
              <a:stCxn id="21" idx="2"/>
              <a:endCxn id="122" idx="0"/>
            </p:cNvCxnSpPr>
            <p:nvPr/>
          </p:nvCxnSpPr>
          <p:spPr>
            <a:xfrm flipH="1">
              <a:off x="5880257" y="2286000"/>
              <a:ext cx="1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9515042A-2060-4DD2-A900-349007840AD0}"/>
                </a:ext>
              </a:extLst>
            </p:cNvPr>
            <p:cNvSpPr/>
            <p:nvPr/>
          </p:nvSpPr>
          <p:spPr>
            <a:xfrm>
              <a:off x="5557821" y="2590800"/>
              <a:ext cx="644872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.o</a:t>
              </a:r>
            </a:p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file</a:t>
              </a:r>
            </a:p>
          </p:txBody>
        </p:sp>
        <p:sp>
          <p:nvSpPr>
            <p:cNvPr id="165" name="TextBox 40">
              <a:extLst>
                <a:ext uri="{FF2B5EF4-FFF2-40B4-BE49-F238E27FC236}">
                  <a16:creationId xmlns:a16="http://schemas.microsoft.com/office/drawing/2014/main" id="{53D77197-659E-4AED-A592-C92731A5C76B}"/>
                </a:ext>
              </a:extLst>
            </p:cNvPr>
            <p:cNvSpPr txBox="1"/>
            <p:nvPr/>
          </p:nvSpPr>
          <p:spPr>
            <a:xfrm>
              <a:off x="4811027" y="2461736"/>
              <a:ext cx="75623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Object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Code 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(binary)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B91013-64CA-471E-9FD6-000A86ADCFFD}"/>
              </a:ext>
            </a:extLst>
          </p:cNvPr>
          <p:cNvGrpSpPr/>
          <p:nvPr/>
        </p:nvGrpSpPr>
        <p:grpSpPr>
          <a:xfrm>
            <a:off x="4572001" y="1621281"/>
            <a:ext cx="982641" cy="3515589"/>
            <a:chOff x="3048000" y="1621280"/>
            <a:chExt cx="982641" cy="3515589"/>
          </a:xfrm>
        </p:grpSpPr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6CE917F9-4FDA-4E98-9265-E50DE7B76F88}"/>
                </a:ext>
              </a:extLst>
            </p:cNvPr>
            <p:cNvGrpSpPr/>
            <p:nvPr/>
          </p:nvGrpSpPr>
          <p:grpSpPr>
            <a:xfrm>
              <a:off x="3342748" y="2126473"/>
              <a:ext cx="262440" cy="3010396"/>
              <a:chOff x="3795116" y="2305408"/>
              <a:chExt cx="262440" cy="3010396"/>
            </a:xfrm>
          </p:grpSpPr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44EB60C1-3E0C-4495-8CF5-6A7E9C5101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A762C0E0-89A8-4572-96C6-C1CA5A12C5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02AD6EB7-BD3A-446A-94C9-1AED5F8B66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1164BACF-8487-4961-BBBC-950CBBFD726E}"/>
                </a:ext>
              </a:extLst>
            </p:cNvPr>
            <p:cNvSpPr txBox="1"/>
            <p:nvPr/>
          </p:nvSpPr>
          <p:spPr>
            <a:xfrm>
              <a:off x="3048000" y="1621280"/>
              <a:ext cx="982641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algn="ctr"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compile </a:t>
              </a:r>
            </a:p>
            <a:p>
              <a:pPr algn="ctr"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0D2E75-4097-4229-BC4E-8F437DE9FBB2}"/>
              </a:ext>
            </a:extLst>
          </p:cNvPr>
          <p:cNvGrpSpPr/>
          <p:nvPr/>
        </p:nvGrpSpPr>
        <p:grpSpPr>
          <a:xfrm>
            <a:off x="8670442" y="1345065"/>
            <a:ext cx="1275159" cy="1273990"/>
            <a:chOff x="6689234" y="1345065"/>
            <a:chExt cx="1275159" cy="1273990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69CFBDF5-32D3-4369-A7E8-3484D14E2790}"/>
                </a:ext>
              </a:extLst>
            </p:cNvPr>
            <p:cNvGrpSpPr/>
            <p:nvPr/>
          </p:nvGrpSpPr>
          <p:grpSpPr>
            <a:xfrm>
              <a:off x="6689234" y="1345065"/>
              <a:ext cx="196123" cy="1273990"/>
              <a:chOff x="3795116" y="2305408"/>
              <a:chExt cx="262440" cy="3010396"/>
            </a:xfrm>
          </p:grpSpPr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12C1962C-5454-4843-B53B-36538EE1C9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4F993335-0DFD-495B-B7EE-1EACD71BEA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3C770F41-79AB-4EF0-8DB6-ECFB6A19B0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C45CBA95-2292-41F1-A122-81B4310B0D2B}"/>
                </a:ext>
              </a:extLst>
            </p:cNvPr>
            <p:cNvSpPr txBox="1"/>
            <p:nvPr/>
          </p:nvSpPr>
          <p:spPr>
            <a:xfrm>
              <a:off x="6858000" y="1697480"/>
              <a:ext cx="1106393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assembly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C05B44-27B6-435B-BD0F-88276883DC51}"/>
              </a:ext>
            </a:extLst>
          </p:cNvPr>
          <p:cNvGrpSpPr/>
          <p:nvPr/>
        </p:nvGrpSpPr>
        <p:grpSpPr>
          <a:xfrm>
            <a:off x="8683652" y="2899886"/>
            <a:ext cx="769826" cy="1604122"/>
            <a:chOff x="6702445" y="2899886"/>
            <a:chExt cx="769826" cy="1604122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09F5F96B-94F0-4751-9462-F143D54EEB6A}"/>
                </a:ext>
              </a:extLst>
            </p:cNvPr>
            <p:cNvGrpSpPr/>
            <p:nvPr/>
          </p:nvGrpSpPr>
          <p:grpSpPr>
            <a:xfrm>
              <a:off x="6702445" y="2899886"/>
              <a:ext cx="129027" cy="1604122"/>
              <a:chOff x="3795116" y="2305408"/>
              <a:chExt cx="262440" cy="3010396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6A8C04EC-3F49-41F9-9728-D3CE6E21B3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16645897-8C27-4B1C-88E1-007EF1D2D8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5D91C6E7-A38C-4ABC-9843-6FA4FE04C0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C8E60913-D6AD-4C3E-A45E-912D036F376C}"/>
                </a:ext>
              </a:extLst>
            </p:cNvPr>
            <p:cNvSpPr txBox="1"/>
            <p:nvPr/>
          </p:nvSpPr>
          <p:spPr>
            <a:xfrm>
              <a:off x="6858000" y="3450080"/>
              <a:ext cx="614271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link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C8FE75-8D34-4960-9BC6-EF913C47EE0D}"/>
              </a:ext>
            </a:extLst>
          </p:cNvPr>
          <p:cNvGrpSpPr/>
          <p:nvPr/>
        </p:nvGrpSpPr>
        <p:grpSpPr>
          <a:xfrm>
            <a:off x="8695073" y="4623841"/>
            <a:ext cx="788863" cy="1303760"/>
            <a:chOff x="6713865" y="4623841"/>
            <a:chExt cx="788863" cy="1303760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386B7CC9-D167-424A-B8A7-F9C25515D85C}"/>
                </a:ext>
              </a:extLst>
            </p:cNvPr>
            <p:cNvGrpSpPr/>
            <p:nvPr/>
          </p:nvGrpSpPr>
          <p:grpSpPr>
            <a:xfrm>
              <a:off x="6713865" y="4623841"/>
              <a:ext cx="123892" cy="1303760"/>
              <a:chOff x="3795116" y="2305408"/>
              <a:chExt cx="279457" cy="3010396"/>
            </a:xfrm>
          </p:grpSpPr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1EE92E60-5752-40DB-9FC5-E2829C078C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430F6F54-EADC-4671-9804-F5F5D2FCA3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844CC00D-AF06-4E81-BF81-A1F141670F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97918" y="5298022"/>
                <a:ext cx="276655" cy="2489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DB6C9EEA-2FB9-4FB2-A0CD-A0B576728A42}"/>
                </a:ext>
              </a:extLst>
            </p:cNvPr>
            <p:cNvSpPr txBox="1"/>
            <p:nvPr/>
          </p:nvSpPr>
          <p:spPr>
            <a:xfrm>
              <a:off x="6858000" y="5029200"/>
              <a:ext cx="644728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load </a:t>
              </a:r>
            </a:p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8F46A98-5DC2-4D3B-AD6B-86BAD795340B}"/>
              </a:ext>
            </a:extLst>
          </p:cNvPr>
          <p:cNvGrpSpPr/>
          <p:nvPr/>
        </p:nvGrpSpPr>
        <p:grpSpPr>
          <a:xfrm>
            <a:off x="7772407" y="6019806"/>
            <a:ext cx="1644880" cy="571958"/>
            <a:chOff x="5791200" y="6019806"/>
            <a:chExt cx="1644880" cy="57195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44E20A0-1A32-4831-A2AF-380DE20BDF5E}"/>
                </a:ext>
              </a:extLst>
            </p:cNvPr>
            <p:cNvGrpSpPr/>
            <p:nvPr/>
          </p:nvGrpSpPr>
          <p:grpSpPr>
            <a:xfrm>
              <a:off x="6713643" y="6019806"/>
              <a:ext cx="722437" cy="522984"/>
              <a:chOff x="6713643" y="6019806"/>
              <a:chExt cx="722437" cy="522984"/>
            </a:xfrm>
          </p:grpSpPr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C8EE242A-9533-4DB2-BF79-477CD7C3AEFF}"/>
                  </a:ext>
                </a:extLst>
              </p:cNvPr>
              <p:cNvGrpSpPr/>
              <p:nvPr/>
            </p:nvGrpSpPr>
            <p:grpSpPr>
              <a:xfrm>
                <a:off x="6713643" y="6019806"/>
                <a:ext cx="117829" cy="508392"/>
                <a:chOff x="3795116" y="2305408"/>
                <a:chExt cx="262440" cy="3010396"/>
              </a:xfrm>
            </p:grpSpPr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CF30EDD6-48C6-44CB-BD40-EC33F8830C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38600" y="2305408"/>
                  <a:ext cx="0" cy="3010396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C71B194B-4A3A-412C-AF28-42968C6818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116" y="2324318"/>
                  <a:ext cx="259641" cy="0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A3754629-B6B7-4009-9D0A-D805347AB4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7915" y="5298023"/>
                  <a:ext cx="259641" cy="0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A5EF3322-7A35-4229-878D-4F788E5F2A3B}"/>
                  </a:ext>
                </a:extLst>
              </p:cNvPr>
              <p:cNvSpPr txBox="1"/>
              <p:nvPr/>
            </p:nvSpPr>
            <p:spPr>
              <a:xfrm>
                <a:off x="6821809" y="6030470"/>
                <a:ext cx="614271" cy="51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rgbClr val="8064A2"/>
                    </a:solidFill>
                    <a:latin typeface="Calibri"/>
                  </a:rPr>
                  <a:t>run </a:t>
                </a:r>
              </a:p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rgbClr val="8064A2"/>
                    </a:solidFill>
                    <a:latin typeface="Calibri"/>
                  </a:rPr>
                  <a:t>time</a:t>
                </a:r>
              </a:p>
            </p:txBody>
          </p:sp>
        </p:grp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3F7E2B53-73B9-4E5C-AD2D-38058E496715}"/>
                </a:ext>
              </a:extLst>
            </p:cNvPr>
            <p:cNvSpPr txBox="1"/>
            <p:nvPr/>
          </p:nvSpPr>
          <p:spPr>
            <a:xfrm rot="5400000">
              <a:off x="5804184" y="62354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FF469A50-90B5-4CDA-ACDE-6E11B7975496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Compiler Toolchain</a:t>
            </a:r>
          </a:p>
          <a:p>
            <a:pPr lvl="0" algn="ctr">
              <a:lnSpc>
                <a:spcPct val="70000"/>
              </a:lnSpc>
            </a:pP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- Component Walkthrough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738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A25058-0472-44C6-9FDB-A5E51F146D4C}"/>
              </a:ext>
            </a:extLst>
          </p:cNvPr>
          <p:cNvGrpSpPr/>
          <p:nvPr/>
        </p:nvGrpSpPr>
        <p:grpSpPr>
          <a:xfrm>
            <a:off x="2008310" y="1279046"/>
            <a:ext cx="2758792" cy="4664271"/>
            <a:chOff x="484310" y="1279045"/>
            <a:chExt cx="2758792" cy="46642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C8A4AE-1D4F-4B1F-9C2F-DD68A127E275}"/>
                </a:ext>
              </a:extLst>
            </p:cNvPr>
            <p:cNvSpPr/>
            <p:nvPr/>
          </p:nvSpPr>
          <p:spPr>
            <a:xfrm>
              <a:off x="1564717" y="2261264"/>
              <a:ext cx="1678385" cy="26006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C9D8170-EC97-4F62-8FDC-EE048DBD7B02}"/>
                </a:ext>
              </a:extLst>
            </p:cNvPr>
            <p:cNvSpPr/>
            <p:nvPr/>
          </p:nvSpPr>
          <p:spPr>
            <a:xfrm>
              <a:off x="1711084" y="2491765"/>
              <a:ext cx="1371600" cy="529700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Front end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D7B30E6-F8A7-45C4-8E04-173869E40B1C}"/>
                </a:ext>
              </a:extLst>
            </p:cNvPr>
            <p:cNvSpPr/>
            <p:nvPr/>
          </p:nvSpPr>
          <p:spPr>
            <a:xfrm>
              <a:off x="1711084" y="3329965"/>
              <a:ext cx="1371600" cy="529700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Middle end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86C0AB8-CB68-4086-BF38-20328809DE1F}"/>
                </a:ext>
              </a:extLst>
            </p:cNvPr>
            <p:cNvSpPr/>
            <p:nvPr/>
          </p:nvSpPr>
          <p:spPr>
            <a:xfrm>
              <a:off x="1711084" y="4164465"/>
              <a:ext cx="1371600" cy="529701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Back end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4F9A258-10F4-45C0-B4EB-453B33A494AD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2396884" y="3021465"/>
              <a:ext cx="0" cy="3085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1E29BC2-F65D-4889-B8CA-D5770060DB99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>
              <a:off x="2396884" y="3859665"/>
              <a:ext cx="0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A78E6AD-AE29-4FE5-BABB-46845D7CBFD0}"/>
                </a:ext>
              </a:extLst>
            </p:cNvPr>
            <p:cNvCxnSpPr>
              <a:cxnSpLocks/>
              <a:stCxn id="53" idx="2"/>
              <a:endCxn id="7" idx="0"/>
            </p:cNvCxnSpPr>
            <p:nvPr/>
          </p:nvCxnSpPr>
          <p:spPr>
            <a:xfrm flipH="1">
              <a:off x="2396884" y="2107065"/>
              <a:ext cx="6127" cy="3847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B5F4343-77A3-4403-8831-A1ADA70816C6}"/>
                </a:ext>
              </a:extLst>
            </p:cNvPr>
            <p:cNvCxnSpPr>
              <a:cxnSpLocks/>
              <a:stCxn id="9" idx="2"/>
              <a:endCxn id="76" idx="0"/>
            </p:cNvCxnSpPr>
            <p:nvPr/>
          </p:nvCxnSpPr>
          <p:spPr>
            <a:xfrm>
              <a:off x="2396884" y="4694166"/>
              <a:ext cx="335" cy="4551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F84B13B6-28FF-4818-A378-E7323A6D382C}"/>
                </a:ext>
              </a:extLst>
            </p:cNvPr>
            <p:cNvSpPr txBox="1"/>
            <p:nvPr/>
          </p:nvSpPr>
          <p:spPr>
            <a:xfrm>
              <a:off x="1400617" y="1279045"/>
              <a:ext cx="68647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Source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Code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(text)</a:t>
              </a:r>
            </a:p>
          </p:txBody>
        </p:sp>
        <p:sp>
          <p:nvSpPr>
            <p:cNvPr id="15" name="TextBox 40">
              <a:extLst>
                <a:ext uri="{FF2B5EF4-FFF2-40B4-BE49-F238E27FC236}">
                  <a16:creationId xmlns:a16="http://schemas.microsoft.com/office/drawing/2014/main" id="{87FC5EEE-6501-42A8-8A52-458BD8B661EF}"/>
                </a:ext>
              </a:extLst>
            </p:cNvPr>
            <p:cNvSpPr txBox="1"/>
            <p:nvPr/>
          </p:nvSpPr>
          <p:spPr>
            <a:xfrm>
              <a:off x="1435741" y="5102201"/>
              <a:ext cx="63870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Target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Code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(text)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BBC9B4B-46D2-4FC5-ABFB-DDABE8E2D0ED}"/>
                </a:ext>
              </a:extLst>
            </p:cNvPr>
            <p:cNvSpPr txBox="1"/>
            <p:nvPr/>
          </p:nvSpPr>
          <p:spPr>
            <a:xfrm>
              <a:off x="484310" y="2198423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Compiler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796C5BF-C8FD-46AB-B3B8-5A082A691C98}"/>
                </a:ext>
              </a:extLst>
            </p:cNvPr>
            <p:cNvGrpSpPr/>
            <p:nvPr/>
          </p:nvGrpSpPr>
          <p:grpSpPr>
            <a:xfrm>
              <a:off x="2079634" y="1300618"/>
              <a:ext cx="662376" cy="806447"/>
              <a:chOff x="7711706" y="823912"/>
              <a:chExt cx="898894" cy="928688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CB35FB2-FD9E-4C25-AAEC-6976797BF13D}"/>
                  </a:ext>
                </a:extLst>
              </p:cNvPr>
              <p:cNvSpPr/>
              <p:nvPr/>
            </p:nvSpPr>
            <p:spPr>
              <a:xfrm>
                <a:off x="7711706" y="838200"/>
                <a:ext cx="877694" cy="914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lnSpc>
                    <a:spcPts val="1860"/>
                  </a:lnSpc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A2EB0A4-A970-40E6-9346-869E36997E48}"/>
                  </a:ext>
                </a:extLst>
              </p:cNvPr>
              <p:cNvSpPr/>
              <p:nvPr/>
            </p:nvSpPr>
            <p:spPr>
              <a:xfrm>
                <a:off x="8484394" y="823912"/>
                <a:ext cx="126206" cy="1178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3DBBAA1-4272-4014-B4EE-15ABB0F7F2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430" y="834627"/>
                <a:ext cx="820" cy="12501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3BD45B6-6057-4654-9C27-A0F8DBB96E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65344" y="947738"/>
                <a:ext cx="127859" cy="136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1E238DD-7B96-470B-866A-A848B6268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291" y="838200"/>
                <a:ext cx="113109" cy="10715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A0058BF-7416-48DB-8540-F81C7430A0EA}"/>
                  </a:ext>
                </a:extLst>
              </p:cNvPr>
              <p:cNvSpPr/>
              <p:nvPr/>
            </p:nvSpPr>
            <p:spPr>
              <a:xfrm>
                <a:off x="7745766" y="1016230"/>
                <a:ext cx="792278" cy="667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.</a:t>
                </a:r>
                <a:r>
                  <a:rPr lang="en-US" dirty="0" err="1">
                    <a:solidFill>
                      <a:prstClr val="black"/>
                    </a:solidFill>
                    <a:latin typeface="Calibri"/>
                  </a:rPr>
                  <a:t>cpp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file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A7EF532-BCD0-421C-8771-3CE6658B5113}"/>
                </a:ext>
              </a:extLst>
            </p:cNvPr>
            <p:cNvGrpSpPr/>
            <p:nvPr/>
          </p:nvGrpSpPr>
          <p:grpSpPr>
            <a:xfrm>
              <a:off x="2073842" y="5136869"/>
              <a:ext cx="662376" cy="806447"/>
              <a:chOff x="7711706" y="823912"/>
              <a:chExt cx="898894" cy="928688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60EB8EB-ECB3-4EA4-9D7F-1B5C41C171EC}"/>
                  </a:ext>
                </a:extLst>
              </p:cNvPr>
              <p:cNvSpPr/>
              <p:nvPr/>
            </p:nvSpPr>
            <p:spPr>
              <a:xfrm>
                <a:off x="7711706" y="838200"/>
                <a:ext cx="877694" cy="914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lnSpc>
                    <a:spcPts val="1860"/>
                  </a:lnSpc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A6CFBB7-F694-46E1-A589-D3B8AEFB08E7}"/>
                  </a:ext>
                </a:extLst>
              </p:cNvPr>
              <p:cNvSpPr/>
              <p:nvPr/>
            </p:nvSpPr>
            <p:spPr>
              <a:xfrm>
                <a:off x="8484394" y="823912"/>
                <a:ext cx="126206" cy="1178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D3EEA6C1-4D17-41CB-876E-BF74C7D446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430" y="834627"/>
                <a:ext cx="820" cy="12501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652FB6F2-AE0F-4CBC-99A2-FD0CD5C9D1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65344" y="947738"/>
                <a:ext cx="127859" cy="136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A96B831B-E395-4903-9F2E-8F16FB6007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291" y="838200"/>
                <a:ext cx="113109" cy="10715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C41D45A-80D7-4D5F-9DCC-8F063CCF214C}"/>
                  </a:ext>
                </a:extLst>
              </p:cNvPr>
              <p:cNvSpPr/>
              <p:nvPr/>
            </p:nvSpPr>
            <p:spPr>
              <a:xfrm>
                <a:off x="7818642" y="1005600"/>
                <a:ext cx="646528" cy="667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.s</a:t>
                </a:r>
              </a:p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file</a:t>
                </a:r>
              </a:p>
            </p:txBody>
          </p:sp>
        </p:grp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B814F252-C0EE-463B-BAF6-F9C84E231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81" t="27308" r="482" b="21642"/>
          <a:stretch/>
        </p:blipFill>
        <p:spPr>
          <a:xfrm>
            <a:off x="6338213" y="1729872"/>
            <a:ext cx="3614770" cy="3665244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93E511AE-E8AE-41C0-A135-D46BEB2F719A}"/>
              </a:ext>
            </a:extLst>
          </p:cNvPr>
          <p:cNvSpPr txBox="1"/>
          <p:nvPr/>
        </p:nvSpPr>
        <p:spPr>
          <a:xfrm>
            <a:off x="7084195" y="4877854"/>
            <a:ext cx="22565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n w="3175">
                  <a:solidFill>
                    <a:schemeClr val="tx1"/>
                  </a:solidFill>
                </a:ln>
                <a:solidFill>
                  <a:srgbClr val="F0E06F"/>
                </a:solidFill>
                <a:latin typeface="+mj-lt"/>
              </a:rPr>
              <a:t>[visible confusion]</a:t>
            </a:r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id="{700E88C7-8AD6-47F3-B162-899DC2240485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Compiler Toolchain</a:t>
            </a:r>
          </a:p>
          <a:p>
            <a:pPr lvl="0" algn="ctr">
              <a:lnSpc>
                <a:spcPct val="70000"/>
              </a:lnSpc>
            </a:pP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- Component Walkthrough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4912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6E6AC0-FFBB-4858-992F-C63B1B5FC917}"/>
              </a:ext>
            </a:extLst>
          </p:cNvPr>
          <p:cNvGrpSpPr/>
          <p:nvPr/>
        </p:nvGrpSpPr>
        <p:grpSpPr>
          <a:xfrm>
            <a:off x="6559977" y="3200400"/>
            <a:ext cx="1949187" cy="1676400"/>
            <a:chOff x="4578769" y="3200400"/>
            <a:chExt cx="1949187" cy="16764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32FD75E-3276-4695-9E2C-083D6CA8B433}"/>
                </a:ext>
              </a:extLst>
            </p:cNvPr>
            <p:cNvSpPr/>
            <p:nvPr/>
          </p:nvSpPr>
          <p:spPr>
            <a:xfrm>
              <a:off x="5232560" y="3429000"/>
              <a:ext cx="1295396" cy="44648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Linker</a:t>
              </a: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CB66B884-3B83-4EDB-B485-1BC2C0E1FD4F}"/>
                </a:ext>
              </a:extLst>
            </p:cNvPr>
            <p:cNvCxnSpPr>
              <a:cxnSpLocks/>
              <a:stCxn id="122" idx="2"/>
              <a:endCxn id="22" idx="0"/>
            </p:cNvCxnSpPr>
            <p:nvPr/>
          </p:nvCxnSpPr>
          <p:spPr>
            <a:xfrm>
              <a:off x="5880257" y="3200400"/>
              <a:ext cx="1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93413224-5B15-4A82-A798-D9A66F73B549}"/>
                </a:ext>
              </a:extLst>
            </p:cNvPr>
            <p:cNvSpPr/>
            <p:nvPr/>
          </p:nvSpPr>
          <p:spPr>
            <a:xfrm>
              <a:off x="5557821" y="4267200"/>
              <a:ext cx="644872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.exe</a:t>
              </a:r>
            </a:p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file</a:t>
              </a:r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C71BA764-2418-43BB-9938-68D07E044875}"/>
                </a:ext>
              </a:extLst>
            </p:cNvPr>
            <p:cNvCxnSpPr>
              <a:cxnSpLocks/>
              <a:stCxn id="22" idx="2"/>
              <a:endCxn id="127" idx="0"/>
            </p:cNvCxnSpPr>
            <p:nvPr/>
          </p:nvCxnSpPr>
          <p:spPr>
            <a:xfrm flipH="1">
              <a:off x="5880257" y="3875487"/>
              <a:ext cx="1" cy="39171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Box 40">
              <a:extLst>
                <a:ext uri="{FF2B5EF4-FFF2-40B4-BE49-F238E27FC236}">
                  <a16:creationId xmlns:a16="http://schemas.microsoft.com/office/drawing/2014/main" id="{489421AF-6445-4B8B-9B23-603D4416E602}"/>
                </a:ext>
              </a:extLst>
            </p:cNvPr>
            <p:cNvSpPr txBox="1"/>
            <p:nvPr/>
          </p:nvSpPr>
          <p:spPr>
            <a:xfrm>
              <a:off x="4578769" y="4277380"/>
              <a:ext cx="977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Executable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(binary)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42FC70-A33E-472C-B1B0-34DABBD5A0BB}"/>
              </a:ext>
            </a:extLst>
          </p:cNvPr>
          <p:cNvGrpSpPr/>
          <p:nvPr/>
        </p:nvGrpSpPr>
        <p:grpSpPr>
          <a:xfrm>
            <a:off x="6316063" y="4876800"/>
            <a:ext cx="2318333" cy="1371600"/>
            <a:chOff x="4334855" y="4876800"/>
            <a:chExt cx="2318333" cy="13716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9FA9E9F-D223-496F-A0AB-4BA4EC8D3444}"/>
                </a:ext>
              </a:extLst>
            </p:cNvPr>
            <p:cNvSpPr/>
            <p:nvPr/>
          </p:nvSpPr>
          <p:spPr>
            <a:xfrm>
              <a:off x="5232559" y="5146174"/>
              <a:ext cx="1295397" cy="41642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Loader</a:t>
              </a:r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DAD25261-F4C4-445A-82FF-7FBE69555F31}"/>
                </a:ext>
              </a:extLst>
            </p:cNvPr>
            <p:cNvCxnSpPr>
              <a:cxnSpLocks/>
              <a:stCxn id="127" idx="2"/>
              <a:endCxn id="23" idx="0"/>
            </p:cNvCxnSpPr>
            <p:nvPr/>
          </p:nvCxnSpPr>
          <p:spPr>
            <a:xfrm flipH="1">
              <a:off x="5880258" y="4876800"/>
              <a:ext cx="15765" cy="26937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05F0373-D9E7-4C50-ABFC-5CC9D5A44FEC}"/>
                </a:ext>
              </a:extLst>
            </p:cNvPr>
            <p:cNvGrpSpPr/>
            <p:nvPr/>
          </p:nvGrpSpPr>
          <p:grpSpPr>
            <a:xfrm>
              <a:off x="5107327" y="5785207"/>
              <a:ext cx="1545861" cy="463193"/>
              <a:chOff x="6429679" y="6132883"/>
              <a:chExt cx="1545861" cy="463193"/>
            </a:xfrm>
          </p:grpSpPr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258FD7CD-29D5-4BC1-8EA1-1B652CB32A8D}"/>
                  </a:ext>
                </a:extLst>
              </p:cNvPr>
              <p:cNvSpPr/>
              <p:nvPr/>
            </p:nvSpPr>
            <p:spPr>
              <a:xfrm>
                <a:off x="6429679" y="6132883"/>
                <a:ext cx="1545861" cy="463193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475BBE1D-EE1C-4C14-98BF-DEC632DF9528}"/>
                  </a:ext>
                </a:extLst>
              </p:cNvPr>
              <p:cNvSpPr/>
              <p:nvPr/>
            </p:nvSpPr>
            <p:spPr>
              <a:xfrm>
                <a:off x="6506645" y="6251700"/>
                <a:ext cx="1391931" cy="2162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0329DA1E-EE4F-49F2-9186-D45F10F9C012}"/>
                  </a:ext>
                </a:extLst>
              </p:cNvPr>
              <p:cNvSpPr/>
              <p:nvPr/>
            </p:nvSpPr>
            <p:spPr>
              <a:xfrm>
                <a:off x="7497247" y="6252875"/>
                <a:ext cx="401195" cy="20695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 defTabSz="914400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Calibri"/>
                  </a:rPr>
                  <a:t>stack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141B83D-583B-4977-A90A-57754B40FDB1}"/>
                  </a:ext>
                </a:extLst>
              </p:cNvPr>
              <p:cNvSpPr/>
              <p:nvPr/>
            </p:nvSpPr>
            <p:spPr>
              <a:xfrm>
                <a:off x="6506647" y="6261005"/>
                <a:ext cx="432275" cy="2069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 defTabSz="914400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Calibri"/>
                  </a:rPr>
                  <a:t>text</a:t>
                </a: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4966DBE4-ED8B-4016-9AFD-D54ED651DE23}"/>
                  </a:ext>
                </a:extLst>
              </p:cNvPr>
              <p:cNvSpPr/>
              <p:nvPr/>
            </p:nvSpPr>
            <p:spPr>
              <a:xfrm>
                <a:off x="6945684" y="6256940"/>
                <a:ext cx="401195" cy="20695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 defTabSz="914400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Calibri"/>
                  </a:rPr>
                  <a:t>heap</a:t>
                </a:r>
              </a:p>
            </p:txBody>
          </p:sp>
        </p:grp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C5F34809-44F6-4C8B-87CB-6BC01CC35023}"/>
                </a:ext>
              </a:extLst>
            </p:cNvPr>
            <p:cNvCxnSpPr>
              <a:cxnSpLocks/>
              <a:stCxn id="23" idx="2"/>
              <a:endCxn id="155" idx="0"/>
            </p:cNvCxnSpPr>
            <p:nvPr/>
          </p:nvCxnSpPr>
          <p:spPr>
            <a:xfrm>
              <a:off x="5880258" y="5562600"/>
              <a:ext cx="0" cy="22260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TextBox 40">
              <a:extLst>
                <a:ext uri="{FF2B5EF4-FFF2-40B4-BE49-F238E27FC236}">
                  <a16:creationId xmlns:a16="http://schemas.microsoft.com/office/drawing/2014/main" id="{C48E04F6-18C3-407B-AB46-556515CD4BD1}"/>
                </a:ext>
              </a:extLst>
            </p:cNvPr>
            <p:cNvSpPr txBox="1"/>
            <p:nvPr/>
          </p:nvSpPr>
          <p:spPr>
            <a:xfrm>
              <a:off x="4334855" y="5673903"/>
              <a:ext cx="7873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Running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Process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A6D7379-F616-45AA-9D67-6CCED81417CF}"/>
              </a:ext>
            </a:extLst>
          </p:cNvPr>
          <p:cNvGrpSpPr/>
          <p:nvPr/>
        </p:nvGrpSpPr>
        <p:grpSpPr>
          <a:xfrm>
            <a:off x="6792235" y="1793390"/>
            <a:ext cx="1716929" cy="1407011"/>
            <a:chOff x="4811027" y="1793389"/>
            <a:chExt cx="1716929" cy="140701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432DD21-5913-47B2-A791-49D59D150708}"/>
                </a:ext>
              </a:extLst>
            </p:cNvPr>
            <p:cNvSpPr/>
            <p:nvPr/>
          </p:nvSpPr>
          <p:spPr>
            <a:xfrm>
              <a:off x="5232559" y="1793389"/>
              <a:ext cx="1295397" cy="49261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Assembler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AAD23B64-6678-4336-A418-5A0C70D69F86}"/>
                </a:ext>
              </a:extLst>
            </p:cNvPr>
            <p:cNvCxnSpPr>
              <a:cxnSpLocks/>
              <a:stCxn id="21" idx="2"/>
              <a:endCxn id="122" idx="0"/>
            </p:cNvCxnSpPr>
            <p:nvPr/>
          </p:nvCxnSpPr>
          <p:spPr>
            <a:xfrm flipH="1">
              <a:off x="5880257" y="2286000"/>
              <a:ext cx="1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9515042A-2060-4DD2-A900-349007840AD0}"/>
                </a:ext>
              </a:extLst>
            </p:cNvPr>
            <p:cNvSpPr/>
            <p:nvPr/>
          </p:nvSpPr>
          <p:spPr>
            <a:xfrm>
              <a:off x="5557821" y="2590800"/>
              <a:ext cx="644872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.o</a:t>
              </a:r>
            </a:p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file</a:t>
              </a:r>
            </a:p>
          </p:txBody>
        </p:sp>
        <p:sp>
          <p:nvSpPr>
            <p:cNvPr id="165" name="TextBox 40">
              <a:extLst>
                <a:ext uri="{FF2B5EF4-FFF2-40B4-BE49-F238E27FC236}">
                  <a16:creationId xmlns:a16="http://schemas.microsoft.com/office/drawing/2014/main" id="{53D77197-659E-4AED-A592-C92731A5C76B}"/>
                </a:ext>
              </a:extLst>
            </p:cNvPr>
            <p:cNvSpPr txBox="1"/>
            <p:nvPr/>
          </p:nvSpPr>
          <p:spPr>
            <a:xfrm>
              <a:off x="4811027" y="2461736"/>
              <a:ext cx="75623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Object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Code 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(binary)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0D2E75-4097-4229-BC4E-8F437DE9FBB2}"/>
              </a:ext>
            </a:extLst>
          </p:cNvPr>
          <p:cNvGrpSpPr/>
          <p:nvPr/>
        </p:nvGrpSpPr>
        <p:grpSpPr>
          <a:xfrm>
            <a:off x="8670442" y="1345065"/>
            <a:ext cx="1275159" cy="1273990"/>
            <a:chOff x="6689234" y="1345065"/>
            <a:chExt cx="1275159" cy="1273990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69CFBDF5-32D3-4369-A7E8-3484D14E2790}"/>
                </a:ext>
              </a:extLst>
            </p:cNvPr>
            <p:cNvGrpSpPr/>
            <p:nvPr/>
          </p:nvGrpSpPr>
          <p:grpSpPr>
            <a:xfrm>
              <a:off x="6689234" y="1345065"/>
              <a:ext cx="196123" cy="1273990"/>
              <a:chOff x="3795116" y="2305408"/>
              <a:chExt cx="262440" cy="3010396"/>
            </a:xfrm>
          </p:grpSpPr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12C1962C-5454-4843-B53B-36538EE1C9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4F993335-0DFD-495B-B7EE-1EACD71BEA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3C770F41-79AB-4EF0-8DB6-ECFB6A19B0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C45CBA95-2292-41F1-A122-81B4310B0D2B}"/>
                </a:ext>
              </a:extLst>
            </p:cNvPr>
            <p:cNvSpPr txBox="1"/>
            <p:nvPr/>
          </p:nvSpPr>
          <p:spPr>
            <a:xfrm>
              <a:off x="6858000" y="1697480"/>
              <a:ext cx="1106393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assembly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C05B44-27B6-435B-BD0F-88276883DC51}"/>
              </a:ext>
            </a:extLst>
          </p:cNvPr>
          <p:cNvGrpSpPr/>
          <p:nvPr/>
        </p:nvGrpSpPr>
        <p:grpSpPr>
          <a:xfrm>
            <a:off x="8683652" y="2899886"/>
            <a:ext cx="769826" cy="1604122"/>
            <a:chOff x="6702445" y="2899886"/>
            <a:chExt cx="769826" cy="1604122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09F5F96B-94F0-4751-9462-F143D54EEB6A}"/>
                </a:ext>
              </a:extLst>
            </p:cNvPr>
            <p:cNvGrpSpPr/>
            <p:nvPr/>
          </p:nvGrpSpPr>
          <p:grpSpPr>
            <a:xfrm>
              <a:off x="6702445" y="2899886"/>
              <a:ext cx="129027" cy="1604122"/>
              <a:chOff x="3795116" y="2305408"/>
              <a:chExt cx="262440" cy="3010396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6A8C04EC-3F49-41F9-9728-D3CE6E21B3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16645897-8C27-4B1C-88E1-007EF1D2D8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5D91C6E7-A38C-4ABC-9843-6FA4FE04C0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C8E60913-D6AD-4C3E-A45E-912D036F376C}"/>
                </a:ext>
              </a:extLst>
            </p:cNvPr>
            <p:cNvSpPr txBox="1"/>
            <p:nvPr/>
          </p:nvSpPr>
          <p:spPr>
            <a:xfrm>
              <a:off x="6858000" y="3450080"/>
              <a:ext cx="614271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link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C8FE75-8D34-4960-9BC6-EF913C47EE0D}"/>
              </a:ext>
            </a:extLst>
          </p:cNvPr>
          <p:cNvGrpSpPr/>
          <p:nvPr/>
        </p:nvGrpSpPr>
        <p:grpSpPr>
          <a:xfrm>
            <a:off x="8695073" y="4623841"/>
            <a:ext cx="788863" cy="1303760"/>
            <a:chOff x="6713865" y="4623841"/>
            <a:chExt cx="788863" cy="1303760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386B7CC9-D167-424A-B8A7-F9C25515D85C}"/>
                </a:ext>
              </a:extLst>
            </p:cNvPr>
            <p:cNvGrpSpPr/>
            <p:nvPr/>
          </p:nvGrpSpPr>
          <p:grpSpPr>
            <a:xfrm>
              <a:off x="6713865" y="4623841"/>
              <a:ext cx="123892" cy="1303760"/>
              <a:chOff x="3795116" y="2305408"/>
              <a:chExt cx="279457" cy="3010396"/>
            </a:xfrm>
          </p:grpSpPr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1EE92E60-5752-40DB-9FC5-E2829C078C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430F6F54-EADC-4671-9804-F5F5D2FCA3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844CC00D-AF06-4E81-BF81-A1F141670F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97918" y="5298022"/>
                <a:ext cx="276655" cy="2489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DB6C9EEA-2FB9-4FB2-A0CD-A0B576728A42}"/>
                </a:ext>
              </a:extLst>
            </p:cNvPr>
            <p:cNvSpPr txBox="1"/>
            <p:nvPr/>
          </p:nvSpPr>
          <p:spPr>
            <a:xfrm>
              <a:off x="6858000" y="5029200"/>
              <a:ext cx="644728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load </a:t>
              </a:r>
            </a:p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8F46A98-5DC2-4D3B-AD6B-86BAD795340B}"/>
              </a:ext>
            </a:extLst>
          </p:cNvPr>
          <p:cNvGrpSpPr/>
          <p:nvPr/>
        </p:nvGrpSpPr>
        <p:grpSpPr>
          <a:xfrm>
            <a:off x="7772407" y="6019806"/>
            <a:ext cx="1644880" cy="571958"/>
            <a:chOff x="5791200" y="6019806"/>
            <a:chExt cx="1644880" cy="57195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44E20A0-1A32-4831-A2AF-380DE20BDF5E}"/>
                </a:ext>
              </a:extLst>
            </p:cNvPr>
            <p:cNvGrpSpPr/>
            <p:nvPr/>
          </p:nvGrpSpPr>
          <p:grpSpPr>
            <a:xfrm>
              <a:off x="6713643" y="6019806"/>
              <a:ext cx="722437" cy="522984"/>
              <a:chOff x="6713643" y="6019806"/>
              <a:chExt cx="722437" cy="522984"/>
            </a:xfrm>
          </p:grpSpPr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C8EE242A-9533-4DB2-BF79-477CD7C3AEFF}"/>
                  </a:ext>
                </a:extLst>
              </p:cNvPr>
              <p:cNvGrpSpPr/>
              <p:nvPr/>
            </p:nvGrpSpPr>
            <p:grpSpPr>
              <a:xfrm>
                <a:off x="6713643" y="6019806"/>
                <a:ext cx="117829" cy="508392"/>
                <a:chOff x="3795116" y="2305408"/>
                <a:chExt cx="262440" cy="3010396"/>
              </a:xfrm>
            </p:grpSpPr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CF30EDD6-48C6-44CB-BD40-EC33F8830C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38600" y="2305408"/>
                  <a:ext cx="0" cy="3010396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C71B194B-4A3A-412C-AF28-42968C6818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116" y="2324318"/>
                  <a:ext cx="259641" cy="0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A3754629-B6B7-4009-9D0A-D805347AB4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7915" y="5298023"/>
                  <a:ext cx="259641" cy="0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A5EF3322-7A35-4229-878D-4F788E5F2A3B}"/>
                  </a:ext>
                </a:extLst>
              </p:cNvPr>
              <p:cNvSpPr txBox="1"/>
              <p:nvPr/>
            </p:nvSpPr>
            <p:spPr>
              <a:xfrm>
                <a:off x="6821809" y="6030470"/>
                <a:ext cx="614271" cy="51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rgbClr val="8064A2"/>
                    </a:solidFill>
                    <a:latin typeface="Calibri"/>
                  </a:rPr>
                  <a:t>run </a:t>
                </a:r>
              </a:p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rgbClr val="8064A2"/>
                    </a:solidFill>
                    <a:latin typeface="Calibri"/>
                  </a:rPr>
                  <a:t>time</a:t>
                </a:r>
              </a:p>
            </p:txBody>
          </p:sp>
        </p:grp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3F7E2B53-73B9-4E5C-AD2D-38058E496715}"/>
                </a:ext>
              </a:extLst>
            </p:cNvPr>
            <p:cNvSpPr txBox="1"/>
            <p:nvPr/>
          </p:nvSpPr>
          <p:spPr>
            <a:xfrm rot="5400000">
              <a:off x="5804184" y="62354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ACBC2605-A1CA-46D1-8FC5-C5B158B80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81" t="27308" r="482" b="21642"/>
          <a:stretch/>
        </p:blipFill>
        <p:spPr>
          <a:xfrm>
            <a:off x="2222013" y="2008659"/>
            <a:ext cx="3614770" cy="3665244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1B78CA42-97A5-47EC-AA4A-491B606C4E15}"/>
              </a:ext>
            </a:extLst>
          </p:cNvPr>
          <p:cNvSpPr txBox="1"/>
          <p:nvPr/>
        </p:nvSpPr>
        <p:spPr>
          <a:xfrm>
            <a:off x="2826101" y="5156641"/>
            <a:ext cx="24141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n w="3175">
                  <a:solidFill>
                    <a:schemeClr val="tx1"/>
                  </a:solidFill>
                </a:ln>
                <a:solidFill>
                  <a:srgbClr val="F0E06F"/>
                </a:solidFill>
                <a:latin typeface="+mj-lt"/>
              </a:rPr>
              <a:t>[visible excitement]</a:t>
            </a: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2FE15BD3-5386-46A4-BE15-35B590A20447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Compiler Toolchain</a:t>
            </a:r>
          </a:p>
          <a:p>
            <a:pPr lvl="0" algn="ctr">
              <a:lnSpc>
                <a:spcPct val="70000"/>
              </a:lnSpc>
            </a:pP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- Component Walkthrough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18753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Compiler Toolchains</a:t>
            </a:r>
          </a:p>
          <a:p>
            <a:r>
              <a:rPr lang="en-US" dirty="0"/>
              <a:t>Overview</a:t>
            </a:r>
          </a:p>
          <a:p>
            <a:pPr marL="0" indent="0">
              <a:buNone/>
            </a:pPr>
            <a:r>
              <a:rPr lang="en-US" b="1" dirty="0"/>
              <a:t>Component Definitions</a:t>
            </a:r>
          </a:p>
          <a:p>
            <a:r>
              <a:rPr lang="en-US" dirty="0"/>
              <a:t>Detour - History</a:t>
            </a:r>
          </a:p>
          <a:p>
            <a:r>
              <a:rPr lang="en-US" dirty="0"/>
              <a:t>What GCC Does</a:t>
            </a:r>
          </a:p>
          <a:p>
            <a:pPr marL="0" indent="0">
              <a:buNone/>
            </a:pPr>
            <a:r>
              <a:rPr lang="en-US" b="1" dirty="0"/>
              <a:t>Component Walkthrough</a:t>
            </a:r>
          </a:p>
          <a:p>
            <a:r>
              <a:rPr lang="en-US" dirty="0"/>
              <a:t>Assembler</a:t>
            </a:r>
          </a:p>
          <a:p>
            <a:r>
              <a:rPr lang="en-US" dirty="0"/>
              <a:t>Linker</a:t>
            </a:r>
          </a:p>
          <a:p>
            <a:r>
              <a:rPr lang="en-US" dirty="0"/>
              <a:t>Loader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 descr="Collection of Pit clipart | Free download best Pit clipart ...">
            <a:extLst>
              <a:ext uri="{FF2B5EF4-FFF2-40B4-BE49-F238E27FC236}">
                <a16:creationId xmlns:a16="http://schemas.microsoft.com/office/drawing/2014/main" id="{917ABDEF-7DC9-41E2-A9D5-305E4C1B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5261"/>
            <a:ext cx="3818312" cy="15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711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Toolchain Components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- Component Walkthrough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02193-C087-4387-B35C-5E8413B3F641}"/>
              </a:ext>
            </a:extLst>
          </p:cNvPr>
          <p:cNvSpPr txBox="1"/>
          <p:nvPr/>
        </p:nvSpPr>
        <p:spPr>
          <a:xfrm>
            <a:off x="2589272" y="2536448"/>
            <a:ext cx="7351693" cy="178510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DEF</a:t>
            </a:r>
            <a:r>
              <a:rPr lang="en-US" sz="1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 </a:t>
            </a:r>
            <a:r>
              <a:rPr lang="en-US" sz="11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INI</a:t>
            </a:r>
            <a:r>
              <a:rPr lang="en-US" sz="2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 </a:t>
            </a:r>
            <a:r>
              <a:rPr lang="en-US" sz="11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T</a:t>
            </a:r>
            <a:r>
              <a:rPr lang="en-US" sz="2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 </a:t>
            </a:r>
            <a:r>
              <a:rPr lang="en-US" sz="11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ION</a:t>
            </a:r>
            <a:r>
              <a:rPr lang="en-US" sz="1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 </a:t>
            </a:r>
            <a:r>
              <a:rPr lang="en-US" sz="11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89309D-5354-4C1E-AEBA-FDFEB7B015F8}"/>
              </a:ext>
            </a:extLst>
          </p:cNvPr>
          <p:cNvSpPr txBox="1"/>
          <p:nvPr/>
        </p:nvSpPr>
        <p:spPr>
          <a:xfrm>
            <a:off x="5037794" y="4321552"/>
            <a:ext cx="2505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(They’re a little bit fuzzy)</a:t>
            </a:r>
          </a:p>
        </p:txBody>
      </p:sp>
    </p:spTree>
    <p:extLst>
      <p:ext uri="{BB962C8B-B14F-4D97-AF65-F5344CB8AC3E}">
        <p14:creationId xmlns:p14="http://schemas.microsoft.com/office/powerpoint/2010/main" val="1369067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BB09-FCB5-4664-9CED-E2A2ABB1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4298950"/>
            <a:ext cx="8534400" cy="2057400"/>
          </a:xfrm>
        </p:spPr>
        <p:txBody>
          <a:bodyPr/>
          <a:lstStyle/>
          <a:p>
            <a:r>
              <a:rPr lang="en-US" dirty="0"/>
              <a:t>Compiler toolchain largely evolved from need to handle more complex programming tasks</a:t>
            </a:r>
          </a:p>
          <a:p>
            <a:pPr lvl="1"/>
            <a:r>
              <a:rPr lang="en-US" dirty="0"/>
              <a:t>Definitions have likewise evolved, with somewhat uneven consensus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42A990-D868-4BF6-94AE-597DCE115ACE}"/>
              </a:ext>
            </a:extLst>
          </p:cNvPr>
          <p:cNvSpPr txBox="1">
            <a:spLocks/>
          </p:cNvSpPr>
          <p:nvPr/>
        </p:nvSpPr>
        <p:spPr>
          <a:xfrm>
            <a:off x="2152650" y="26113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Historical Factors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Component Terminology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0" name="Picture 2" descr="Detour Ahead Traffic Sign - W20-2-A, SKU: X-W20-2-A">
            <a:extLst>
              <a:ext uri="{FF2B5EF4-FFF2-40B4-BE49-F238E27FC236}">
                <a16:creationId xmlns:a16="http://schemas.microsoft.com/office/drawing/2014/main" id="{A7C028ED-C046-41FE-9078-25AFAA60D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47" y="1357460"/>
            <a:ext cx="2935706" cy="293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482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BB09-FCB5-4664-9CED-E2A2ABB1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00201"/>
            <a:ext cx="472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From 1613-1945:</a:t>
            </a:r>
          </a:p>
          <a:p>
            <a:r>
              <a:rPr lang="en-US" dirty="0"/>
              <a:t>“Computer” exclusively meant “a person who carries out computations”</a:t>
            </a:r>
          </a:p>
          <a:p>
            <a:pPr marL="0" indent="0">
              <a:buNone/>
            </a:pPr>
            <a:r>
              <a:rPr lang="en-US" dirty="0"/>
              <a:t>Original programming consists of inputting numeric machine codes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2D81E2-F41E-48B7-81AD-57C014955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94" y="1828801"/>
            <a:ext cx="3010406" cy="337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FD6A277-DE3E-453D-95E2-3C41B55D6C42}"/>
              </a:ext>
            </a:extLst>
          </p:cNvPr>
          <p:cNvSpPr/>
          <p:nvPr/>
        </p:nvSpPr>
        <p:spPr>
          <a:xfrm>
            <a:off x="6781801" y="5257801"/>
            <a:ext cx="31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Melba Roy Mouton: Early “human computer”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0E2750-71DC-406D-93BD-011175E3C991}"/>
              </a:ext>
            </a:extLst>
          </p:cNvPr>
          <p:cNvSpPr txBox="1">
            <a:spLocks/>
          </p:cNvSpPr>
          <p:nvPr/>
        </p:nvSpPr>
        <p:spPr>
          <a:xfrm>
            <a:off x="2152650" y="1408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Genesis of “Computer”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Component Terminology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2" name="Picture 2" descr="https://proxy.duckduckgo.com/iu/?u=https%3A%2F%2Ftse4.mm.bing.net%2Fth%3Fid%3DOIP.XfFwlyibKChZLhi2QnOX_AHaDt%26pid%3DApi&amp;f=1">
            <a:extLst>
              <a:ext uri="{FF2B5EF4-FFF2-40B4-BE49-F238E27FC236}">
                <a16:creationId xmlns:a16="http://schemas.microsoft.com/office/drawing/2014/main" id="{49559FFE-1033-4652-B62E-C30E7C474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59121"/>
            <a:ext cx="1059544" cy="5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77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13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 and Housekeeping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6021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64D50-1DA1-3E0C-69D5-88852F039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95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BB09-FCB5-4664-9CED-E2A2ABB1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00201"/>
            <a:ext cx="472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1949: EDSAC features first code akin to modern notion of assembler</a:t>
            </a:r>
          </a:p>
          <a:p>
            <a:pPr marL="0" indent="0">
              <a:buNone/>
            </a:pPr>
            <a:r>
              <a:rPr lang="en-US" dirty="0"/>
              <a:t>1953: Term “assembler” popularized for a program that concretized symbolic programs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D6A277-DE3E-453D-95E2-3C41B55D6C42}"/>
              </a:ext>
            </a:extLst>
          </p:cNvPr>
          <p:cNvSpPr/>
          <p:nvPr/>
        </p:nvSpPr>
        <p:spPr>
          <a:xfrm>
            <a:off x="7620000" y="5782270"/>
            <a:ext cx="213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Nathanial Rochester: </a:t>
            </a:r>
          </a:p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Published assembler 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FE369-89AA-43A5-840C-6AC88B3C7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022" y="3591223"/>
            <a:ext cx="1715062" cy="2143828"/>
          </a:xfrm>
          <a:prstGeom prst="rect">
            <a:avLst/>
          </a:prstGeom>
        </p:spPr>
      </p:pic>
      <p:pic>
        <p:nvPicPr>
          <p:cNvPr id="6146" name="Picture 2" descr="Maurice Vincent Wilkes 1980 (3).jpg">
            <a:extLst>
              <a:ext uri="{FF2B5EF4-FFF2-40B4-BE49-F238E27FC236}">
                <a16:creationId xmlns:a16="http://schemas.microsoft.com/office/drawing/2014/main" id="{22436608-9813-4E50-93FB-D8B2DE637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4"/>
          <a:stretch/>
        </p:blipFill>
        <p:spPr bwMode="auto">
          <a:xfrm>
            <a:off x="7813430" y="1301561"/>
            <a:ext cx="15621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5BE075-2A16-4F7D-99E0-ECF17DCFA87D}"/>
              </a:ext>
            </a:extLst>
          </p:cNvPr>
          <p:cNvSpPr/>
          <p:nvPr/>
        </p:nvSpPr>
        <p:spPr>
          <a:xfrm>
            <a:off x="7467601" y="2893767"/>
            <a:ext cx="2781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Maurice Wilkes: developed </a:t>
            </a:r>
          </a:p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assembler for EDSAC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B75BC2A-F38D-42BF-B762-7BF05CA27086}"/>
              </a:ext>
            </a:extLst>
          </p:cNvPr>
          <p:cNvSpPr txBox="1">
            <a:spLocks/>
          </p:cNvSpPr>
          <p:nvPr/>
        </p:nvSpPr>
        <p:spPr>
          <a:xfrm>
            <a:off x="2152650" y="1408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Genesis of “Assembler”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Component Terminology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2" name="Picture 2" descr="https://proxy.duckduckgo.com/iu/?u=https%3A%2F%2Ftse4.mm.bing.net%2Fth%3Fid%3DOIP.XfFwlyibKChZLhi2QnOX_AHaDt%26pid%3DApi&amp;f=1">
            <a:extLst>
              <a:ext uri="{FF2B5EF4-FFF2-40B4-BE49-F238E27FC236}">
                <a16:creationId xmlns:a16="http://schemas.microsoft.com/office/drawing/2014/main" id="{9BC3D077-EB90-4C31-95EB-401616DB5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59121"/>
            <a:ext cx="1059544" cy="5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81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BB09-FCB5-4664-9CED-E2A2ABB1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00201"/>
            <a:ext cx="472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1952: A-0 system features first code akin to the modern notion of a linker (confusingly called a compiler at the time)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Allowed multiple programs to be combined together before being run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D6A277-DE3E-453D-95E2-3C41B55D6C42}"/>
              </a:ext>
            </a:extLst>
          </p:cNvPr>
          <p:cNvSpPr/>
          <p:nvPr/>
        </p:nvSpPr>
        <p:spPr>
          <a:xfrm>
            <a:off x="7239000" y="4910096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Grace Hopper: developed A-0</a:t>
            </a:r>
          </a:p>
        </p:txBody>
      </p:sp>
      <p:pic>
        <p:nvPicPr>
          <p:cNvPr id="14338" name="Picture 2" descr="Image result for grace hopper">
            <a:extLst>
              <a:ext uri="{FF2B5EF4-FFF2-40B4-BE49-F238E27FC236}">
                <a16:creationId xmlns:a16="http://schemas.microsoft.com/office/drawing/2014/main" id="{80B3A414-196B-4CFE-8ED5-416E1AF01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76346"/>
            <a:ext cx="27432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D143395-3DC0-4B36-BB52-054412F3B84A}"/>
              </a:ext>
            </a:extLst>
          </p:cNvPr>
          <p:cNvSpPr txBox="1">
            <a:spLocks/>
          </p:cNvSpPr>
          <p:nvPr/>
        </p:nvSpPr>
        <p:spPr>
          <a:xfrm>
            <a:off x="2152650" y="1408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Genesis of “Linker”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Component Terminology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0" name="Picture 2" descr="https://proxy.duckduckgo.com/iu/?u=https%3A%2F%2Ftse4.mm.bing.net%2Fth%3Fid%3DOIP.XfFwlyibKChZLhi2QnOX_AHaDt%26pid%3DApi&amp;f=1">
            <a:extLst>
              <a:ext uri="{FF2B5EF4-FFF2-40B4-BE49-F238E27FC236}">
                <a16:creationId xmlns:a16="http://schemas.microsoft.com/office/drawing/2014/main" id="{4AA31407-0874-4692-A6FD-1CFDEFF85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59121"/>
            <a:ext cx="1059544" cy="5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989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BB09-FCB5-4664-9CED-E2A2ABB1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00201"/>
            <a:ext cx="472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1951: Publication of a translator from a high-level language to low-level code, considered the first compiler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>
                <a:solidFill>
                  <a:prstClr val="black"/>
                </a:solidFill>
              </a:rPr>
              <a:t>Also specifies the compiler in new high-level language)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D6A277-DE3E-453D-95E2-3C41B55D6C42}"/>
              </a:ext>
            </a:extLst>
          </p:cNvPr>
          <p:cNvSpPr/>
          <p:nvPr/>
        </p:nvSpPr>
        <p:spPr>
          <a:xfrm>
            <a:off x="6934200" y="4495801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Corrado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Böhm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: published first compiler in his PhD thesis</a:t>
            </a:r>
          </a:p>
        </p:txBody>
      </p:sp>
      <p:pic>
        <p:nvPicPr>
          <p:cNvPr id="15362" name="Picture 2" descr="Image result for Corrado BÃ¶hm computer science">
            <a:extLst>
              <a:ext uri="{FF2B5EF4-FFF2-40B4-BE49-F238E27FC236}">
                <a16:creationId xmlns:a16="http://schemas.microsoft.com/office/drawing/2014/main" id="{6FD20667-9E18-46F1-A8DC-FCD76004A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31639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C25259E-BAD3-4437-A656-492BE69055D8}"/>
              </a:ext>
            </a:extLst>
          </p:cNvPr>
          <p:cNvSpPr txBox="1">
            <a:spLocks/>
          </p:cNvSpPr>
          <p:nvPr/>
        </p:nvSpPr>
        <p:spPr>
          <a:xfrm>
            <a:off x="2152650" y="1408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Genesis of “Compiler”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Component Terminology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0" name="Picture 2" descr="https://proxy.duckduckgo.com/iu/?u=https%3A%2F%2Ftse4.mm.bing.net%2Fth%3Fid%3DOIP.XfFwlyibKChZLhi2QnOX_AHaDt%26pid%3DApi&amp;f=1">
            <a:extLst>
              <a:ext uri="{FF2B5EF4-FFF2-40B4-BE49-F238E27FC236}">
                <a16:creationId xmlns:a16="http://schemas.microsoft.com/office/drawing/2014/main" id="{EAB663CD-A5EB-4D38-80B1-ABDE44C33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59121"/>
            <a:ext cx="1059544" cy="5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606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BB09-FCB5-4664-9CED-E2A2ABB1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00201"/>
            <a:ext cx="472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1947: ENIAC introduces the notion of relocating code to accommodate pre-defined subroutines, a feature somewhat akin to loaders (though pre-OS)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050" name="Picture 2" descr="Image result for mauchly eniac">
            <a:extLst>
              <a:ext uri="{FF2B5EF4-FFF2-40B4-BE49-F238E27FC236}">
                <a16:creationId xmlns:a16="http://schemas.microsoft.com/office/drawing/2014/main" id="{017F868E-93E1-42C4-8B74-58D576AAD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52" y="1457326"/>
            <a:ext cx="3208349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865845-50B3-4F11-A796-D51708B48FBA}"/>
              </a:ext>
            </a:extLst>
          </p:cNvPr>
          <p:cNvSpPr txBox="1"/>
          <p:nvPr/>
        </p:nvSpPr>
        <p:spPr>
          <a:xfrm>
            <a:off x="7086600" y="46482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John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Mauchley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: Wrote about ENIAC procedures to relocate code in memory so that debugged subprograms could be loaded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2B1DB8-BB82-41F4-9AA8-3383A79711BF}"/>
              </a:ext>
            </a:extLst>
          </p:cNvPr>
          <p:cNvSpPr txBox="1">
            <a:spLocks/>
          </p:cNvSpPr>
          <p:nvPr/>
        </p:nvSpPr>
        <p:spPr>
          <a:xfrm>
            <a:off x="2152650" y="1408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Genesis of “Loader”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Component Terminology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0" name="Picture 2" descr="https://proxy.duckduckgo.com/iu/?u=https%3A%2F%2Ftse4.mm.bing.net%2Fth%3Fid%3DOIP.XfFwlyibKChZLhi2QnOX_AHaDt%26pid%3DApi&amp;f=1">
            <a:extLst>
              <a:ext uri="{FF2B5EF4-FFF2-40B4-BE49-F238E27FC236}">
                <a16:creationId xmlns:a16="http://schemas.microsoft.com/office/drawing/2014/main" id="{120088ED-613A-497F-8031-DA7F6BDEF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59121"/>
            <a:ext cx="1059544" cy="5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139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3EAED1-1E5C-4F5A-858F-F6A23D5B01C6}"/>
              </a:ext>
            </a:extLst>
          </p:cNvPr>
          <p:cNvSpPr txBox="1">
            <a:spLocks/>
          </p:cNvSpPr>
          <p:nvPr/>
        </p:nvSpPr>
        <p:spPr>
          <a:xfrm>
            <a:off x="1828800" y="4734313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Practical upshot: terms have changed somewhat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5620C0-FC1A-4480-9DB0-6F56D2E77DD4}"/>
              </a:ext>
            </a:extLst>
          </p:cNvPr>
          <p:cNvSpPr txBox="1">
            <a:spLocks/>
          </p:cNvSpPr>
          <p:nvPr/>
        </p:nvSpPr>
        <p:spPr>
          <a:xfrm>
            <a:off x="2152650" y="1408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Enough History for Now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Component Terminology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2" name="Picture 2" descr="Image result for end detour">
            <a:extLst>
              <a:ext uri="{FF2B5EF4-FFF2-40B4-BE49-F238E27FC236}">
                <a16:creationId xmlns:a16="http://schemas.microsoft.com/office/drawing/2014/main" id="{075F81DC-D301-4C9B-B6D1-3E64D75D6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80818"/>
            <a:ext cx="3810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proxy.duckduckgo.com/iu/?u=https%3A%2F%2Ftse4.mm.bing.net%2Fth%3Fid%3DOIP.XfFwlyibKChZLhi2QnOX_AHaDt%26pid%3DApi&amp;f=1">
            <a:extLst>
              <a:ext uri="{FF2B5EF4-FFF2-40B4-BE49-F238E27FC236}">
                <a16:creationId xmlns:a16="http://schemas.microsoft.com/office/drawing/2014/main" id="{15C8F72E-8C9E-4C12-84AF-0CFC52296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59121"/>
            <a:ext cx="1059544" cy="5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098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5620C0-FC1A-4480-9DB0-6F56D2E77DD4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Program Lifecycle for Our Purpose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- Component Walkthrough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01C3FFB-8A66-4E44-9CEF-2F41DF0B2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4419600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Compile high-level source code text to low-level assembly code text</a:t>
            </a:r>
          </a:p>
          <a:p>
            <a:r>
              <a:rPr lang="en-US" dirty="0"/>
              <a:t>Assemble assembly code into object code binary modules</a:t>
            </a:r>
          </a:p>
          <a:p>
            <a:r>
              <a:rPr lang="en-US" dirty="0"/>
              <a:t>Link object code into a single executable</a:t>
            </a:r>
          </a:p>
          <a:p>
            <a:r>
              <a:rPr lang="en-US" dirty="0"/>
              <a:t>Load program into memory and run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371809-B474-48E8-A4DA-510843BCA008}"/>
              </a:ext>
            </a:extLst>
          </p:cNvPr>
          <p:cNvSpPr txBox="1"/>
          <p:nvPr/>
        </p:nvSpPr>
        <p:spPr>
          <a:xfrm>
            <a:off x="8337818" y="3380315"/>
            <a:ext cx="1612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modules</a:t>
            </a:r>
          </a:p>
          <a:p>
            <a:r>
              <a:rPr lang="en-US" dirty="0"/>
              <a:t>can be invoked</a:t>
            </a:r>
          </a:p>
          <a:p>
            <a:r>
              <a:rPr lang="en-US" dirty="0"/>
              <a:t>separately!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65A700-7084-4C89-BB6E-0FCB024CC317}"/>
              </a:ext>
            </a:extLst>
          </p:cNvPr>
          <p:cNvGrpSpPr/>
          <p:nvPr/>
        </p:nvGrpSpPr>
        <p:grpSpPr>
          <a:xfrm>
            <a:off x="6400800" y="1371601"/>
            <a:ext cx="1294122" cy="1325563"/>
            <a:chOff x="4876800" y="1371600"/>
            <a:chExt cx="1294122" cy="132556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1E67032-D217-4818-ADC2-0F779C3A820A}"/>
                </a:ext>
              </a:extLst>
            </p:cNvPr>
            <p:cNvSpPr txBox="1"/>
            <p:nvPr/>
          </p:nvSpPr>
          <p:spPr>
            <a:xfrm>
              <a:off x="5133459" y="1862375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Compiler</a:t>
              </a:r>
            </a:p>
          </p:txBody>
        </p:sp>
        <p:sp>
          <p:nvSpPr>
            <p:cNvPr id="3" name="Right Bracket 2">
              <a:extLst>
                <a:ext uri="{FF2B5EF4-FFF2-40B4-BE49-F238E27FC236}">
                  <a16:creationId xmlns:a16="http://schemas.microsoft.com/office/drawing/2014/main" id="{FE0EEC4E-5311-4315-AF9F-172A92482627}"/>
                </a:ext>
              </a:extLst>
            </p:cNvPr>
            <p:cNvSpPr/>
            <p:nvPr/>
          </p:nvSpPr>
          <p:spPr>
            <a:xfrm>
              <a:off x="4876800" y="1371600"/>
              <a:ext cx="243840" cy="1325563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5CDAA05-09A0-4416-AAA7-605FC8F085CC}"/>
              </a:ext>
            </a:extLst>
          </p:cNvPr>
          <p:cNvGrpSpPr/>
          <p:nvPr/>
        </p:nvGrpSpPr>
        <p:grpSpPr>
          <a:xfrm>
            <a:off x="6400800" y="2963098"/>
            <a:ext cx="1423966" cy="1197741"/>
            <a:chOff x="4876800" y="2963097"/>
            <a:chExt cx="1423966" cy="119774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0F1BEF-C302-4E87-8A62-97D34D0C06EB}"/>
                </a:ext>
              </a:extLst>
            </p:cNvPr>
            <p:cNvSpPr txBox="1"/>
            <p:nvPr/>
          </p:nvSpPr>
          <p:spPr>
            <a:xfrm>
              <a:off x="5133459" y="3422012"/>
              <a:ext cx="1167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Assembler</a:t>
              </a:r>
            </a:p>
          </p:txBody>
        </p:sp>
        <p:sp>
          <p:nvSpPr>
            <p:cNvPr id="14" name="Right Bracket 13">
              <a:extLst>
                <a:ext uri="{FF2B5EF4-FFF2-40B4-BE49-F238E27FC236}">
                  <a16:creationId xmlns:a16="http://schemas.microsoft.com/office/drawing/2014/main" id="{E0C44717-0EA8-44C7-806E-F2E0961201A4}"/>
                </a:ext>
              </a:extLst>
            </p:cNvPr>
            <p:cNvSpPr/>
            <p:nvPr/>
          </p:nvSpPr>
          <p:spPr>
            <a:xfrm>
              <a:off x="4876800" y="2963097"/>
              <a:ext cx="243840" cy="1197741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2BC4C2-0C13-43C5-BF04-84EB9DDBAAD6}"/>
              </a:ext>
            </a:extLst>
          </p:cNvPr>
          <p:cNvGrpSpPr/>
          <p:nvPr/>
        </p:nvGrpSpPr>
        <p:grpSpPr>
          <a:xfrm>
            <a:off x="6400800" y="4415255"/>
            <a:ext cx="1006160" cy="870848"/>
            <a:chOff x="4876800" y="4415255"/>
            <a:chExt cx="1006160" cy="87084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9DB4E3-6369-4932-B649-83640B98F39B}"/>
                </a:ext>
              </a:extLst>
            </p:cNvPr>
            <p:cNvSpPr txBox="1"/>
            <p:nvPr/>
          </p:nvSpPr>
          <p:spPr>
            <a:xfrm>
              <a:off x="5133459" y="4668136"/>
              <a:ext cx="74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Linker</a:t>
              </a:r>
            </a:p>
          </p:txBody>
        </p:sp>
        <p:sp>
          <p:nvSpPr>
            <p:cNvPr id="15" name="Right Bracket 14">
              <a:extLst>
                <a:ext uri="{FF2B5EF4-FFF2-40B4-BE49-F238E27FC236}">
                  <a16:creationId xmlns:a16="http://schemas.microsoft.com/office/drawing/2014/main" id="{501E31A2-7E01-4E01-80B8-2A49E89100D2}"/>
                </a:ext>
              </a:extLst>
            </p:cNvPr>
            <p:cNvSpPr/>
            <p:nvPr/>
          </p:nvSpPr>
          <p:spPr>
            <a:xfrm>
              <a:off x="4876800" y="4415255"/>
              <a:ext cx="243840" cy="870848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15F51D-DC8B-443A-8F89-D8A24FDAECA9}"/>
              </a:ext>
            </a:extLst>
          </p:cNvPr>
          <p:cNvGrpSpPr/>
          <p:nvPr/>
        </p:nvGrpSpPr>
        <p:grpSpPr>
          <a:xfrm>
            <a:off x="6400800" y="5362315"/>
            <a:ext cx="1088938" cy="870848"/>
            <a:chOff x="4876800" y="5362315"/>
            <a:chExt cx="1088938" cy="8708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E0D665-DAE1-4339-9DCF-098265FC5837}"/>
                </a:ext>
              </a:extLst>
            </p:cNvPr>
            <p:cNvSpPr txBox="1"/>
            <p:nvPr/>
          </p:nvSpPr>
          <p:spPr>
            <a:xfrm>
              <a:off x="5133459" y="5620465"/>
              <a:ext cx="832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Loader</a:t>
              </a:r>
            </a:p>
          </p:txBody>
        </p:sp>
        <p:sp>
          <p:nvSpPr>
            <p:cNvPr id="16" name="Right Bracket 15">
              <a:extLst>
                <a:ext uri="{FF2B5EF4-FFF2-40B4-BE49-F238E27FC236}">
                  <a16:creationId xmlns:a16="http://schemas.microsoft.com/office/drawing/2014/main" id="{FDB7B577-EA3C-4EE3-BF9D-A3A24A02BAF4}"/>
                </a:ext>
              </a:extLst>
            </p:cNvPr>
            <p:cNvSpPr/>
            <p:nvPr/>
          </p:nvSpPr>
          <p:spPr>
            <a:xfrm>
              <a:off x="4876800" y="5362315"/>
              <a:ext cx="243840" cy="870848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EC79CCF-9638-462B-9EE4-C506A45D8036}"/>
              </a:ext>
            </a:extLst>
          </p:cNvPr>
          <p:cNvSpPr txBox="1"/>
          <p:nvPr/>
        </p:nvSpPr>
        <p:spPr>
          <a:xfrm>
            <a:off x="6980663" y="2207944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A5C18C-730C-43F5-A9DF-29C0B5FE56CD}"/>
              </a:ext>
            </a:extLst>
          </p:cNvPr>
          <p:cNvSpPr txBox="1"/>
          <p:nvPr/>
        </p:nvSpPr>
        <p:spPr>
          <a:xfrm>
            <a:off x="6989077" y="3713511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EB841A-10D1-4916-89A0-D24B75326F52}"/>
              </a:ext>
            </a:extLst>
          </p:cNvPr>
          <p:cNvSpPr txBox="1"/>
          <p:nvPr/>
        </p:nvSpPr>
        <p:spPr>
          <a:xfrm>
            <a:off x="6997491" y="500720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ld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154483-C018-4B3F-BF70-867744A2CE37}"/>
              </a:ext>
            </a:extLst>
          </p:cNvPr>
          <p:cNvSpPr txBox="1"/>
          <p:nvPr/>
        </p:nvSpPr>
        <p:spPr>
          <a:xfrm>
            <a:off x="6849791" y="5977523"/>
            <a:ext cx="1804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(launch program)</a:t>
            </a:r>
          </a:p>
        </p:txBody>
      </p:sp>
    </p:spTree>
    <p:extLst>
      <p:ext uri="{BB962C8B-B14F-4D97-AF65-F5344CB8AC3E}">
        <p14:creationId xmlns:p14="http://schemas.microsoft.com/office/powerpoint/2010/main" val="360439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 Toolchains</a:t>
            </a:r>
          </a:p>
          <a:p>
            <a:r>
              <a:rPr lang="en-US" dirty="0"/>
              <a:t>Overview</a:t>
            </a:r>
          </a:p>
          <a:p>
            <a:pPr marL="0" indent="0">
              <a:buNone/>
            </a:pPr>
            <a:r>
              <a:rPr lang="en-US" b="1" dirty="0"/>
              <a:t>Component Definitions</a:t>
            </a:r>
          </a:p>
          <a:p>
            <a:r>
              <a:rPr lang="en-US" dirty="0"/>
              <a:t>Detour - History</a:t>
            </a:r>
          </a:p>
          <a:p>
            <a:r>
              <a:rPr lang="en-US" dirty="0"/>
              <a:t>What GCC Does</a:t>
            </a:r>
          </a:p>
          <a:p>
            <a:pPr marL="0" indent="0">
              <a:buNone/>
            </a:pPr>
            <a:r>
              <a:rPr lang="en-US" b="1" dirty="0"/>
              <a:t>Component Walkthrough</a:t>
            </a:r>
          </a:p>
          <a:p>
            <a:r>
              <a:rPr lang="en-US" dirty="0"/>
              <a:t>Assembler</a:t>
            </a:r>
          </a:p>
          <a:p>
            <a:r>
              <a:rPr lang="en-US" dirty="0"/>
              <a:t>Linker</a:t>
            </a:r>
          </a:p>
          <a:p>
            <a:r>
              <a:rPr lang="en-US" dirty="0"/>
              <a:t>Loader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 descr="Collection of Pit clipart | Free download best Pit clipart ...">
            <a:extLst>
              <a:ext uri="{FF2B5EF4-FFF2-40B4-BE49-F238E27FC236}">
                <a16:creationId xmlns:a16="http://schemas.microsoft.com/office/drawing/2014/main" id="{917ABDEF-7DC9-41E2-A9D5-305E4C1B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5261"/>
            <a:ext cx="3818312" cy="15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343ACA-44EE-B0E5-0FB0-917E3AF29FF5}"/>
              </a:ext>
            </a:extLst>
          </p:cNvPr>
          <p:cNvSpPr/>
          <p:nvPr/>
        </p:nvSpPr>
        <p:spPr>
          <a:xfrm>
            <a:off x="2049359" y="3703550"/>
            <a:ext cx="2963759" cy="48706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92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FAE7D15-F6ED-4022-BB85-E0A42F449808}"/>
              </a:ext>
            </a:extLst>
          </p:cNvPr>
          <p:cNvSpPr txBox="1">
            <a:spLocks/>
          </p:cNvSpPr>
          <p:nvPr/>
        </p:nvSpPr>
        <p:spPr>
          <a:xfrm>
            <a:off x="1524000" y="26113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</a:t>
            </a: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gcc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“subprograms”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EC4A24-087D-4C32-BD24-53CF6104F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Fun home experiment:</a:t>
            </a:r>
          </a:p>
          <a:p>
            <a:r>
              <a:rPr lang="en-US" dirty="0"/>
              <a:t>Create </a:t>
            </a:r>
            <a:r>
              <a:rPr lang="en-US" dirty="0" err="1"/>
              <a:t>empty.c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Run </a:t>
            </a:r>
            <a:r>
              <a:rPr lang="en-US" dirty="0" err="1"/>
              <a:t>gcc</a:t>
            </a:r>
            <a:r>
              <a:rPr lang="en-US" dirty="0"/>
              <a:t> in verbose mode on </a:t>
            </a:r>
            <a:r>
              <a:rPr lang="en-US" dirty="0" err="1"/>
              <a:t>empty.c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7215AC-EFF0-4F1E-A092-FD3CDDB19DA9}"/>
              </a:ext>
            </a:extLst>
          </p:cNvPr>
          <p:cNvSpPr/>
          <p:nvPr/>
        </p:nvSpPr>
        <p:spPr>
          <a:xfrm>
            <a:off x="1011046" y="2994103"/>
            <a:ext cx="2798956" cy="1226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main(){}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834874-2FE5-48DA-AC3A-3200E8FD4CAC}"/>
              </a:ext>
            </a:extLst>
          </p:cNvPr>
          <p:cNvSpPr/>
          <p:nvPr/>
        </p:nvSpPr>
        <p:spPr>
          <a:xfrm>
            <a:off x="1107690" y="5257799"/>
            <a:ext cx="3497766" cy="5186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cycle1: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–v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empty.c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83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9AB1FF-FB91-45A7-B764-BDEC7F2A7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005840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a807d786@cycle1:~/</a:t>
            </a:r>
            <a:r>
              <a:rPr lang="en-US" sz="1400" dirty="0" err="1"/>
              <a:t>libc_link</a:t>
            </a:r>
            <a:r>
              <a:rPr lang="en-US" sz="1400" dirty="0"/>
              <a:t>$ </a:t>
            </a:r>
            <a:r>
              <a:rPr lang="en-US" sz="1400" dirty="0" err="1"/>
              <a:t>gcc</a:t>
            </a:r>
            <a:r>
              <a:rPr lang="en-US" sz="1400" dirty="0"/>
              <a:t> -v </a:t>
            </a:r>
            <a:r>
              <a:rPr lang="en-US" sz="1400" dirty="0" err="1"/>
              <a:t>empty.c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Target: x86_64-linux-gnu</a:t>
            </a:r>
          </a:p>
          <a:p>
            <a:pPr marL="0" indent="0">
              <a:buNone/>
            </a:pPr>
            <a:r>
              <a:rPr lang="en-US" sz="1400" dirty="0"/>
              <a:t>[…]</a:t>
            </a:r>
          </a:p>
          <a:p>
            <a:pPr marL="0" indent="0">
              <a:buNone/>
            </a:pPr>
            <a:r>
              <a:rPr lang="en-US" sz="1400" dirty="0"/>
              <a:t>Thread model: </a:t>
            </a:r>
            <a:r>
              <a:rPr lang="en-US" sz="1400" dirty="0" err="1"/>
              <a:t>posix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gcc</a:t>
            </a:r>
            <a:r>
              <a:rPr lang="en-US" sz="1400" dirty="0"/>
              <a:t> version 7.5.0 (Ubuntu 7.5.0-3ubuntu1~18.04)</a:t>
            </a:r>
          </a:p>
          <a:p>
            <a:pPr marL="0" indent="0">
              <a:buNone/>
            </a:pPr>
            <a:r>
              <a:rPr lang="en-US" sz="1400" dirty="0"/>
              <a:t>COLLECT_GCC_OPTIONS='-v' '-</a:t>
            </a:r>
            <a:r>
              <a:rPr lang="en-US" sz="1400" dirty="0" err="1"/>
              <a:t>mtune</a:t>
            </a:r>
            <a:r>
              <a:rPr lang="en-US" sz="1400" dirty="0"/>
              <a:t>=generic' '-march=x86-64'</a:t>
            </a:r>
          </a:p>
          <a:p>
            <a:pPr marL="0" indent="0">
              <a:buNone/>
            </a:pPr>
            <a:r>
              <a:rPr lang="en-US" sz="1400" dirty="0"/>
              <a:t> 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/x86_64-linux-gnu/7/cc1 -quiet -v -</a:t>
            </a:r>
            <a:r>
              <a:rPr lang="en-US" sz="1400" dirty="0" err="1"/>
              <a:t>imultiarch</a:t>
            </a:r>
            <a:r>
              <a:rPr lang="en-US" sz="1400" dirty="0"/>
              <a:t> x86_64-linux-gnu </a:t>
            </a:r>
            <a:r>
              <a:rPr lang="en-US" sz="1400" dirty="0" err="1"/>
              <a:t>empty.c</a:t>
            </a:r>
            <a:r>
              <a:rPr lang="en-US" sz="1400" dirty="0"/>
              <a:t> -quiet -</a:t>
            </a:r>
            <a:r>
              <a:rPr lang="en-US" sz="1400" dirty="0" err="1"/>
              <a:t>dumpbase</a:t>
            </a:r>
            <a:r>
              <a:rPr lang="en-US" sz="1400" dirty="0"/>
              <a:t> </a:t>
            </a:r>
            <a:r>
              <a:rPr lang="en-US" sz="1400" dirty="0" err="1"/>
              <a:t>empty.c</a:t>
            </a:r>
            <a:r>
              <a:rPr lang="en-US" sz="1400" dirty="0"/>
              <a:t> -</a:t>
            </a:r>
            <a:r>
              <a:rPr lang="en-US" sz="1400" dirty="0" err="1"/>
              <a:t>mtune</a:t>
            </a:r>
            <a:r>
              <a:rPr lang="en-US" sz="1400" dirty="0"/>
              <a:t>=generic -march=x86-64 -</a:t>
            </a:r>
            <a:r>
              <a:rPr lang="en-US" sz="1400" dirty="0" err="1"/>
              <a:t>auxbase</a:t>
            </a:r>
            <a:r>
              <a:rPr lang="en-US" sz="1400" dirty="0"/>
              <a:t> empty -version -</a:t>
            </a:r>
            <a:r>
              <a:rPr lang="en-US" sz="1400" dirty="0" err="1"/>
              <a:t>fstack</a:t>
            </a:r>
            <a:r>
              <a:rPr lang="en-US" sz="1400" dirty="0"/>
              <a:t>-protector-strong -</a:t>
            </a:r>
            <a:r>
              <a:rPr lang="en-US" sz="1400" dirty="0" err="1"/>
              <a:t>Wformat</a:t>
            </a:r>
            <a:r>
              <a:rPr lang="en-US" sz="1400" dirty="0"/>
              <a:t> -</a:t>
            </a:r>
            <a:r>
              <a:rPr lang="en-US" sz="1400" dirty="0" err="1"/>
              <a:t>Wformat</a:t>
            </a:r>
            <a:r>
              <a:rPr lang="en-US" sz="1400" dirty="0"/>
              <a:t>-security -o /</a:t>
            </a:r>
            <a:r>
              <a:rPr lang="en-US" sz="1400" dirty="0" err="1"/>
              <a:t>tmp</a:t>
            </a:r>
            <a:r>
              <a:rPr lang="en-US" sz="1400" dirty="0"/>
              <a:t>/ccs6BRmG.s</a:t>
            </a:r>
          </a:p>
          <a:p>
            <a:pPr marL="0" indent="0">
              <a:buNone/>
            </a:pPr>
            <a:r>
              <a:rPr lang="en-US" sz="1400" dirty="0"/>
              <a:t>[…]</a:t>
            </a:r>
          </a:p>
          <a:p>
            <a:pPr marL="0" indent="0">
              <a:buNone/>
            </a:pPr>
            <a:r>
              <a:rPr lang="en-US" sz="1400" dirty="0"/>
              <a:t>GNU C11 (Ubuntu 7.5.0-3ubuntu1~18.04) version 7.5.0 (x86_64-linux-gnu)</a:t>
            </a:r>
          </a:p>
          <a:p>
            <a:pPr marL="0" indent="0">
              <a:buNone/>
            </a:pPr>
            <a:r>
              <a:rPr lang="en-US" sz="1400" dirty="0"/>
              <a:t>        compiled by GNU C version 7.5.0, GMP version 6.1.2, MPFR version 4.0.1, MPC version 1.1.0, </a:t>
            </a:r>
            <a:r>
              <a:rPr lang="en-US" sz="1400" dirty="0" err="1"/>
              <a:t>isl</a:t>
            </a:r>
            <a:r>
              <a:rPr lang="en-US" sz="1400" dirty="0"/>
              <a:t> version isl-0.19-GMP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GGC heuristics: --param </a:t>
            </a:r>
            <a:r>
              <a:rPr lang="en-US" sz="1400" dirty="0" err="1"/>
              <a:t>ggc</a:t>
            </a:r>
            <a:r>
              <a:rPr lang="en-US" sz="1400" dirty="0"/>
              <a:t>-min-expand=100 --param </a:t>
            </a:r>
            <a:r>
              <a:rPr lang="en-US" sz="1400" dirty="0" err="1"/>
              <a:t>ggc</a:t>
            </a:r>
            <a:r>
              <a:rPr lang="en-US" sz="1400" dirty="0"/>
              <a:t>-min-</a:t>
            </a:r>
            <a:r>
              <a:rPr lang="en-US" sz="1400" dirty="0" err="1"/>
              <a:t>heapsize</a:t>
            </a:r>
            <a:r>
              <a:rPr lang="en-US" sz="1400" dirty="0"/>
              <a:t>=131072</a:t>
            </a:r>
          </a:p>
          <a:p>
            <a:pPr marL="0" indent="0">
              <a:buNone/>
            </a:pPr>
            <a:r>
              <a:rPr lang="en-US" sz="1400" dirty="0"/>
              <a:t>Compiler executable checksum: b62ed4a2880cd4159476ea8293b72fa8</a:t>
            </a:r>
          </a:p>
          <a:p>
            <a:pPr marL="0" indent="0">
              <a:buNone/>
            </a:pPr>
            <a:r>
              <a:rPr lang="en-US" sz="1400" dirty="0"/>
              <a:t>COLLECT_GCC_OPTIONS='-v' '-</a:t>
            </a:r>
            <a:r>
              <a:rPr lang="en-US" sz="1400" dirty="0" err="1"/>
              <a:t>mtune</a:t>
            </a:r>
            <a:r>
              <a:rPr lang="en-US" sz="1400" dirty="0"/>
              <a:t>=generic' '-march=x86-64'</a:t>
            </a:r>
          </a:p>
          <a:p>
            <a:pPr marL="0" indent="0">
              <a:buNone/>
            </a:pPr>
            <a:r>
              <a:rPr lang="en-US" sz="1400" dirty="0"/>
              <a:t> as -v --64 -o /</a:t>
            </a:r>
            <a:r>
              <a:rPr lang="en-US" sz="1400" dirty="0" err="1"/>
              <a:t>tmp</a:t>
            </a:r>
            <a:r>
              <a:rPr lang="en-US" sz="1400" dirty="0"/>
              <a:t>/cc4FfCb1.o /</a:t>
            </a:r>
            <a:r>
              <a:rPr lang="en-US" sz="1400" dirty="0" err="1"/>
              <a:t>tmp</a:t>
            </a:r>
            <a:r>
              <a:rPr lang="en-US" sz="1400" dirty="0"/>
              <a:t>/ccs6BRmG.s</a:t>
            </a:r>
          </a:p>
          <a:p>
            <a:pPr marL="0" indent="0">
              <a:buNone/>
            </a:pPr>
            <a:r>
              <a:rPr lang="en-US" sz="1400" dirty="0"/>
              <a:t>[…]</a:t>
            </a:r>
          </a:p>
          <a:p>
            <a:pPr marL="0" indent="0">
              <a:buNone/>
            </a:pPr>
            <a:r>
              <a:rPr lang="en-US" sz="1400" dirty="0"/>
              <a:t>COLLECT_GCC_OPTIONS='-v' '-</a:t>
            </a:r>
            <a:r>
              <a:rPr lang="en-US" sz="1400" dirty="0" err="1"/>
              <a:t>mtune</a:t>
            </a:r>
            <a:r>
              <a:rPr lang="en-US" sz="1400" dirty="0"/>
              <a:t>=generic' '-march=x86-64'</a:t>
            </a:r>
          </a:p>
          <a:p>
            <a:pPr marL="0" indent="0">
              <a:buNone/>
            </a:pPr>
            <a:r>
              <a:rPr lang="en-US" sz="1400" dirty="0"/>
              <a:t> 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/x86_64-linux-gnu/7/collect2 -plugin /usr/lib/gcc/x86_64-linux-gnu/7/liblto_plugin.so -plugin-opt=/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</a:t>
            </a:r>
            <a:r>
              <a:rPr lang="en-US" sz="1400" dirty="0" err="1"/>
              <a:t>lto</a:t>
            </a:r>
            <a:r>
              <a:rPr lang="en-US" sz="1400" dirty="0"/>
              <a:t>-wrapper -plugin-opt=-</a:t>
            </a:r>
            <a:r>
              <a:rPr lang="en-US" sz="1400" dirty="0" err="1"/>
              <a:t>fresolution</a:t>
            </a:r>
            <a:r>
              <a:rPr lang="en-US" sz="1400" dirty="0"/>
              <a:t>=/</a:t>
            </a:r>
            <a:r>
              <a:rPr lang="en-US" sz="1400" dirty="0" err="1"/>
              <a:t>tmp</a:t>
            </a:r>
            <a:r>
              <a:rPr lang="en-US" sz="1400" dirty="0"/>
              <a:t>/ccAxjj1l.res -plugin-opt=-pass-through=-</a:t>
            </a:r>
            <a:r>
              <a:rPr lang="en-US" sz="1400" dirty="0" err="1"/>
              <a:t>lgcc</a:t>
            </a:r>
            <a:r>
              <a:rPr lang="en-US" sz="1400" dirty="0"/>
              <a:t> -plugin-opt=-pass-through=-</a:t>
            </a:r>
            <a:r>
              <a:rPr lang="en-US" sz="1400" dirty="0" err="1"/>
              <a:t>lgcc_s</a:t>
            </a:r>
            <a:r>
              <a:rPr lang="en-US" sz="1400" dirty="0"/>
              <a:t> -plugin-opt=-pass-through=-</a:t>
            </a:r>
            <a:r>
              <a:rPr lang="en-US" sz="1400" dirty="0" err="1"/>
              <a:t>lc</a:t>
            </a:r>
            <a:r>
              <a:rPr lang="en-US" sz="1400" dirty="0"/>
              <a:t> -plugin-opt=-pass-through=-</a:t>
            </a:r>
            <a:r>
              <a:rPr lang="en-US" sz="1400" dirty="0" err="1"/>
              <a:t>lgcc</a:t>
            </a:r>
            <a:r>
              <a:rPr lang="en-US" sz="1400" dirty="0"/>
              <a:t> -plugin-opt=-pass-through=-</a:t>
            </a:r>
            <a:r>
              <a:rPr lang="en-US" sz="1400" dirty="0" err="1"/>
              <a:t>lgcc_s</a:t>
            </a:r>
            <a:r>
              <a:rPr lang="en-US" sz="1400" dirty="0"/>
              <a:t> --build-id --eh-frame-</a:t>
            </a:r>
            <a:r>
              <a:rPr lang="en-US" sz="1400" dirty="0" err="1"/>
              <a:t>hdr</a:t>
            </a:r>
            <a:r>
              <a:rPr lang="en-US" sz="1400" dirty="0"/>
              <a:t> -m elf_x86_64 --hash-style=gnu --as-needed -dynamic-linker /lib64/ld-linux-x86-64.so.2 -pie -z now -z </a:t>
            </a:r>
            <a:r>
              <a:rPr lang="en-US" sz="1400" dirty="0" err="1"/>
              <a:t>relro</a:t>
            </a:r>
            <a:r>
              <a:rPr lang="en-US" sz="1400" dirty="0"/>
              <a:t> 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/x86_64-linux-gnu/7/../../../x86_64-linux-gnu/Scrt1.o 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/x86_64-linux-gnu/7/../../../x86_64-linux-gnu/</a:t>
            </a:r>
            <a:r>
              <a:rPr lang="en-US" sz="1400" dirty="0" err="1"/>
              <a:t>crti.o</a:t>
            </a:r>
            <a:r>
              <a:rPr lang="en-US" sz="1400" dirty="0"/>
              <a:t> 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</a:t>
            </a:r>
            <a:r>
              <a:rPr lang="en-US" sz="1400" dirty="0" err="1"/>
              <a:t>crtbeginS.o</a:t>
            </a:r>
            <a:r>
              <a:rPr lang="en-US" sz="1400" dirty="0"/>
              <a:t> -L/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/x86_64-linux-gnu/7 -L/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/x86_64-linux-gnu/7/../../../x86_64-linux-gnu -L/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/x86_64-linux-gnu/7/../../../../lib -L/lib/x86_64-linux-gnu -L/lib/../lib -L/</a:t>
            </a:r>
            <a:r>
              <a:rPr lang="en-US" sz="1400" dirty="0" err="1"/>
              <a:t>usr</a:t>
            </a:r>
            <a:r>
              <a:rPr lang="en-US" sz="1400" dirty="0"/>
              <a:t>/lib/x86_64-linux-gnu -L/</a:t>
            </a:r>
            <a:r>
              <a:rPr lang="en-US" sz="1400" dirty="0" err="1"/>
              <a:t>usr</a:t>
            </a:r>
            <a:r>
              <a:rPr lang="en-US" sz="1400" dirty="0"/>
              <a:t>/lib/../lib -L/</a:t>
            </a:r>
            <a:r>
              <a:rPr lang="en-US" sz="1400" dirty="0" err="1"/>
              <a:t>usr</a:t>
            </a:r>
            <a:r>
              <a:rPr lang="en-US" sz="1400" dirty="0"/>
              <a:t>/lib/x86_64-linux-gnu -L/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/x86_64-linux-gnu/7/../../.. /</a:t>
            </a:r>
            <a:r>
              <a:rPr lang="en-US" sz="1400" dirty="0" err="1"/>
              <a:t>tmp</a:t>
            </a:r>
            <a:r>
              <a:rPr lang="en-US" sz="1400" dirty="0"/>
              <a:t>/cc4FfCb1.o -</a:t>
            </a:r>
            <a:r>
              <a:rPr lang="en-US" sz="1400" dirty="0" err="1"/>
              <a:t>lgcc</a:t>
            </a:r>
            <a:r>
              <a:rPr lang="en-US" sz="1400" dirty="0"/>
              <a:t> --push-state --as-needed -</a:t>
            </a:r>
            <a:r>
              <a:rPr lang="en-US" sz="1400" dirty="0" err="1"/>
              <a:t>lgcc_s</a:t>
            </a:r>
            <a:r>
              <a:rPr lang="en-US" sz="1400" dirty="0"/>
              <a:t> --pop-state -</a:t>
            </a:r>
            <a:r>
              <a:rPr lang="en-US" sz="1400" dirty="0" err="1"/>
              <a:t>lc</a:t>
            </a:r>
            <a:r>
              <a:rPr lang="en-US" sz="1400" dirty="0"/>
              <a:t> -</a:t>
            </a:r>
            <a:r>
              <a:rPr lang="en-US" sz="1400" dirty="0" err="1"/>
              <a:t>lgcc</a:t>
            </a:r>
            <a:r>
              <a:rPr lang="en-US" sz="1400" dirty="0"/>
              <a:t> --push-state --as-needed -</a:t>
            </a:r>
            <a:r>
              <a:rPr lang="en-US" sz="1400" dirty="0" err="1"/>
              <a:t>lgcc_s</a:t>
            </a:r>
            <a:r>
              <a:rPr lang="en-US" sz="1400" dirty="0"/>
              <a:t> --pop-state 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</a:t>
            </a:r>
            <a:r>
              <a:rPr lang="en-US" sz="1400" dirty="0" err="1"/>
              <a:t>crtendS.o</a:t>
            </a:r>
            <a:r>
              <a:rPr lang="en-US" sz="1400" dirty="0"/>
              <a:t> 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/x86_64-linux-gnu/7/../../../x86_64-linux-gnu/</a:t>
            </a:r>
            <a:r>
              <a:rPr lang="en-US" sz="1400" dirty="0" err="1"/>
              <a:t>crtn.o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COLLECT_GCC_OPTIONS='-v' '-</a:t>
            </a:r>
            <a:r>
              <a:rPr lang="en-US" sz="1400" dirty="0" err="1"/>
              <a:t>mtune</a:t>
            </a:r>
            <a:r>
              <a:rPr lang="en-US" sz="1400" dirty="0"/>
              <a:t>=generic' '-march=x86-64'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A3B59AB-ACD0-4F95-8CFA-E3F8164DCD33}"/>
              </a:ext>
            </a:extLst>
          </p:cNvPr>
          <p:cNvSpPr/>
          <p:nvPr/>
        </p:nvSpPr>
        <p:spPr>
          <a:xfrm>
            <a:off x="7032567" y="1779957"/>
            <a:ext cx="1374371" cy="303971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CD77BB6-9E85-4DDD-A90B-B756CB6D5E19}"/>
              </a:ext>
            </a:extLst>
          </p:cNvPr>
          <p:cNvGrpSpPr/>
          <p:nvPr/>
        </p:nvGrpSpPr>
        <p:grpSpPr>
          <a:xfrm>
            <a:off x="2404532" y="358430"/>
            <a:ext cx="4249070" cy="1479716"/>
            <a:chOff x="2404532" y="358430"/>
            <a:chExt cx="4249070" cy="147971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13D5D6F-E474-4F07-AE90-130AB73E9661}"/>
                </a:ext>
              </a:extLst>
            </p:cNvPr>
            <p:cNvSpPr/>
            <p:nvPr/>
          </p:nvSpPr>
          <p:spPr>
            <a:xfrm>
              <a:off x="2404532" y="1534175"/>
              <a:ext cx="455045" cy="303971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F0D9F96-4CC3-4001-A3D1-4EFD84159A38}"/>
                </a:ext>
              </a:extLst>
            </p:cNvPr>
            <p:cNvSpPr/>
            <p:nvPr/>
          </p:nvSpPr>
          <p:spPr>
            <a:xfrm>
              <a:off x="2861733" y="677333"/>
              <a:ext cx="1811867" cy="855134"/>
            </a:xfrm>
            <a:custGeom>
              <a:avLst/>
              <a:gdLst>
                <a:gd name="connsiteX0" fmla="*/ 1811867 w 1811867"/>
                <a:gd name="connsiteY0" fmla="*/ 0 h 855134"/>
                <a:gd name="connsiteX1" fmla="*/ 1456267 w 1811867"/>
                <a:gd name="connsiteY1" fmla="*/ 457200 h 855134"/>
                <a:gd name="connsiteX2" fmla="*/ 304800 w 1811867"/>
                <a:gd name="connsiteY2" fmla="*/ 609600 h 855134"/>
                <a:gd name="connsiteX3" fmla="*/ 0 w 1811867"/>
                <a:gd name="connsiteY3" fmla="*/ 855134 h 85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1867" h="855134">
                  <a:moveTo>
                    <a:pt x="1811867" y="0"/>
                  </a:moveTo>
                  <a:cubicBezTo>
                    <a:pt x="1759656" y="177800"/>
                    <a:pt x="1707445" y="355600"/>
                    <a:pt x="1456267" y="457200"/>
                  </a:cubicBezTo>
                  <a:cubicBezTo>
                    <a:pt x="1205089" y="558800"/>
                    <a:pt x="547511" y="543278"/>
                    <a:pt x="304800" y="609600"/>
                  </a:cubicBezTo>
                  <a:cubicBezTo>
                    <a:pt x="62089" y="675922"/>
                    <a:pt x="31044" y="765528"/>
                    <a:pt x="0" y="855134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57366C6-B38F-4472-9209-6C4D315D5C1C}"/>
                </a:ext>
              </a:extLst>
            </p:cNvPr>
            <p:cNvSpPr txBox="1"/>
            <p:nvPr/>
          </p:nvSpPr>
          <p:spPr>
            <a:xfrm>
              <a:off x="4588934" y="358430"/>
              <a:ext cx="2064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</a:rPr>
                <a:t>The compiler proper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666D746-FC63-4503-AEF7-9B0FC816356A}"/>
              </a:ext>
            </a:extLst>
          </p:cNvPr>
          <p:cNvGrpSpPr/>
          <p:nvPr/>
        </p:nvGrpSpPr>
        <p:grpSpPr>
          <a:xfrm>
            <a:off x="861752" y="3823854"/>
            <a:ext cx="3361113" cy="2540249"/>
            <a:chOff x="861752" y="3823854"/>
            <a:chExt cx="3361113" cy="254024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A87526-EFAA-46AB-BA94-FA8C241C4E5A}"/>
                </a:ext>
              </a:extLst>
            </p:cNvPr>
            <p:cNvSpPr/>
            <p:nvPr/>
          </p:nvSpPr>
          <p:spPr>
            <a:xfrm>
              <a:off x="861752" y="3823854"/>
              <a:ext cx="1374371" cy="303971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8901BB1-98FE-4C88-80AF-C278040FF421}"/>
                </a:ext>
              </a:extLst>
            </p:cNvPr>
            <p:cNvSpPr/>
            <p:nvPr/>
          </p:nvSpPr>
          <p:spPr>
            <a:xfrm>
              <a:off x="2926080" y="6060132"/>
              <a:ext cx="1296785" cy="303971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2573D58-9D16-42FE-AE94-DA961478331C}"/>
                </a:ext>
              </a:extLst>
            </p:cNvPr>
            <p:cNvSpPr/>
            <p:nvPr/>
          </p:nvSpPr>
          <p:spPr>
            <a:xfrm>
              <a:off x="1540532" y="4148667"/>
              <a:ext cx="1397401" cy="2057400"/>
            </a:xfrm>
            <a:custGeom>
              <a:avLst/>
              <a:gdLst>
                <a:gd name="connsiteX0" fmla="*/ 401 w 1397401"/>
                <a:gd name="connsiteY0" fmla="*/ 0 h 2057400"/>
                <a:gd name="connsiteX1" fmla="*/ 229001 w 1397401"/>
                <a:gd name="connsiteY1" fmla="*/ 1608666 h 2057400"/>
                <a:gd name="connsiteX2" fmla="*/ 1397401 w 1397401"/>
                <a:gd name="connsiteY2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7401" h="2057400">
                  <a:moveTo>
                    <a:pt x="401" y="0"/>
                  </a:moveTo>
                  <a:cubicBezTo>
                    <a:pt x="-1716" y="632883"/>
                    <a:pt x="-3832" y="1265766"/>
                    <a:pt x="229001" y="1608666"/>
                  </a:cubicBezTo>
                  <a:cubicBezTo>
                    <a:pt x="461834" y="1951566"/>
                    <a:pt x="929617" y="2004483"/>
                    <a:pt x="1397401" y="2057400"/>
                  </a:cubicBezTo>
                </a:path>
              </a:pathLst>
            </a:custGeom>
            <a:noFill/>
            <a:ln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074AA0-A48E-4EE0-A93C-4A418EA9EFA4}"/>
                </a:ext>
              </a:extLst>
            </p:cNvPr>
            <p:cNvSpPr txBox="1"/>
            <p:nvPr/>
          </p:nvSpPr>
          <p:spPr>
            <a:xfrm>
              <a:off x="1540532" y="4085014"/>
              <a:ext cx="1311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3"/>
                  </a:solidFill>
                </a:rPr>
                <a:t>Object code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0D4BDF-C23D-4A01-8E14-EC24C65B2D8A}"/>
              </a:ext>
            </a:extLst>
          </p:cNvPr>
          <p:cNvGrpSpPr/>
          <p:nvPr/>
        </p:nvGrpSpPr>
        <p:grpSpPr>
          <a:xfrm>
            <a:off x="93393" y="2795372"/>
            <a:ext cx="2916339" cy="1326808"/>
            <a:chOff x="93393" y="2795372"/>
            <a:chExt cx="2916339" cy="132680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D1AAB15-997A-41E3-875F-E2E224E87D19}"/>
                </a:ext>
              </a:extLst>
            </p:cNvPr>
            <p:cNvSpPr/>
            <p:nvPr/>
          </p:nvSpPr>
          <p:spPr>
            <a:xfrm>
              <a:off x="93393" y="3818209"/>
              <a:ext cx="230804" cy="303971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DCAB088-9F3D-473B-947F-2781F97C08FC}"/>
                </a:ext>
              </a:extLst>
            </p:cNvPr>
            <p:cNvSpPr/>
            <p:nvPr/>
          </p:nvSpPr>
          <p:spPr>
            <a:xfrm>
              <a:off x="262467" y="2923101"/>
              <a:ext cx="1261533" cy="878432"/>
            </a:xfrm>
            <a:custGeom>
              <a:avLst/>
              <a:gdLst>
                <a:gd name="connsiteX0" fmla="*/ 1261533 w 1261533"/>
                <a:gd name="connsiteY0" fmla="*/ 48699 h 878432"/>
                <a:gd name="connsiteX1" fmla="*/ 558800 w 1261533"/>
                <a:gd name="connsiteY1" fmla="*/ 91032 h 878432"/>
                <a:gd name="connsiteX2" fmla="*/ 0 w 1261533"/>
                <a:gd name="connsiteY2" fmla="*/ 878432 h 87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1533" h="878432">
                  <a:moveTo>
                    <a:pt x="1261533" y="48699"/>
                  </a:moveTo>
                  <a:cubicBezTo>
                    <a:pt x="1015294" y="721"/>
                    <a:pt x="769055" y="-47257"/>
                    <a:pt x="558800" y="91032"/>
                  </a:cubicBezTo>
                  <a:cubicBezTo>
                    <a:pt x="348545" y="229321"/>
                    <a:pt x="174272" y="553876"/>
                    <a:pt x="0" y="878432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F7D35A-2FD4-42D5-9E36-272045600DBC}"/>
                </a:ext>
              </a:extLst>
            </p:cNvPr>
            <p:cNvSpPr txBox="1"/>
            <p:nvPr/>
          </p:nvSpPr>
          <p:spPr>
            <a:xfrm>
              <a:off x="1462514" y="2795372"/>
              <a:ext cx="1547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</a:rPr>
                <a:t>The assembler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0103B1-C6C1-4E7F-ADB6-F7307D1AF9EC}"/>
              </a:ext>
            </a:extLst>
          </p:cNvPr>
          <p:cNvGrpSpPr/>
          <p:nvPr/>
        </p:nvGrpSpPr>
        <p:grpSpPr>
          <a:xfrm>
            <a:off x="2493819" y="3814248"/>
            <a:ext cx="3073727" cy="1031243"/>
            <a:chOff x="2493819" y="3814248"/>
            <a:chExt cx="3073727" cy="103124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63ED702-31B9-46C9-92A3-BA06A6E6CC62}"/>
                </a:ext>
              </a:extLst>
            </p:cNvPr>
            <p:cNvSpPr/>
            <p:nvPr/>
          </p:nvSpPr>
          <p:spPr>
            <a:xfrm>
              <a:off x="2493819" y="4541520"/>
              <a:ext cx="615142" cy="303971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6B6BABC-EC50-4402-A9F8-0335F0382C99}"/>
                </a:ext>
              </a:extLst>
            </p:cNvPr>
            <p:cNvSpPr/>
            <p:nvPr/>
          </p:nvSpPr>
          <p:spPr>
            <a:xfrm>
              <a:off x="3100618" y="3958020"/>
              <a:ext cx="1439333" cy="676123"/>
            </a:xfrm>
            <a:custGeom>
              <a:avLst/>
              <a:gdLst>
                <a:gd name="connsiteX0" fmla="*/ 1261533 w 1261533"/>
                <a:gd name="connsiteY0" fmla="*/ 48699 h 878432"/>
                <a:gd name="connsiteX1" fmla="*/ 558800 w 1261533"/>
                <a:gd name="connsiteY1" fmla="*/ 91032 h 878432"/>
                <a:gd name="connsiteX2" fmla="*/ 0 w 1261533"/>
                <a:gd name="connsiteY2" fmla="*/ 878432 h 878432"/>
                <a:gd name="connsiteX0" fmla="*/ 1261533 w 1261533"/>
                <a:gd name="connsiteY0" fmla="*/ 32656 h 862389"/>
                <a:gd name="connsiteX1" fmla="*/ 558800 w 1261533"/>
                <a:gd name="connsiteY1" fmla="*/ 74989 h 862389"/>
                <a:gd name="connsiteX2" fmla="*/ 379182 w 1261533"/>
                <a:gd name="connsiteY2" fmla="*/ 588580 h 862389"/>
                <a:gd name="connsiteX3" fmla="*/ 0 w 1261533"/>
                <a:gd name="connsiteY3" fmla="*/ 862389 h 862389"/>
                <a:gd name="connsiteX0" fmla="*/ 1439333 w 1439333"/>
                <a:gd name="connsiteY0" fmla="*/ 32656 h 676123"/>
                <a:gd name="connsiteX1" fmla="*/ 736600 w 1439333"/>
                <a:gd name="connsiteY1" fmla="*/ 74989 h 676123"/>
                <a:gd name="connsiteX2" fmla="*/ 556982 w 1439333"/>
                <a:gd name="connsiteY2" fmla="*/ 588580 h 676123"/>
                <a:gd name="connsiteX3" fmla="*/ 0 w 1439333"/>
                <a:gd name="connsiteY3" fmla="*/ 676123 h 67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9333" h="676123">
                  <a:moveTo>
                    <a:pt x="1439333" y="32656"/>
                  </a:moveTo>
                  <a:cubicBezTo>
                    <a:pt x="1193094" y="-15322"/>
                    <a:pt x="883659" y="-17665"/>
                    <a:pt x="736600" y="74989"/>
                  </a:cubicBezTo>
                  <a:cubicBezTo>
                    <a:pt x="589542" y="167643"/>
                    <a:pt x="650115" y="457347"/>
                    <a:pt x="556982" y="588580"/>
                  </a:cubicBezTo>
                  <a:cubicBezTo>
                    <a:pt x="463849" y="719813"/>
                    <a:pt x="40619" y="605088"/>
                    <a:pt x="0" y="676123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1923DE-3DE7-4C1A-A804-CA7F988B29B9}"/>
                </a:ext>
              </a:extLst>
            </p:cNvPr>
            <p:cNvSpPr txBox="1"/>
            <p:nvPr/>
          </p:nvSpPr>
          <p:spPr>
            <a:xfrm>
              <a:off x="4478465" y="3814248"/>
              <a:ext cx="1089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</a:rPr>
                <a:t>The linker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610521D-4EF6-4D84-88CE-0D13CA347B6A}"/>
              </a:ext>
            </a:extLst>
          </p:cNvPr>
          <p:cNvGrpSpPr/>
          <p:nvPr/>
        </p:nvGrpSpPr>
        <p:grpSpPr>
          <a:xfrm>
            <a:off x="2267280" y="2091267"/>
            <a:ext cx="5871042" cy="2039918"/>
            <a:chOff x="2267280" y="2091267"/>
            <a:chExt cx="5871042" cy="203991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AE6DE35-BF37-4D4C-B264-E3C717EFC585}"/>
                </a:ext>
              </a:extLst>
            </p:cNvPr>
            <p:cNvSpPr/>
            <p:nvPr/>
          </p:nvSpPr>
          <p:spPr>
            <a:xfrm>
              <a:off x="2267280" y="3827214"/>
              <a:ext cx="1356454" cy="303971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A5038DA-EBBF-4E85-B323-850F3D7BAAB6}"/>
                </a:ext>
              </a:extLst>
            </p:cNvPr>
            <p:cNvSpPr/>
            <p:nvPr/>
          </p:nvSpPr>
          <p:spPr>
            <a:xfrm>
              <a:off x="2954867" y="2091267"/>
              <a:ext cx="4715933" cy="1727200"/>
            </a:xfrm>
            <a:custGeom>
              <a:avLst/>
              <a:gdLst>
                <a:gd name="connsiteX0" fmla="*/ 4715933 w 4715933"/>
                <a:gd name="connsiteY0" fmla="*/ 0 h 1727200"/>
                <a:gd name="connsiteX1" fmla="*/ 3268133 w 4715933"/>
                <a:gd name="connsiteY1" fmla="*/ 1049866 h 1727200"/>
                <a:gd name="connsiteX2" fmla="*/ 770466 w 4715933"/>
                <a:gd name="connsiteY2" fmla="*/ 889000 h 1727200"/>
                <a:gd name="connsiteX3" fmla="*/ 0 w 4715933"/>
                <a:gd name="connsiteY3" fmla="*/ 1727200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5933" h="1727200">
                  <a:moveTo>
                    <a:pt x="4715933" y="0"/>
                  </a:moveTo>
                  <a:cubicBezTo>
                    <a:pt x="4320822" y="450849"/>
                    <a:pt x="3925711" y="901699"/>
                    <a:pt x="3268133" y="1049866"/>
                  </a:cubicBezTo>
                  <a:cubicBezTo>
                    <a:pt x="2610555" y="1198033"/>
                    <a:pt x="1315155" y="776111"/>
                    <a:pt x="770466" y="889000"/>
                  </a:cubicBezTo>
                  <a:cubicBezTo>
                    <a:pt x="225777" y="1001889"/>
                    <a:pt x="112888" y="1364544"/>
                    <a:pt x="0" y="1727200"/>
                  </a:cubicBezTo>
                </a:path>
              </a:pathLst>
            </a:cu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4EEE260-E240-4488-AAA4-144B8226D68F}"/>
                </a:ext>
              </a:extLst>
            </p:cNvPr>
            <p:cNvSpPr txBox="1"/>
            <p:nvPr/>
          </p:nvSpPr>
          <p:spPr>
            <a:xfrm>
              <a:off x="6578600" y="2949601"/>
              <a:ext cx="15597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4"/>
                  </a:solidFill>
                </a:rPr>
                <a:t>Assembly code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FC26652-02FF-416F-A6E9-E870132B2C64}"/>
              </a:ext>
            </a:extLst>
          </p:cNvPr>
          <p:cNvGrpSpPr/>
          <p:nvPr/>
        </p:nvGrpSpPr>
        <p:grpSpPr>
          <a:xfrm>
            <a:off x="2310938" y="3510003"/>
            <a:ext cx="7523019" cy="3122100"/>
            <a:chOff x="2310938" y="3510003"/>
            <a:chExt cx="7523019" cy="31221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B6266C0-CF20-44FC-B9A9-A9CF4F0F4568}"/>
                </a:ext>
              </a:extLst>
            </p:cNvPr>
            <p:cNvSpPr/>
            <p:nvPr/>
          </p:nvSpPr>
          <p:spPr>
            <a:xfrm>
              <a:off x="6985464" y="5425441"/>
              <a:ext cx="615142" cy="30397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73213B0-7E9C-4D65-85DE-A99081746224}"/>
                </a:ext>
              </a:extLst>
            </p:cNvPr>
            <p:cNvSpPr/>
            <p:nvPr/>
          </p:nvSpPr>
          <p:spPr>
            <a:xfrm>
              <a:off x="2310938" y="5401434"/>
              <a:ext cx="615142" cy="30397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F34CD73-77B6-4733-A668-CD62E1B02AC1}"/>
                </a:ext>
              </a:extLst>
            </p:cNvPr>
            <p:cNvSpPr/>
            <p:nvPr/>
          </p:nvSpPr>
          <p:spPr>
            <a:xfrm>
              <a:off x="9265920" y="6328132"/>
              <a:ext cx="568037" cy="30397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7354726-4A8D-4EF2-9568-AEA1B195E597}"/>
                </a:ext>
              </a:extLst>
            </p:cNvPr>
            <p:cNvSpPr/>
            <p:nvPr/>
          </p:nvSpPr>
          <p:spPr>
            <a:xfrm>
              <a:off x="2937933" y="3852333"/>
              <a:ext cx="3598334" cy="1701800"/>
            </a:xfrm>
            <a:custGeom>
              <a:avLst/>
              <a:gdLst>
                <a:gd name="connsiteX0" fmla="*/ 3598334 w 3598334"/>
                <a:gd name="connsiteY0" fmla="*/ 0 h 1701800"/>
                <a:gd name="connsiteX1" fmla="*/ 2108200 w 3598334"/>
                <a:gd name="connsiteY1" fmla="*/ 1075267 h 1701800"/>
                <a:gd name="connsiteX2" fmla="*/ 0 w 3598334"/>
                <a:gd name="connsiteY2" fmla="*/ 1701800 h 170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98334" h="1701800">
                  <a:moveTo>
                    <a:pt x="3598334" y="0"/>
                  </a:moveTo>
                  <a:cubicBezTo>
                    <a:pt x="3153128" y="395817"/>
                    <a:pt x="2707922" y="791634"/>
                    <a:pt x="2108200" y="1075267"/>
                  </a:cubicBezTo>
                  <a:cubicBezTo>
                    <a:pt x="1508478" y="1358900"/>
                    <a:pt x="754239" y="1530350"/>
                    <a:pt x="0" y="170180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6C60D-36D7-4B45-951B-FD55A503DB20}"/>
                </a:ext>
              </a:extLst>
            </p:cNvPr>
            <p:cNvSpPr/>
            <p:nvPr/>
          </p:nvSpPr>
          <p:spPr>
            <a:xfrm>
              <a:off x="6544733" y="3843867"/>
              <a:ext cx="770467" cy="1600200"/>
            </a:xfrm>
            <a:custGeom>
              <a:avLst/>
              <a:gdLst>
                <a:gd name="connsiteX0" fmla="*/ 0 w 770467"/>
                <a:gd name="connsiteY0" fmla="*/ 0 h 1600200"/>
                <a:gd name="connsiteX1" fmla="*/ 135467 w 770467"/>
                <a:gd name="connsiteY1" fmla="*/ 778933 h 1600200"/>
                <a:gd name="connsiteX2" fmla="*/ 770467 w 770467"/>
                <a:gd name="connsiteY2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467" h="1600200">
                  <a:moveTo>
                    <a:pt x="0" y="0"/>
                  </a:moveTo>
                  <a:cubicBezTo>
                    <a:pt x="3528" y="256116"/>
                    <a:pt x="7056" y="512233"/>
                    <a:pt x="135467" y="778933"/>
                  </a:cubicBezTo>
                  <a:cubicBezTo>
                    <a:pt x="263878" y="1045633"/>
                    <a:pt x="517172" y="1322916"/>
                    <a:pt x="770467" y="160020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400A26-1126-4B9B-8FAA-80E98DA995DB}"/>
                </a:ext>
              </a:extLst>
            </p:cNvPr>
            <p:cNvSpPr/>
            <p:nvPr/>
          </p:nvSpPr>
          <p:spPr>
            <a:xfrm>
              <a:off x="6561666" y="3852333"/>
              <a:ext cx="3014133" cy="2472267"/>
            </a:xfrm>
            <a:custGeom>
              <a:avLst/>
              <a:gdLst>
                <a:gd name="connsiteX0" fmla="*/ 0 w 3014133"/>
                <a:gd name="connsiteY0" fmla="*/ 0 h 2472267"/>
                <a:gd name="connsiteX1" fmla="*/ 2108200 w 3014133"/>
                <a:gd name="connsiteY1" fmla="*/ 592667 h 2472267"/>
                <a:gd name="connsiteX2" fmla="*/ 3014133 w 3014133"/>
                <a:gd name="connsiteY2" fmla="*/ 2472267 h 247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4133" h="2472267">
                  <a:moveTo>
                    <a:pt x="0" y="0"/>
                  </a:moveTo>
                  <a:cubicBezTo>
                    <a:pt x="802922" y="90311"/>
                    <a:pt x="1605845" y="180623"/>
                    <a:pt x="2108200" y="592667"/>
                  </a:cubicBezTo>
                  <a:cubicBezTo>
                    <a:pt x="2610555" y="1004711"/>
                    <a:pt x="2812344" y="1738489"/>
                    <a:pt x="3014133" y="247226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7B399BB-3825-4CE4-B139-7F0C877C2F0F}"/>
                </a:ext>
              </a:extLst>
            </p:cNvPr>
            <p:cNvSpPr/>
            <p:nvPr/>
          </p:nvSpPr>
          <p:spPr>
            <a:xfrm>
              <a:off x="4512732" y="3852333"/>
              <a:ext cx="2015067" cy="2192868"/>
            </a:xfrm>
            <a:custGeom>
              <a:avLst/>
              <a:gdLst>
                <a:gd name="connsiteX0" fmla="*/ 0 w 770467"/>
                <a:gd name="connsiteY0" fmla="*/ 0 h 1600200"/>
                <a:gd name="connsiteX1" fmla="*/ 135467 w 770467"/>
                <a:gd name="connsiteY1" fmla="*/ 778933 h 1600200"/>
                <a:gd name="connsiteX2" fmla="*/ 770467 w 770467"/>
                <a:gd name="connsiteY2" fmla="*/ 1600200 h 1600200"/>
                <a:gd name="connsiteX0" fmla="*/ 0 w 939800"/>
                <a:gd name="connsiteY0" fmla="*/ 0 h 1744134"/>
                <a:gd name="connsiteX1" fmla="*/ 304800 w 939800"/>
                <a:gd name="connsiteY1" fmla="*/ 922867 h 1744134"/>
                <a:gd name="connsiteX2" fmla="*/ 939800 w 939800"/>
                <a:gd name="connsiteY2" fmla="*/ 1744134 h 1744134"/>
                <a:gd name="connsiteX0" fmla="*/ 2093874 w 2500296"/>
                <a:gd name="connsiteY0" fmla="*/ 0 h 2302934"/>
                <a:gd name="connsiteX1" fmla="*/ 2398674 w 2500296"/>
                <a:gd name="connsiteY1" fmla="*/ 922867 h 2302934"/>
                <a:gd name="connsiteX2" fmla="*/ 19540 w 2500296"/>
                <a:gd name="connsiteY2" fmla="*/ 2302934 h 2302934"/>
                <a:gd name="connsiteX0" fmla="*/ 2093874 w 2472363"/>
                <a:gd name="connsiteY0" fmla="*/ 0 h 2302934"/>
                <a:gd name="connsiteX1" fmla="*/ 2398674 w 2472363"/>
                <a:gd name="connsiteY1" fmla="*/ 922867 h 2302934"/>
                <a:gd name="connsiteX2" fmla="*/ 19540 w 2472363"/>
                <a:gd name="connsiteY2" fmla="*/ 2302934 h 2302934"/>
                <a:gd name="connsiteX0" fmla="*/ 2074334 w 2074334"/>
                <a:gd name="connsiteY0" fmla="*/ 0 h 2302934"/>
                <a:gd name="connsiteX1" fmla="*/ 0 w 2074334"/>
                <a:gd name="connsiteY1" fmla="*/ 2302934 h 2302934"/>
                <a:gd name="connsiteX0" fmla="*/ 2074334 w 2074334"/>
                <a:gd name="connsiteY0" fmla="*/ 0 h 2302934"/>
                <a:gd name="connsiteX1" fmla="*/ 0 w 2074334"/>
                <a:gd name="connsiteY1" fmla="*/ 2302934 h 2302934"/>
                <a:gd name="connsiteX0" fmla="*/ 2015067 w 2015067"/>
                <a:gd name="connsiteY0" fmla="*/ 0 h 2192868"/>
                <a:gd name="connsiteX1" fmla="*/ 0 w 2015067"/>
                <a:gd name="connsiteY1" fmla="*/ 2192868 h 219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15067" h="2192868">
                  <a:moveTo>
                    <a:pt x="2015067" y="0"/>
                  </a:moveTo>
                  <a:cubicBezTo>
                    <a:pt x="1382889" y="1580445"/>
                    <a:pt x="691445" y="1425223"/>
                    <a:pt x="0" y="219286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C45F310-9031-4976-860E-B15A62222D71}"/>
                </a:ext>
              </a:extLst>
            </p:cNvPr>
            <p:cNvSpPr/>
            <p:nvPr/>
          </p:nvSpPr>
          <p:spPr>
            <a:xfrm>
              <a:off x="4248264" y="6060132"/>
              <a:ext cx="383003" cy="30397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C99E9F8-31F9-4FE5-880D-FB7A708B56BF}"/>
                </a:ext>
              </a:extLst>
            </p:cNvPr>
            <p:cNvSpPr txBox="1"/>
            <p:nvPr/>
          </p:nvSpPr>
          <p:spPr>
            <a:xfrm>
              <a:off x="5630335" y="3510003"/>
              <a:ext cx="22031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Runtime components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EDC616C-3BE5-40BB-B415-623814E4E31D}"/>
              </a:ext>
            </a:extLst>
          </p:cNvPr>
          <p:cNvGrpSpPr/>
          <p:nvPr/>
        </p:nvGrpSpPr>
        <p:grpSpPr>
          <a:xfrm>
            <a:off x="5547360" y="984640"/>
            <a:ext cx="2990254" cy="853506"/>
            <a:chOff x="5547360" y="984640"/>
            <a:chExt cx="2990254" cy="85350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6081320-55B8-40A9-BD22-D286DBEC6683}"/>
                </a:ext>
              </a:extLst>
            </p:cNvPr>
            <p:cNvSpPr/>
            <p:nvPr/>
          </p:nvSpPr>
          <p:spPr>
            <a:xfrm>
              <a:off x="5547360" y="1534175"/>
              <a:ext cx="628996" cy="303971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E4CCA52-E469-40F4-BB1E-2AEFBCD32A20}"/>
                </a:ext>
              </a:extLst>
            </p:cNvPr>
            <p:cNvSpPr/>
            <p:nvPr/>
          </p:nvSpPr>
          <p:spPr>
            <a:xfrm>
              <a:off x="5868140" y="984640"/>
              <a:ext cx="674703" cy="560075"/>
            </a:xfrm>
            <a:custGeom>
              <a:avLst/>
              <a:gdLst>
                <a:gd name="connsiteX0" fmla="*/ 674703 w 674703"/>
                <a:gd name="connsiteY0" fmla="*/ 178335 h 560075"/>
                <a:gd name="connsiteX1" fmla="*/ 177553 w 674703"/>
                <a:gd name="connsiteY1" fmla="*/ 18537 h 560075"/>
                <a:gd name="connsiteX2" fmla="*/ 0 w 674703"/>
                <a:gd name="connsiteY2" fmla="*/ 560075 h 56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703" h="560075">
                  <a:moveTo>
                    <a:pt x="674703" y="178335"/>
                  </a:moveTo>
                  <a:cubicBezTo>
                    <a:pt x="482353" y="66624"/>
                    <a:pt x="290003" y="-45086"/>
                    <a:pt x="177553" y="18537"/>
                  </a:cubicBezTo>
                  <a:cubicBezTo>
                    <a:pt x="65102" y="82160"/>
                    <a:pt x="32551" y="321117"/>
                    <a:pt x="0" y="560075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CFCAFEB-12A9-4ED8-9771-794DEAAEBCF5}"/>
                </a:ext>
              </a:extLst>
            </p:cNvPr>
            <p:cNvSpPr txBox="1"/>
            <p:nvPr/>
          </p:nvSpPr>
          <p:spPr>
            <a:xfrm>
              <a:off x="6516420" y="1003417"/>
              <a:ext cx="2021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5"/>
                  </a:solidFill>
                </a:rPr>
                <a:t>Source code (input)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0458F24-2BDE-4FF6-9B7B-5D27BC5A9C5D}"/>
                  </a:ext>
                </a:extLst>
              </p14:cNvPr>
              <p14:cNvContentPartPr/>
              <p14:nvPr/>
            </p14:nvContentPartPr>
            <p14:xfrm>
              <a:off x="2797200" y="1608480"/>
              <a:ext cx="16560" cy="44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0458F24-2BDE-4FF6-9B7B-5D27BC5A9C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7840" y="1599120"/>
                <a:ext cx="35280" cy="6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486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 Toolchains</a:t>
            </a:r>
          </a:p>
          <a:p>
            <a:r>
              <a:rPr lang="en-US" dirty="0"/>
              <a:t>Overview</a:t>
            </a:r>
          </a:p>
          <a:p>
            <a:pPr marL="0" indent="0">
              <a:buNone/>
            </a:pPr>
            <a:r>
              <a:rPr lang="en-US" b="1" dirty="0"/>
              <a:t>Component Definitions</a:t>
            </a:r>
          </a:p>
          <a:p>
            <a:r>
              <a:rPr lang="en-US" dirty="0"/>
              <a:t>Detour - History</a:t>
            </a:r>
          </a:p>
          <a:p>
            <a:r>
              <a:rPr lang="en-US" dirty="0"/>
              <a:t>What GCC Does</a:t>
            </a:r>
          </a:p>
          <a:p>
            <a:pPr marL="0" indent="0">
              <a:buNone/>
            </a:pPr>
            <a:r>
              <a:rPr lang="en-US" b="1" dirty="0"/>
              <a:t>Component Walkthrough</a:t>
            </a:r>
          </a:p>
          <a:p>
            <a:r>
              <a:rPr lang="en-US" dirty="0"/>
              <a:t>Assembler</a:t>
            </a:r>
          </a:p>
          <a:p>
            <a:r>
              <a:rPr lang="en-US" dirty="0"/>
              <a:t>Linker</a:t>
            </a:r>
          </a:p>
          <a:p>
            <a:r>
              <a:rPr lang="en-US" dirty="0"/>
              <a:t>Loader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pic>
        <p:nvPicPr>
          <p:cNvPr id="1026" name="Picture 2" descr="Collection of Pit clipart | Free download best Pit clipart ...">
            <a:extLst>
              <a:ext uri="{FF2B5EF4-FFF2-40B4-BE49-F238E27FC236}">
                <a16:creationId xmlns:a16="http://schemas.microsoft.com/office/drawing/2014/main" id="{917ABDEF-7DC9-41E2-A9D5-305E4C1B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5261"/>
            <a:ext cx="3818312" cy="15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2ED661-157B-4F44-9A55-D0DD58D9C9AF}"/>
              </a:ext>
            </a:extLst>
          </p:cNvPr>
          <p:cNvSpPr/>
          <p:nvPr/>
        </p:nvSpPr>
        <p:spPr>
          <a:xfrm>
            <a:off x="2152650" y="4768006"/>
            <a:ext cx="1933575" cy="419100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30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13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 and Housekeeping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6021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96685-67A7-E8BE-8A7A-2923E0196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26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627C0-F27A-4DF3-8069-9459EA0C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419600" cy="4525963"/>
          </a:xfrm>
        </p:spPr>
        <p:txBody>
          <a:bodyPr/>
          <a:lstStyle/>
          <a:p>
            <a:r>
              <a:rPr lang="en-US" dirty="0"/>
              <a:t>Modern use:</a:t>
            </a:r>
          </a:p>
          <a:p>
            <a:pPr lvl="1"/>
            <a:r>
              <a:rPr lang="en-US" dirty="0"/>
              <a:t>Translates labels and instruction mnemonics to binary equivalent</a:t>
            </a:r>
          </a:p>
          <a:p>
            <a:r>
              <a:rPr lang="en-US" dirty="0"/>
              <a:t>Output may still contain placeholders for some code and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30</a:t>
            </a:fld>
            <a:endParaRPr lang="en-US" dirty="0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AB7C9E7-FBD9-471B-9FFD-31207BB3A02A}"/>
              </a:ext>
            </a:extLst>
          </p:cNvPr>
          <p:cNvSpPr/>
          <p:nvPr/>
        </p:nvSpPr>
        <p:spPr>
          <a:xfrm>
            <a:off x="7704944" y="2376724"/>
            <a:ext cx="1295397" cy="49261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Assembler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5DB8D02-F508-4F89-8E9F-5921F43BA735}"/>
              </a:ext>
            </a:extLst>
          </p:cNvPr>
          <p:cNvSpPr/>
          <p:nvPr/>
        </p:nvSpPr>
        <p:spPr>
          <a:xfrm>
            <a:off x="7704944" y="4012335"/>
            <a:ext cx="1295396" cy="44648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Linker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8D5AC44-899E-4753-8A95-0044B4A563BD}"/>
              </a:ext>
            </a:extLst>
          </p:cNvPr>
          <p:cNvSpPr/>
          <p:nvPr/>
        </p:nvSpPr>
        <p:spPr>
          <a:xfrm>
            <a:off x="7704944" y="5524550"/>
            <a:ext cx="1295397" cy="4164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Loader</a:t>
            </a:r>
          </a:p>
        </p:txBody>
      </p:sp>
      <p:sp>
        <p:nvSpPr>
          <p:cNvPr id="85" name="TextBox 40">
            <a:extLst>
              <a:ext uri="{FF2B5EF4-FFF2-40B4-BE49-F238E27FC236}">
                <a16:creationId xmlns:a16="http://schemas.microsoft.com/office/drawing/2014/main" id="{C984F29A-7DC0-4000-B3B5-D4E110171BDC}"/>
              </a:ext>
            </a:extLst>
          </p:cNvPr>
          <p:cNvSpPr txBox="1"/>
          <p:nvPr/>
        </p:nvSpPr>
        <p:spPr>
          <a:xfrm>
            <a:off x="7388777" y="1190019"/>
            <a:ext cx="6387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Target</a:t>
            </a:r>
          </a:p>
          <a:p>
            <a:pPr algn="r"/>
            <a:r>
              <a:rPr lang="en-US" sz="1400" dirty="0"/>
              <a:t>Code</a:t>
            </a:r>
          </a:p>
          <a:p>
            <a:pPr algn="r"/>
            <a:r>
              <a:rPr lang="en-US" sz="1400" dirty="0"/>
              <a:t>(text)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42843A8-602D-4EF9-9614-FAED4F1D9D90}"/>
              </a:ext>
            </a:extLst>
          </p:cNvPr>
          <p:cNvGrpSpPr/>
          <p:nvPr/>
        </p:nvGrpSpPr>
        <p:grpSpPr>
          <a:xfrm>
            <a:off x="8026878" y="1224688"/>
            <a:ext cx="662376" cy="806447"/>
            <a:chOff x="7711706" y="823912"/>
            <a:chExt cx="898894" cy="92868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D465F3E-7E1D-451A-BDAB-4C4A8D620C58}"/>
                </a:ext>
              </a:extLst>
            </p:cNvPr>
            <p:cNvSpPr/>
            <p:nvPr/>
          </p:nvSpPr>
          <p:spPr>
            <a:xfrm>
              <a:off x="7711706" y="838200"/>
              <a:ext cx="877694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860"/>
                </a:lnSpc>
              </a:pPr>
              <a:endParaRPr lang="en-US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8A40B0A-0851-4A05-A8E7-331EECA523D9}"/>
                </a:ext>
              </a:extLst>
            </p:cNvPr>
            <p:cNvSpPr/>
            <p:nvPr/>
          </p:nvSpPr>
          <p:spPr>
            <a:xfrm>
              <a:off x="8484394" y="823912"/>
              <a:ext cx="126206" cy="117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612F935-1A72-4FF5-BA2F-8D0DE58E9D86}"/>
                </a:ext>
              </a:extLst>
            </p:cNvPr>
            <p:cNvCxnSpPr>
              <a:cxnSpLocks/>
            </p:cNvCxnSpPr>
            <p:nvPr/>
          </p:nvCxnSpPr>
          <p:spPr>
            <a:xfrm>
              <a:off x="8476430" y="834627"/>
              <a:ext cx="820" cy="1250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0999FB8-982D-4549-B443-52D27F4B47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65344" y="947738"/>
              <a:ext cx="127859" cy="13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BEAEB98-E66D-4EBF-849A-558AA530D12E}"/>
                </a:ext>
              </a:extLst>
            </p:cNvPr>
            <p:cNvCxnSpPr>
              <a:cxnSpLocks/>
            </p:cNvCxnSpPr>
            <p:nvPr/>
          </p:nvCxnSpPr>
          <p:spPr>
            <a:xfrm>
              <a:off x="8476291" y="838200"/>
              <a:ext cx="113109" cy="1071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743C6E0-AD44-4D39-ABF5-7B6AEE582FA6}"/>
                </a:ext>
              </a:extLst>
            </p:cNvPr>
            <p:cNvSpPr/>
            <p:nvPr/>
          </p:nvSpPr>
          <p:spPr>
            <a:xfrm>
              <a:off x="7818642" y="1005600"/>
              <a:ext cx="646528" cy="667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US" dirty="0"/>
                <a:t>.s</a:t>
              </a:r>
            </a:p>
            <a:p>
              <a:pPr algn="ctr">
                <a:lnSpc>
                  <a:spcPts val="1860"/>
                </a:lnSpc>
              </a:pPr>
              <a:r>
                <a:rPr lang="en-US" dirty="0"/>
                <a:t>file</a:t>
              </a:r>
            </a:p>
          </p:txBody>
        </p:sp>
      </p:grp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128B08D-D5E1-40F8-82CA-CF47EBD8E540}"/>
              </a:ext>
            </a:extLst>
          </p:cNvPr>
          <p:cNvCxnSpPr>
            <a:cxnSpLocks/>
            <a:stCxn id="81" idx="2"/>
            <a:endCxn id="96" idx="0"/>
          </p:cNvCxnSpPr>
          <p:nvPr/>
        </p:nvCxnSpPr>
        <p:spPr>
          <a:xfrm flipH="1">
            <a:off x="8352642" y="2869334"/>
            <a:ext cx="1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BF9881B-EA55-4281-8D8C-729385FCF017}"/>
              </a:ext>
            </a:extLst>
          </p:cNvPr>
          <p:cNvCxnSpPr>
            <a:cxnSpLocks/>
            <a:stCxn id="96" idx="2"/>
            <a:endCxn id="82" idx="0"/>
          </p:cNvCxnSpPr>
          <p:nvPr/>
        </p:nvCxnSpPr>
        <p:spPr>
          <a:xfrm>
            <a:off x="8352642" y="3783734"/>
            <a:ext cx="1" cy="228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5967E636-F888-470A-B54E-ABDA62E2C00F}"/>
              </a:ext>
            </a:extLst>
          </p:cNvPr>
          <p:cNvSpPr/>
          <p:nvPr/>
        </p:nvSpPr>
        <p:spPr>
          <a:xfrm>
            <a:off x="8030205" y="3174134"/>
            <a:ext cx="644872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.o</a:t>
            </a:r>
          </a:p>
          <a:p>
            <a:pPr algn="ctr"/>
            <a:r>
              <a:rPr lang="en-US" dirty="0"/>
              <a:t>file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7D4268EE-F61F-4B63-81C6-C2863E54CC8C}"/>
              </a:ext>
            </a:extLst>
          </p:cNvPr>
          <p:cNvSpPr/>
          <p:nvPr/>
        </p:nvSpPr>
        <p:spPr>
          <a:xfrm>
            <a:off x="8030205" y="4645576"/>
            <a:ext cx="644872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.exe</a:t>
            </a:r>
          </a:p>
          <a:p>
            <a:pPr algn="ctr"/>
            <a:r>
              <a:rPr lang="en-US" dirty="0"/>
              <a:t>file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02193C57-2893-4C37-A3F6-FC226D7EBCF2}"/>
              </a:ext>
            </a:extLst>
          </p:cNvPr>
          <p:cNvCxnSpPr>
            <a:cxnSpLocks/>
            <a:stCxn id="82" idx="2"/>
            <a:endCxn id="97" idx="0"/>
          </p:cNvCxnSpPr>
          <p:nvPr/>
        </p:nvCxnSpPr>
        <p:spPr>
          <a:xfrm flipH="1">
            <a:off x="8352642" y="4458822"/>
            <a:ext cx="1" cy="186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4149CCC-F8BC-428A-9E38-F879EC8723E0}"/>
              </a:ext>
            </a:extLst>
          </p:cNvPr>
          <p:cNvCxnSpPr>
            <a:cxnSpLocks/>
            <a:stCxn id="97" idx="2"/>
            <a:endCxn id="83" idx="0"/>
          </p:cNvCxnSpPr>
          <p:nvPr/>
        </p:nvCxnSpPr>
        <p:spPr>
          <a:xfrm>
            <a:off x="8352642" y="5255176"/>
            <a:ext cx="1" cy="2693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9F112AE-1793-4895-9F93-6A84C8CAADA0}"/>
              </a:ext>
            </a:extLst>
          </p:cNvPr>
          <p:cNvGrpSpPr/>
          <p:nvPr/>
        </p:nvGrpSpPr>
        <p:grpSpPr>
          <a:xfrm>
            <a:off x="7579712" y="6163584"/>
            <a:ext cx="1545861" cy="463193"/>
            <a:chOff x="6429679" y="6132883"/>
            <a:chExt cx="1545861" cy="463193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8B87640A-D554-43C4-8FB2-D0710B54A502}"/>
                </a:ext>
              </a:extLst>
            </p:cNvPr>
            <p:cNvSpPr/>
            <p:nvPr/>
          </p:nvSpPr>
          <p:spPr>
            <a:xfrm>
              <a:off x="6429679" y="6132883"/>
              <a:ext cx="1545861" cy="463193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C6A6B91-5201-4E97-B03E-080AFFAC1BF1}"/>
                </a:ext>
              </a:extLst>
            </p:cNvPr>
            <p:cNvSpPr/>
            <p:nvPr/>
          </p:nvSpPr>
          <p:spPr>
            <a:xfrm>
              <a:off x="6506645" y="6251700"/>
              <a:ext cx="1391931" cy="2162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3DABC6B-E57E-4CB8-939C-E2BA90954D31}"/>
                </a:ext>
              </a:extLst>
            </p:cNvPr>
            <p:cNvSpPr/>
            <p:nvPr/>
          </p:nvSpPr>
          <p:spPr>
            <a:xfrm>
              <a:off x="7497247" y="6252875"/>
              <a:ext cx="401195" cy="20695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2CE07BE-563C-42D9-8D8B-6B887E79C27A}"/>
                </a:ext>
              </a:extLst>
            </p:cNvPr>
            <p:cNvSpPr/>
            <p:nvPr/>
          </p:nvSpPr>
          <p:spPr>
            <a:xfrm>
              <a:off x="6506647" y="6261005"/>
              <a:ext cx="432275" cy="2069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text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1F077C6-8A96-43AD-92DE-05E7AA570C51}"/>
                </a:ext>
              </a:extLst>
            </p:cNvPr>
            <p:cNvSpPr/>
            <p:nvPr/>
          </p:nvSpPr>
          <p:spPr>
            <a:xfrm>
              <a:off x="6945684" y="6256940"/>
              <a:ext cx="401195" cy="20695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heap</a:t>
              </a:r>
            </a:p>
          </p:txBody>
        </p:sp>
      </p:grpSp>
      <p:sp>
        <p:nvSpPr>
          <p:cNvPr id="108" name="TextBox 40">
            <a:extLst>
              <a:ext uri="{FF2B5EF4-FFF2-40B4-BE49-F238E27FC236}">
                <a16:creationId xmlns:a16="http://schemas.microsoft.com/office/drawing/2014/main" id="{FAF0E31A-EBC7-44FA-BECC-61D41FC1F33E}"/>
              </a:ext>
            </a:extLst>
          </p:cNvPr>
          <p:cNvSpPr txBox="1"/>
          <p:nvPr/>
        </p:nvSpPr>
        <p:spPr>
          <a:xfrm>
            <a:off x="7051154" y="4655756"/>
            <a:ext cx="977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Executable</a:t>
            </a:r>
          </a:p>
          <a:p>
            <a:pPr algn="r"/>
            <a:r>
              <a:rPr lang="en-US" sz="1400" dirty="0"/>
              <a:t>(binary)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45AFD97-B94B-42D9-9ACE-AD2A141D8ABB}"/>
              </a:ext>
            </a:extLst>
          </p:cNvPr>
          <p:cNvCxnSpPr>
            <a:cxnSpLocks/>
            <a:stCxn id="83" idx="2"/>
            <a:endCxn id="102" idx="0"/>
          </p:cNvCxnSpPr>
          <p:nvPr/>
        </p:nvCxnSpPr>
        <p:spPr>
          <a:xfrm>
            <a:off x="8352642" y="5940977"/>
            <a:ext cx="0" cy="2226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0" name="TextBox 40">
            <a:extLst>
              <a:ext uri="{FF2B5EF4-FFF2-40B4-BE49-F238E27FC236}">
                <a16:creationId xmlns:a16="http://schemas.microsoft.com/office/drawing/2014/main" id="{A9148DD6-DF2D-4169-8C17-B7CBCAC58468}"/>
              </a:ext>
            </a:extLst>
          </p:cNvPr>
          <p:cNvSpPr txBox="1"/>
          <p:nvPr/>
        </p:nvSpPr>
        <p:spPr>
          <a:xfrm>
            <a:off x="6807240" y="6052279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Running</a:t>
            </a:r>
          </a:p>
          <a:p>
            <a:pPr algn="r"/>
            <a:r>
              <a:rPr lang="en-US" sz="1400" dirty="0"/>
              <a:t>Process</a:t>
            </a:r>
          </a:p>
        </p:txBody>
      </p:sp>
      <p:sp>
        <p:nvSpPr>
          <p:cNvPr id="111" name="TextBox 40">
            <a:extLst>
              <a:ext uri="{FF2B5EF4-FFF2-40B4-BE49-F238E27FC236}">
                <a16:creationId xmlns:a16="http://schemas.microsoft.com/office/drawing/2014/main" id="{7B8D596B-A103-49EE-919F-A70FCB56CFB9}"/>
              </a:ext>
            </a:extLst>
          </p:cNvPr>
          <p:cNvSpPr txBox="1"/>
          <p:nvPr/>
        </p:nvSpPr>
        <p:spPr>
          <a:xfrm>
            <a:off x="7283412" y="3045070"/>
            <a:ext cx="7562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Object</a:t>
            </a:r>
          </a:p>
          <a:p>
            <a:pPr algn="r"/>
            <a:r>
              <a:rPr lang="en-US" sz="1400" dirty="0"/>
              <a:t>Code </a:t>
            </a:r>
          </a:p>
          <a:p>
            <a:pPr algn="r"/>
            <a:r>
              <a:rPr lang="en-US" sz="1400" dirty="0"/>
              <a:t>(binary)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2B1567F6-634F-4ECE-906A-F084724ED7E3}"/>
              </a:ext>
            </a:extLst>
          </p:cNvPr>
          <p:cNvCxnSpPr>
            <a:cxnSpLocks/>
            <a:stCxn id="87" idx="2"/>
            <a:endCxn id="81" idx="0"/>
          </p:cNvCxnSpPr>
          <p:nvPr/>
        </p:nvCxnSpPr>
        <p:spPr>
          <a:xfrm>
            <a:off x="8350256" y="2031135"/>
            <a:ext cx="2387" cy="3455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:a16="http://schemas.microsoft.com/office/drawing/2014/main" id="{9CEC57F8-9A92-4923-9A23-C56DE893DA5B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Assembler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75EA2F9-3034-4606-B5E1-6E4CBBC2E6F9}"/>
              </a:ext>
            </a:extLst>
          </p:cNvPr>
          <p:cNvGrpSpPr/>
          <p:nvPr/>
        </p:nvGrpSpPr>
        <p:grpSpPr>
          <a:xfrm>
            <a:off x="9166825" y="1675997"/>
            <a:ext cx="1275159" cy="1273990"/>
            <a:chOff x="6689234" y="1345065"/>
            <a:chExt cx="1275159" cy="127399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AF82FD8-0EC1-4BA3-B5ED-A529867710BD}"/>
                </a:ext>
              </a:extLst>
            </p:cNvPr>
            <p:cNvGrpSpPr/>
            <p:nvPr/>
          </p:nvGrpSpPr>
          <p:grpSpPr>
            <a:xfrm>
              <a:off x="6689234" y="1345065"/>
              <a:ext cx="196123" cy="1273990"/>
              <a:chOff x="3795116" y="2305408"/>
              <a:chExt cx="262440" cy="3010396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3A47FBA9-CBDB-49D0-BBF9-4FF08A5A4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D80DDE9-C41A-41A3-A95A-B5F6AEAA32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6F3EB16-FF9D-45E4-9091-EE95754238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15B33E5-FEB1-4F0A-B1EE-80CE66F2567A}"/>
                </a:ext>
              </a:extLst>
            </p:cNvPr>
            <p:cNvSpPr txBox="1"/>
            <p:nvPr/>
          </p:nvSpPr>
          <p:spPr>
            <a:xfrm>
              <a:off x="6858000" y="1697480"/>
              <a:ext cx="1106393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assembly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05EE279-AD70-4C7A-B4B1-6D1069100763}"/>
              </a:ext>
            </a:extLst>
          </p:cNvPr>
          <p:cNvGrpSpPr/>
          <p:nvPr/>
        </p:nvGrpSpPr>
        <p:grpSpPr>
          <a:xfrm>
            <a:off x="9180035" y="3230818"/>
            <a:ext cx="769826" cy="1604122"/>
            <a:chOff x="6702445" y="2899886"/>
            <a:chExt cx="769826" cy="1604122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E387BF6-3098-44A6-A79F-AEDE1CE8EC81}"/>
                </a:ext>
              </a:extLst>
            </p:cNvPr>
            <p:cNvGrpSpPr/>
            <p:nvPr/>
          </p:nvGrpSpPr>
          <p:grpSpPr>
            <a:xfrm>
              <a:off x="6702445" y="2899886"/>
              <a:ext cx="129027" cy="1604122"/>
              <a:chOff x="3795116" y="2305408"/>
              <a:chExt cx="262440" cy="3010396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50D1F448-E717-4D8D-BFBA-F9C98A50F3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3408F95B-E3E7-4349-B450-AEE2DF07B5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9F8F833B-49C6-47C8-BD0A-A2C0F25B49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341E005-2D25-4724-A331-BC40B4A9FAA5}"/>
                </a:ext>
              </a:extLst>
            </p:cNvPr>
            <p:cNvSpPr txBox="1"/>
            <p:nvPr/>
          </p:nvSpPr>
          <p:spPr>
            <a:xfrm>
              <a:off x="6858000" y="3450080"/>
              <a:ext cx="614271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link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E661E06-6355-4F41-9DA3-D09DED6351A6}"/>
              </a:ext>
            </a:extLst>
          </p:cNvPr>
          <p:cNvGrpSpPr/>
          <p:nvPr/>
        </p:nvGrpSpPr>
        <p:grpSpPr>
          <a:xfrm>
            <a:off x="9191456" y="4954773"/>
            <a:ext cx="788863" cy="1303760"/>
            <a:chOff x="6713865" y="4623841"/>
            <a:chExt cx="788863" cy="130376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89D9461B-B26B-455E-A606-62DDBAF778C0}"/>
                </a:ext>
              </a:extLst>
            </p:cNvPr>
            <p:cNvGrpSpPr/>
            <p:nvPr/>
          </p:nvGrpSpPr>
          <p:grpSpPr>
            <a:xfrm>
              <a:off x="6713865" y="4623841"/>
              <a:ext cx="123892" cy="1303760"/>
              <a:chOff x="3795116" y="2305408"/>
              <a:chExt cx="279457" cy="3010396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23CF00D-A1B7-49EA-9D93-C28C2B0D5B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6D6C3BBA-A1C2-43A7-B438-6B22DA5761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C5126F95-07F9-4ACA-AA71-E5A8E04939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97918" y="5298022"/>
                <a:ext cx="276655" cy="2489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64872D9-8DD0-4C14-A959-470202E45C41}"/>
                </a:ext>
              </a:extLst>
            </p:cNvPr>
            <p:cNvSpPr txBox="1"/>
            <p:nvPr/>
          </p:nvSpPr>
          <p:spPr>
            <a:xfrm>
              <a:off x="6858000" y="5029200"/>
              <a:ext cx="644728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load </a:t>
              </a:r>
            </a:p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5F268EC-CA90-4B90-834F-2C1A566312A5}"/>
              </a:ext>
            </a:extLst>
          </p:cNvPr>
          <p:cNvGrpSpPr/>
          <p:nvPr/>
        </p:nvGrpSpPr>
        <p:grpSpPr>
          <a:xfrm>
            <a:off x="8268790" y="6350738"/>
            <a:ext cx="1644880" cy="571958"/>
            <a:chOff x="5791200" y="6019806"/>
            <a:chExt cx="1644880" cy="571958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0FF80C3-5891-4912-87A0-0689720FDFD1}"/>
                </a:ext>
              </a:extLst>
            </p:cNvPr>
            <p:cNvGrpSpPr/>
            <p:nvPr/>
          </p:nvGrpSpPr>
          <p:grpSpPr>
            <a:xfrm>
              <a:off x="6713643" y="6019806"/>
              <a:ext cx="722437" cy="522984"/>
              <a:chOff x="6713643" y="6019806"/>
              <a:chExt cx="722437" cy="522984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81E8C53A-627F-47CB-924F-CE193AC358CC}"/>
                  </a:ext>
                </a:extLst>
              </p:cNvPr>
              <p:cNvGrpSpPr/>
              <p:nvPr/>
            </p:nvGrpSpPr>
            <p:grpSpPr>
              <a:xfrm>
                <a:off x="6713643" y="6019806"/>
                <a:ext cx="117829" cy="508392"/>
                <a:chOff x="3795116" y="2305408"/>
                <a:chExt cx="262440" cy="3010396"/>
              </a:xfrm>
            </p:grpSpPr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0A666955-D6E1-4C59-8E0B-1556EEC316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38600" y="2305408"/>
                  <a:ext cx="0" cy="3010396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0B79A088-75FC-483D-9025-D1132D1A76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116" y="2324318"/>
                  <a:ext cx="25964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ED3BEE18-5609-4974-8A72-B31D9D0808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7915" y="5298023"/>
                  <a:ext cx="25964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6E58842-F9E4-4AAF-B8CA-642957DD2346}"/>
                  </a:ext>
                </a:extLst>
              </p:cNvPr>
              <p:cNvSpPr txBox="1"/>
              <p:nvPr/>
            </p:nvSpPr>
            <p:spPr>
              <a:xfrm>
                <a:off x="6821809" y="6030470"/>
                <a:ext cx="614271" cy="51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</a:rPr>
                  <a:t>run </a:t>
                </a:r>
              </a:p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</a:rPr>
                  <a:t>time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7552A9F-AC49-416A-8303-3670549759EE}"/>
                </a:ext>
              </a:extLst>
            </p:cNvPr>
            <p:cNvSpPr txBox="1"/>
            <p:nvPr/>
          </p:nvSpPr>
          <p:spPr>
            <a:xfrm rot="5400000">
              <a:off x="5804184" y="62354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630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627C0-F27A-4DF3-8069-9459EA0C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419600" cy="4525963"/>
          </a:xfrm>
        </p:spPr>
        <p:txBody>
          <a:bodyPr>
            <a:normAutofit/>
          </a:bodyPr>
          <a:lstStyle/>
          <a:p>
            <a:r>
              <a:rPr lang="en-US" sz="2600" dirty="0"/>
              <a:t>Collect symbolic definitions (e.g. labels) into “low-level” symbol table</a:t>
            </a:r>
          </a:p>
          <a:p>
            <a:r>
              <a:rPr lang="en-US" sz="2600" dirty="0"/>
              <a:t>Put code and data into segments</a:t>
            </a:r>
          </a:p>
          <a:p>
            <a:r>
              <a:rPr lang="en-US" sz="2600" dirty="0"/>
              <a:t>Replace uses of labels with placeholder addresses (where available)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CCC09E-727B-4246-B83D-C8FE4EE83073}"/>
              </a:ext>
            </a:extLst>
          </p:cNvPr>
          <p:cNvSpPr/>
          <p:nvPr/>
        </p:nvSpPr>
        <p:spPr>
          <a:xfrm>
            <a:off x="7848600" y="914400"/>
            <a:ext cx="19050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.data</a:t>
            </a:r>
          </a:p>
          <a:p>
            <a:r>
              <a:rPr lang="en-US" dirty="0"/>
              <a:t>_label1: .word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67A493-AF2C-44BA-8F2E-A246F865AE01}"/>
              </a:ext>
            </a:extLst>
          </p:cNvPr>
          <p:cNvSpPr/>
          <p:nvPr/>
        </p:nvSpPr>
        <p:spPr>
          <a:xfrm>
            <a:off x="7848600" y="1524000"/>
            <a:ext cx="19050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.text</a:t>
            </a:r>
          </a:p>
          <a:p>
            <a:r>
              <a:rPr lang="en-US" dirty="0" err="1"/>
              <a:t>jal</a:t>
            </a:r>
            <a:r>
              <a:rPr lang="en-US" dirty="0"/>
              <a:t> _label7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F7126A-8EF1-4E40-90AC-31C5960587DD}"/>
              </a:ext>
            </a:extLst>
          </p:cNvPr>
          <p:cNvSpPr/>
          <p:nvPr/>
        </p:nvSpPr>
        <p:spPr>
          <a:xfrm>
            <a:off x="7848600" y="2133600"/>
            <a:ext cx="19050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.data</a:t>
            </a:r>
          </a:p>
          <a:p>
            <a:r>
              <a:rPr lang="en-US" dirty="0"/>
              <a:t>_str: .</a:t>
            </a:r>
            <a:r>
              <a:rPr lang="en-US" dirty="0" err="1"/>
              <a:t>asciiz</a:t>
            </a:r>
            <a:r>
              <a:rPr lang="en-US" dirty="0"/>
              <a:t>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1D3DED-6552-4AAD-9E16-7977884E236F}"/>
              </a:ext>
            </a:extLst>
          </p:cNvPr>
          <p:cNvSpPr/>
          <p:nvPr/>
        </p:nvSpPr>
        <p:spPr>
          <a:xfrm>
            <a:off x="7848600" y="2743200"/>
            <a:ext cx="19050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.text</a:t>
            </a:r>
          </a:p>
          <a:p>
            <a:r>
              <a:rPr lang="en-US" dirty="0"/>
              <a:t>la $t0 _label1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5CB225-4BA8-455E-8910-6036F6943F18}"/>
              </a:ext>
            </a:extLst>
          </p:cNvPr>
          <p:cNvSpPr/>
          <p:nvPr/>
        </p:nvSpPr>
        <p:spPr>
          <a:xfrm>
            <a:off x="7848600" y="4343400"/>
            <a:ext cx="190500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.data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5AC951-CA11-4ADB-A79C-5B7D72DB00E3}"/>
              </a:ext>
            </a:extLst>
          </p:cNvPr>
          <p:cNvSpPr/>
          <p:nvPr/>
        </p:nvSpPr>
        <p:spPr>
          <a:xfrm>
            <a:off x="7848600" y="5257800"/>
            <a:ext cx="1905000" cy="1371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.text</a:t>
            </a:r>
          </a:p>
          <a:p>
            <a:endParaRPr lang="en-US" dirty="0"/>
          </a:p>
          <a:p>
            <a:pPr algn="ctr"/>
            <a:r>
              <a:rPr lang="en-US" dirty="0"/>
              <a:t>(binary)</a:t>
            </a:r>
          </a:p>
          <a:p>
            <a:endParaRPr lang="en-US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5123817-DFF0-4D56-A3BB-1B9FE08D55F3}"/>
              </a:ext>
            </a:extLst>
          </p:cNvPr>
          <p:cNvSpPr/>
          <p:nvPr/>
        </p:nvSpPr>
        <p:spPr>
          <a:xfrm>
            <a:off x="8686800" y="3505200"/>
            <a:ext cx="304800" cy="3048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8BCAC6-9FEE-4264-A691-1284759293E1}"/>
              </a:ext>
            </a:extLst>
          </p:cNvPr>
          <p:cNvSpPr/>
          <p:nvPr/>
        </p:nvSpPr>
        <p:spPr>
          <a:xfrm>
            <a:off x="7848600" y="3953844"/>
            <a:ext cx="1905000" cy="3895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symbols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3982F53-5582-4C97-94EF-9ECC57BA3B41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Assembler: Responsibilities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3354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Right 10">
            <a:extLst>
              <a:ext uri="{FF2B5EF4-FFF2-40B4-BE49-F238E27FC236}">
                <a16:creationId xmlns:a16="http://schemas.microsoft.com/office/drawing/2014/main" id="{0A0808D1-6D34-4098-A323-B86BDF976944}"/>
              </a:ext>
            </a:extLst>
          </p:cNvPr>
          <p:cNvSpPr/>
          <p:nvPr/>
        </p:nvSpPr>
        <p:spPr>
          <a:xfrm>
            <a:off x="2214451" y="3618111"/>
            <a:ext cx="2495773" cy="3077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021D8D-25B6-4361-9D27-AFBF731E07C3}"/>
              </a:ext>
            </a:extLst>
          </p:cNvPr>
          <p:cNvSpPr/>
          <p:nvPr/>
        </p:nvSpPr>
        <p:spPr>
          <a:xfrm>
            <a:off x="2325949" y="3400146"/>
            <a:ext cx="2166151" cy="7368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32</a:t>
            </a:fld>
            <a:endParaRPr lang="en-US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9CEC57F8-9A92-4923-9A23-C56DE893DA5B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Assembler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EF30C-5AE2-468C-BF7B-467204248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224" y="1576391"/>
            <a:ext cx="5267325" cy="4657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8F8EDB-FF08-4CE6-8BE0-02643034D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76" y="3245394"/>
            <a:ext cx="2047875" cy="1143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887EAC-49B5-4B42-B48B-3D98ED09526C}"/>
              </a:ext>
            </a:extLst>
          </p:cNvPr>
          <p:cNvSpPr txBox="1"/>
          <p:nvPr/>
        </p:nvSpPr>
        <p:spPr>
          <a:xfrm>
            <a:off x="2335876" y="3464223"/>
            <a:ext cx="2117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as –o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out.o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file.s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0603354-70CF-448A-AF25-08ADF85AD5DB}"/>
              </a:ext>
            </a:extLst>
          </p:cNvPr>
          <p:cNvSpPr txBox="1"/>
          <p:nvPr/>
        </p:nvSpPr>
        <p:spPr>
          <a:xfrm>
            <a:off x="2309026" y="3744106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out.o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268022-A563-4761-B139-151B41560C52}"/>
              </a:ext>
            </a:extLst>
          </p:cNvPr>
          <p:cNvSpPr txBox="1"/>
          <p:nvPr/>
        </p:nvSpPr>
        <p:spPr>
          <a:xfrm>
            <a:off x="142039" y="2867487"/>
            <a:ext cx="95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544638C-8E7F-40E6-A6E9-3F943C716D17}"/>
              </a:ext>
            </a:extLst>
          </p:cNvPr>
          <p:cNvSpPr txBox="1"/>
          <p:nvPr/>
        </p:nvSpPr>
        <p:spPr>
          <a:xfrm>
            <a:off x="4654966" y="1207059"/>
            <a:ext cx="1292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object code</a:t>
            </a:r>
          </a:p>
        </p:txBody>
      </p:sp>
    </p:spTree>
    <p:extLst>
      <p:ext uri="{BB962C8B-B14F-4D97-AF65-F5344CB8AC3E}">
        <p14:creationId xmlns:p14="http://schemas.microsoft.com/office/powerpoint/2010/main" val="301569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/>
      <p:bldP spid="112" grpId="0"/>
      <p:bldP spid="12" grpId="0"/>
      <p:bldP spid="1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33</a:t>
            </a:fld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Assembler: Invocation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D47DE0-1FD5-4E57-A9FC-492366259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379" y="1592944"/>
            <a:ext cx="9367421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(to get assembly): cc –S ret3.c –o 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a.s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as 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a.s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-o 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a.o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02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 Toolchains</a:t>
            </a:r>
          </a:p>
          <a:p>
            <a:r>
              <a:rPr lang="en-US" dirty="0"/>
              <a:t>Overview</a:t>
            </a:r>
          </a:p>
          <a:p>
            <a:pPr marL="0" indent="0">
              <a:buNone/>
            </a:pPr>
            <a:r>
              <a:rPr lang="en-US" b="1" dirty="0"/>
              <a:t>Component Definitions</a:t>
            </a:r>
          </a:p>
          <a:p>
            <a:r>
              <a:rPr lang="en-US" dirty="0"/>
              <a:t>Detour - History</a:t>
            </a:r>
          </a:p>
          <a:p>
            <a:r>
              <a:rPr lang="en-US" dirty="0"/>
              <a:t>What GCC Does</a:t>
            </a:r>
          </a:p>
          <a:p>
            <a:pPr marL="0" indent="0">
              <a:buNone/>
            </a:pPr>
            <a:r>
              <a:rPr lang="en-US" b="1" dirty="0"/>
              <a:t>Component Walkthrough</a:t>
            </a:r>
          </a:p>
          <a:p>
            <a:r>
              <a:rPr lang="en-US" dirty="0"/>
              <a:t>Assembler</a:t>
            </a:r>
          </a:p>
          <a:p>
            <a:r>
              <a:rPr lang="en-US" dirty="0"/>
              <a:t>Linker</a:t>
            </a:r>
          </a:p>
          <a:p>
            <a:r>
              <a:rPr lang="en-US" dirty="0"/>
              <a:t>Loader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/>
          </a:p>
        </p:txBody>
      </p:sp>
      <p:pic>
        <p:nvPicPr>
          <p:cNvPr id="1026" name="Picture 2" descr="Collection of Pit clipart | Free download best Pit clipart ...">
            <a:extLst>
              <a:ext uri="{FF2B5EF4-FFF2-40B4-BE49-F238E27FC236}">
                <a16:creationId xmlns:a16="http://schemas.microsoft.com/office/drawing/2014/main" id="{917ABDEF-7DC9-41E2-A9D5-305E4C1B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5261"/>
            <a:ext cx="3818312" cy="15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2ED661-157B-4F44-9A55-D0DD58D9C9AF}"/>
              </a:ext>
            </a:extLst>
          </p:cNvPr>
          <p:cNvSpPr/>
          <p:nvPr/>
        </p:nvSpPr>
        <p:spPr>
          <a:xfrm>
            <a:off x="2152650" y="5305425"/>
            <a:ext cx="1381125" cy="419100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76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35</a:t>
            </a:fld>
            <a:endParaRPr lang="en-US" dirty="0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AB7C9E7-FBD9-471B-9FFD-31207BB3A02A}"/>
              </a:ext>
            </a:extLst>
          </p:cNvPr>
          <p:cNvSpPr/>
          <p:nvPr/>
        </p:nvSpPr>
        <p:spPr>
          <a:xfrm>
            <a:off x="7704944" y="2376724"/>
            <a:ext cx="1295397" cy="49261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Assembler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5DB8D02-F508-4F89-8E9F-5921F43BA735}"/>
              </a:ext>
            </a:extLst>
          </p:cNvPr>
          <p:cNvSpPr/>
          <p:nvPr/>
        </p:nvSpPr>
        <p:spPr>
          <a:xfrm>
            <a:off x="7704944" y="4012335"/>
            <a:ext cx="1295396" cy="44648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Linker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8D5AC44-899E-4753-8A95-0044B4A563BD}"/>
              </a:ext>
            </a:extLst>
          </p:cNvPr>
          <p:cNvSpPr/>
          <p:nvPr/>
        </p:nvSpPr>
        <p:spPr>
          <a:xfrm>
            <a:off x="7704944" y="5524550"/>
            <a:ext cx="1295397" cy="4164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Loader</a:t>
            </a:r>
          </a:p>
        </p:txBody>
      </p:sp>
      <p:sp>
        <p:nvSpPr>
          <p:cNvPr id="85" name="TextBox 40">
            <a:extLst>
              <a:ext uri="{FF2B5EF4-FFF2-40B4-BE49-F238E27FC236}">
                <a16:creationId xmlns:a16="http://schemas.microsoft.com/office/drawing/2014/main" id="{C984F29A-7DC0-4000-B3B5-D4E110171BDC}"/>
              </a:ext>
            </a:extLst>
          </p:cNvPr>
          <p:cNvSpPr txBox="1"/>
          <p:nvPr/>
        </p:nvSpPr>
        <p:spPr>
          <a:xfrm>
            <a:off x="7388777" y="1190019"/>
            <a:ext cx="6387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Target</a:t>
            </a:r>
          </a:p>
          <a:p>
            <a:pPr algn="r"/>
            <a:r>
              <a:rPr lang="en-US" sz="1400" dirty="0"/>
              <a:t>Code</a:t>
            </a:r>
          </a:p>
          <a:p>
            <a:pPr algn="r"/>
            <a:r>
              <a:rPr lang="en-US" sz="1400" dirty="0"/>
              <a:t>(text)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42843A8-602D-4EF9-9614-FAED4F1D9D90}"/>
              </a:ext>
            </a:extLst>
          </p:cNvPr>
          <p:cNvGrpSpPr/>
          <p:nvPr/>
        </p:nvGrpSpPr>
        <p:grpSpPr>
          <a:xfrm>
            <a:off x="8026878" y="1224688"/>
            <a:ext cx="662376" cy="806447"/>
            <a:chOff x="7711706" y="823912"/>
            <a:chExt cx="898894" cy="92868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D465F3E-7E1D-451A-BDAB-4C4A8D620C58}"/>
                </a:ext>
              </a:extLst>
            </p:cNvPr>
            <p:cNvSpPr/>
            <p:nvPr/>
          </p:nvSpPr>
          <p:spPr>
            <a:xfrm>
              <a:off x="7711706" y="838200"/>
              <a:ext cx="877694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860"/>
                </a:lnSpc>
              </a:pPr>
              <a:endParaRPr lang="en-US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8A40B0A-0851-4A05-A8E7-331EECA523D9}"/>
                </a:ext>
              </a:extLst>
            </p:cNvPr>
            <p:cNvSpPr/>
            <p:nvPr/>
          </p:nvSpPr>
          <p:spPr>
            <a:xfrm>
              <a:off x="8484394" y="823912"/>
              <a:ext cx="126206" cy="117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612F935-1A72-4FF5-BA2F-8D0DE58E9D86}"/>
                </a:ext>
              </a:extLst>
            </p:cNvPr>
            <p:cNvCxnSpPr>
              <a:cxnSpLocks/>
            </p:cNvCxnSpPr>
            <p:nvPr/>
          </p:nvCxnSpPr>
          <p:spPr>
            <a:xfrm>
              <a:off x="8476430" y="834627"/>
              <a:ext cx="820" cy="1250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0999FB8-982D-4549-B443-52D27F4B47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65344" y="947738"/>
              <a:ext cx="127859" cy="13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BEAEB98-E66D-4EBF-849A-558AA530D12E}"/>
                </a:ext>
              </a:extLst>
            </p:cNvPr>
            <p:cNvCxnSpPr>
              <a:cxnSpLocks/>
            </p:cNvCxnSpPr>
            <p:nvPr/>
          </p:nvCxnSpPr>
          <p:spPr>
            <a:xfrm>
              <a:off x="8476291" y="838200"/>
              <a:ext cx="113109" cy="1071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743C6E0-AD44-4D39-ABF5-7B6AEE582FA6}"/>
                </a:ext>
              </a:extLst>
            </p:cNvPr>
            <p:cNvSpPr/>
            <p:nvPr/>
          </p:nvSpPr>
          <p:spPr>
            <a:xfrm>
              <a:off x="7818642" y="1005600"/>
              <a:ext cx="646528" cy="667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US" dirty="0"/>
                <a:t>.s</a:t>
              </a:r>
            </a:p>
            <a:p>
              <a:pPr algn="ctr">
                <a:lnSpc>
                  <a:spcPts val="1860"/>
                </a:lnSpc>
              </a:pPr>
              <a:r>
                <a:rPr lang="en-US" dirty="0"/>
                <a:t>file</a:t>
              </a:r>
            </a:p>
          </p:txBody>
        </p:sp>
      </p:grp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128B08D-D5E1-40F8-82CA-CF47EBD8E540}"/>
              </a:ext>
            </a:extLst>
          </p:cNvPr>
          <p:cNvCxnSpPr>
            <a:cxnSpLocks/>
            <a:stCxn id="81" idx="2"/>
            <a:endCxn id="96" idx="0"/>
          </p:cNvCxnSpPr>
          <p:nvPr/>
        </p:nvCxnSpPr>
        <p:spPr>
          <a:xfrm flipH="1">
            <a:off x="8352642" y="2869334"/>
            <a:ext cx="1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BF9881B-EA55-4281-8D8C-729385FCF017}"/>
              </a:ext>
            </a:extLst>
          </p:cNvPr>
          <p:cNvCxnSpPr>
            <a:cxnSpLocks/>
            <a:stCxn id="96" idx="2"/>
            <a:endCxn id="82" idx="0"/>
          </p:cNvCxnSpPr>
          <p:nvPr/>
        </p:nvCxnSpPr>
        <p:spPr>
          <a:xfrm>
            <a:off x="8352642" y="3783734"/>
            <a:ext cx="1" cy="228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5967E636-F888-470A-B54E-ABDA62E2C00F}"/>
              </a:ext>
            </a:extLst>
          </p:cNvPr>
          <p:cNvSpPr/>
          <p:nvPr/>
        </p:nvSpPr>
        <p:spPr>
          <a:xfrm>
            <a:off x="8030205" y="3174134"/>
            <a:ext cx="644872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.o</a:t>
            </a:r>
          </a:p>
          <a:p>
            <a:pPr algn="ctr"/>
            <a:r>
              <a:rPr lang="en-US" dirty="0"/>
              <a:t>file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7D4268EE-F61F-4B63-81C6-C2863E54CC8C}"/>
              </a:ext>
            </a:extLst>
          </p:cNvPr>
          <p:cNvSpPr/>
          <p:nvPr/>
        </p:nvSpPr>
        <p:spPr>
          <a:xfrm>
            <a:off x="8030205" y="4645576"/>
            <a:ext cx="644872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.exe</a:t>
            </a:r>
          </a:p>
          <a:p>
            <a:pPr algn="ctr"/>
            <a:r>
              <a:rPr lang="en-US" dirty="0"/>
              <a:t>file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02193C57-2893-4C37-A3F6-FC226D7EBCF2}"/>
              </a:ext>
            </a:extLst>
          </p:cNvPr>
          <p:cNvCxnSpPr>
            <a:cxnSpLocks/>
            <a:stCxn id="82" idx="2"/>
            <a:endCxn id="97" idx="0"/>
          </p:cNvCxnSpPr>
          <p:nvPr/>
        </p:nvCxnSpPr>
        <p:spPr>
          <a:xfrm flipH="1">
            <a:off x="8352642" y="4458822"/>
            <a:ext cx="1" cy="186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4149CCC-F8BC-428A-9E38-F879EC8723E0}"/>
              </a:ext>
            </a:extLst>
          </p:cNvPr>
          <p:cNvCxnSpPr>
            <a:cxnSpLocks/>
            <a:stCxn id="97" idx="2"/>
            <a:endCxn id="83" idx="0"/>
          </p:cNvCxnSpPr>
          <p:nvPr/>
        </p:nvCxnSpPr>
        <p:spPr>
          <a:xfrm>
            <a:off x="8352642" y="5255176"/>
            <a:ext cx="1" cy="2693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9F112AE-1793-4895-9F93-6A84C8CAADA0}"/>
              </a:ext>
            </a:extLst>
          </p:cNvPr>
          <p:cNvGrpSpPr/>
          <p:nvPr/>
        </p:nvGrpSpPr>
        <p:grpSpPr>
          <a:xfrm>
            <a:off x="7579712" y="6163584"/>
            <a:ext cx="1545861" cy="463193"/>
            <a:chOff x="6429679" y="6132883"/>
            <a:chExt cx="1545861" cy="463193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8B87640A-D554-43C4-8FB2-D0710B54A502}"/>
                </a:ext>
              </a:extLst>
            </p:cNvPr>
            <p:cNvSpPr/>
            <p:nvPr/>
          </p:nvSpPr>
          <p:spPr>
            <a:xfrm>
              <a:off x="6429679" y="6132883"/>
              <a:ext cx="1545861" cy="463193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C6A6B91-5201-4E97-B03E-080AFFAC1BF1}"/>
                </a:ext>
              </a:extLst>
            </p:cNvPr>
            <p:cNvSpPr/>
            <p:nvPr/>
          </p:nvSpPr>
          <p:spPr>
            <a:xfrm>
              <a:off x="6506645" y="6251700"/>
              <a:ext cx="1391931" cy="2162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3DABC6B-E57E-4CB8-939C-E2BA90954D31}"/>
                </a:ext>
              </a:extLst>
            </p:cNvPr>
            <p:cNvSpPr/>
            <p:nvPr/>
          </p:nvSpPr>
          <p:spPr>
            <a:xfrm>
              <a:off x="7497247" y="6252875"/>
              <a:ext cx="401195" cy="20695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2CE07BE-563C-42D9-8D8B-6B887E79C27A}"/>
                </a:ext>
              </a:extLst>
            </p:cNvPr>
            <p:cNvSpPr/>
            <p:nvPr/>
          </p:nvSpPr>
          <p:spPr>
            <a:xfrm>
              <a:off x="6506647" y="6261005"/>
              <a:ext cx="432275" cy="2069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text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1F077C6-8A96-43AD-92DE-05E7AA570C51}"/>
                </a:ext>
              </a:extLst>
            </p:cNvPr>
            <p:cNvSpPr/>
            <p:nvPr/>
          </p:nvSpPr>
          <p:spPr>
            <a:xfrm>
              <a:off x="6945684" y="6256940"/>
              <a:ext cx="401195" cy="20695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heap</a:t>
              </a:r>
            </a:p>
          </p:txBody>
        </p:sp>
      </p:grpSp>
      <p:sp>
        <p:nvSpPr>
          <p:cNvPr id="108" name="TextBox 40">
            <a:extLst>
              <a:ext uri="{FF2B5EF4-FFF2-40B4-BE49-F238E27FC236}">
                <a16:creationId xmlns:a16="http://schemas.microsoft.com/office/drawing/2014/main" id="{FAF0E31A-EBC7-44FA-BECC-61D41FC1F33E}"/>
              </a:ext>
            </a:extLst>
          </p:cNvPr>
          <p:cNvSpPr txBox="1"/>
          <p:nvPr/>
        </p:nvSpPr>
        <p:spPr>
          <a:xfrm>
            <a:off x="7051154" y="4655756"/>
            <a:ext cx="977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Executable</a:t>
            </a:r>
          </a:p>
          <a:p>
            <a:pPr algn="r"/>
            <a:r>
              <a:rPr lang="en-US" sz="1400" dirty="0"/>
              <a:t>(binary)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45AFD97-B94B-42D9-9ACE-AD2A141D8ABB}"/>
              </a:ext>
            </a:extLst>
          </p:cNvPr>
          <p:cNvCxnSpPr>
            <a:cxnSpLocks/>
            <a:stCxn id="83" idx="2"/>
            <a:endCxn id="102" idx="0"/>
          </p:cNvCxnSpPr>
          <p:nvPr/>
        </p:nvCxnSpPr>
        <p:spPr>
          <a:xfrm>
            <a:off x="8352642" y="5940977"/>
            <a:ext cx="0" cy="2226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0" name="TextBox 40">
            <a:extLst>
              <a:ext uri="{FF2B5EF4-FFF2-40B4-BE49-F238E27FC236}">
                <a16:creationId xmlns:a16="http://schemas.microsoft.com/office/drawing/2014/main" id="{A9148DD6-DF2D-4169-8C17-B7CBCAC58468}"/>
              </a:ext>
            </a:extLst>
          </p:cNvPr>
          <p:cNvSpPr txBox="1"/>
          <p:nvPr/>
        </p:nvSpPr>
        <p:spPr>
          <a:xfrm>
            <a:off x="6807240" y="6052279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Running</a:t>
            </a:r>
          </a:p>
          <a:p>
            <a:pPr algn="r"/>
            <a:r>
              <a:rPr lang="en-US" sz="1400" dirty="0"/>
              <a:t>Process</a:t>
            </a:r>
          </a:p>
        </p:txBody>
      </p:sp>
      <p:sp>
        <p:nvSpPr>
          <p:cNvPr id="111" name="TextBox 40">
            <a:extLst>
              <a:ext uri="{FF2B5EF4-FFF2-40B4-BE49-F238E27FC236}">
                <a16:creationId xmlns:a16="http://schemas.microsoft.com/office/drawing/2014/main" id="{7B8D596B-A103-49EE-919F-A70FCB56CFB9}"/>
              </a:ext>
            </a:extLst>
          </p:cNvPr>
          <p:cNvSpPr txBox="1"/>
          <p:nvPr/>
        </p:nvSpPr>
        <p:spPr>
          <a:xfrm>
            <a:off x="7283412" y="3045070"/>
            <a:ext cx="7562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Object</a:t>
            </a:r>
          </a:p>
          <a:p>
            <a:pPr algn="r"/>
            <a:r>
              <a:rPr lang="en-US" sz="1400" dirty="0"/>
              <a:t>Code </a:t>
            </a:r>
          </a:p>
          <a:p>
            <a:pPr algn="r"/>
            <a:r>
              <a:rPr lang="en-US" sz="1400" dirty="0"/>
              <a:t>(binary)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2B1567F6-634F-4ECE-906A-F084724ED7E3}"/>
              </a:ext>
            </a:extLst>
          </p:cNvPr>
          <p:cNvCxnSpPr>
            <a:cxnSpLocks/>
            <a:stCxn id="87" idx="2"/>
            <a:endCxn id="81" idx="0"/>
          </p:cNvCxnSpPr>
          <p:nvPr/>
        </p:nvCxnSpPr>
        <p:spPr>
          <a:xfrm>
            <a:off x="8350256" y="2031135"/>
            <a:ext cx="2387" cy="3455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:a16="http://schemas.microsoft.com/office/drawing/2014/main" id="{9CEC57F8-9A92-4923-9A23-C56DE893DA5B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Linker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C5111ACD-0684-44DE-ACA3-50D22BDA9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419600" cy="4525963"/>
          </a:xfrm>
        </p:spPr>
        <p:txBody>
          <a:bodyPr/>
          <a:lstStyle/>
          <a:p>
            <a:r>
              <a:rPr lang="en-US" dirty="0"/>
              <a:t>Resolves placeholders betwixt multiple object files</a:t>
            </a:r>
          </a:p>
          <a:p>
            <a:r>
              <a:rPr lang="en-US" dirty="0"/>
              <a:t>Stitches objects files (and static libraries) into a single binary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34D0795-16F8-4B1C-AC90-E3D6E4E2AFDA}"/>
              </a:ext>
            </a:extLst>
          </p:cNvPr>
          <p:cNvGrpSpPr/>
          <p:nvPr/>
        </p:nvGrpSpPr>
        <p:grpSpPr>
          <a:xfrm>
            <a:off x="9166825" y="1466991"/>
            <a:ext cx="1275159" cy="1273990"/>
            <a:chOff x="6689234" y="1345065"/>
            <a:chExt cx="1275159" cy="127399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70CEC34-3881-4D27-8AE9-B29532797905}"/>
                </a:ext>
              </a:extLst>
            </p:cNvPr>
            <p:cNvGrpSpPr/>
            <p:nvPr/>
          </p:nvGrpSpPr>
          <p:grpSpPr>
            <a:xfrm>
              <a:off x="6689234" y="1345065"/>
              <a:ext cx="196123" cy="1273990"/>
              <a:chOff x="3795116" y="2305408"/>
              <a:chExt cx="262440" cy="3010396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1A034EA-0961-4397-BCA0-178AEE2080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84FA0B9-11A1-4275-BB52-62092CBB9B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812B2B3-3DDE-4D5C-B262-6416404075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C16808F-54E1-44C7-8FC1-5799EFC71EFD}"/>
                </a:ext>
              </a:extLst>
            </p:cNvPr>
            <p:cNvSpPr txBox="1"/>
            <p:nvPr/>
          </p:nvSpPr>
          <p:spPr>
            <a:xfrm>
              <a:off x="6858000" y="1697480"/>
              <a:ext cx="1106393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assembly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5BD6BE6-076D-4023-81F7-141AC6CCEC55}"/>
              </a:ext>
            </a:extLst>
          </p:cNvPr>
          <p:cNvGrpSpPr/>
          <p:nvPr/>
        </p:nvGrpSpPr>
        <p:grpSpPr>
          <a:xfrm>
            <a:off x="9180035" y="3021812"/>
            <a:ext cx="769826" cy="1604122"/>
            <a:chOff x="6702445" y="2899886"/>
            <a:chExt cx="769826" cy="160412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F382FC4-1D0E-4101-A18A-FD0A63B4497E}"/>
                </a:ext>
              </a:extLst>
            </p:cNvPr>
            <p:cNvGrpSpPr/>
            <p:nvPr/>
          </p:nvGrpSpPr>
          <p:grpSpPr>
            <a:xfrm>
              <a:off x="6702445" y="2899886"/>
              <a:ext cx="129027" cy="1604122"/>
              <a:chOff x="3795116" y="2305408"/>
              <a:chExt cx="262440" cy="3010396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D0EB65B-2BD8-4027-82FE-0266BC3A97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rgbClr val="B686DA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2F561BA-A77B-4F84-9DD3-67CE693E79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rgbClr val="B686DA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05DBA33F-30F0-475E-AA1B-1B661B8858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  <a:ln>
                <a:solidFill>
                  <a:srgbClr val="B686DA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FA27241-1281-4B55-ABE6-147E14FA62D0}"/>
                </a:ext>
              </a:extLst>
            </p:cNvPr>
            <p:cNvSpPr txBox="1"/>
            <p:nvPr/>
          </p:nvSpPr>
          <p:spPr>
            <a:xfrm>
              <a:off x="6858000" y="3450080"/>
              <a:ext cx="614271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rgbClr val="B686DA"/>
                  </a:solidFill>
                  <a:latin typeface="Calibri"/>
                </a:rPr>
                <a:t>link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rgbClr val="B686DA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A0003DD-126F-4AEB-BCF2-1FFCE1CD8552}"/>
              </a:ext>
            </a:extLst>
          </p:cNvPr>
          <p:cNvGrpSpPr/>
          <p:nvPr/>
        </p:nvGrpSpPr>
        <p:grpSpPr>
          <a:xfrm>
            <a:off x="9191456" y="4745767"/>
            <a:ext cx="788863" cy="1303760"/>
            <a:chOff x="6713865" y="4623841"/>
            <a:chExt cx="788863" cy="130376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EC160C4-3F06-4196-AADF-5A06E4F727E2}"/>
                </a:ext>
              </a:extLst>
            </p:cNvPr>
            <p:cNvGrpSpPr/>
            <p:nvPr/>
          </p:nvGrpSpPr>
          <p:grpSpPr>
            <a:xfrm>
              <a:off x="6713865" y="4623841"/>
              <a:ext cx="123892" cy="1303760"/>
              <a:chOff x="3795116" y="2305408"/>
              <a:chExt cx="279457" cy="3010396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511146E-E793-4545-BB5C-9A00223103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9FDA8CE-4214-4F6F-B74B-B48276AE94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441A579-492E-497C-9EF8-474E69893D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97918" y="5298022"/>
                <a:ext cx="276655" cy="2489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9B800DB-D8A9-488D-B3FC-084F8C1A4DE5}"/>
                </a:ext>
              </a:extLst>
            </p:cNvPr>
            <p:cNvSpPr txBox="1"/>
            <p:nvPr/>
          </p:nvSpPr>
          <p:spPr>
            <a:xfrm>
              <a:off x="6858000" y="5029200"/>
              <a:ext cx="644728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load </a:t>
              </a:r>
            </a:p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5321CEE-1786-4C0C-A511-F69DF2C33665}"/>
              </a:ext>
            </a:extLst>
          </p:cNvPr>
          <p:cNvGrpSpPr/>
          <p:nvPr/>
        </p:nvGrpSpPr>
        <p:grpSpPr>
          <a:xfrm>
            <a:off x="8268790" y="6141732"/>
            <a:ext cx="1644880" cy="571958"/>
            <a:chOff x="5791200" y="6019806"/>
            <a:chExt cx="1644880" cy="57195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9703645-2078-4392-9671-3942029B0256}"/>
                </a:ext>
              </a:extLst>
            </p:cNvPr>
            <p:cNvGrpSpPr/>
            <p:nvPr/>
          </p:nvGrpSpPr>
          <p:grpSpPr>
            <a:xfrm>
              <a:off x="6713643" y="6019806"/>
              <a:ext cx="722437" cy="522984"/>
              <a:chOff x="6713643" y="6019806"/>
              <a:chExt cx="722437" cy="522984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77C26107-9651-4A0A-B9FA-916CDB4EF537}"/>
                  </a:ext>
                </a:extLst>
              </p:cNvPr>
              <p:cNvGrpSpPr/>
              <p:nvPr/>
            </p:nvGrpSpPr>
            <p:grpSpPr>
              <a:xfrm>
                <a:off x="6713643" y="6019806"/>
                <a:ext cx="117829" cy="508392"/>
                <a:chOff x="3795116" y="2305408"/>
                <a:chExt cx="262440" cy="3010396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AE3EC977-AAF1-4A51-BBA8-624C70A3F1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38600" y="2305408"/>
                  <a:ext cx="0" cy="3010396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64B5CBC4-2E5F-4E06-A094-9FCFBC541B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116" y="2324318"/>
                  <a:ext cx="25964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D2F8D250-EEA2-4539-838B-15D07CB816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7915" y="5298023"/>
                  <a:ext cx="25964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D2777C4-F49F-44C4-B2ED-71277110BBA1}"/>
                  </a:ext>
                </a:extLst>
              </p:cNvPr>
              <p:cNvSpPr txBox="1"/>
              <p:nvPr/>
            </p:nvSpPr>
            <p:spPr>
              <a:xfrm>
                <a:off x="6821809" y="6030470"/>
                <a:ext cx="614271" cy="51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</a:rPr>
                  <a:t>run </a:t>
                </a:r>
              </a:p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</a:rPr>
                  <a:t>time</a:t>
                </a: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EC15D5B-A244-4DD7-B192-2D2D62D9845D}"/>
                </a:ext>
              </a:extLst>
            </p:cNvPr>
            <p:cNvSpPr txBox="1"/>
            <p:nvPr/>
          </p:nvSpPr>
          <p:spPr>
            <a:xfrm rot="5400000">
              <a:off x="5804184" y="62354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8595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627C0-F27A-4DF3-8069-9459EA0C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41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Calculate segment size</a:t>
            </a:r>
          </a:p>
          <a:p>
            <a:r>
              <a:rPr lang="en-US" dirty="0"/>
              <a:t>Relocate segments</a:t>
            </a:r>
          </a:p>
          <a:p>
            <a:r>
              <a:rPr lang="en-US" dirty="0"/>
              <a:t>Resolve symbol imports with exports where available</a:t>
            </a:r>
          </a:p>
          <a:p>
            <a:pPr lvl="1"/>
            <a:r>
              <a:rPr lang="en-US" i="1" dirty="0"/>
              <a:t>e.g. call in obj1.o, </a:t>
            </a:r>
            <a:r>
              <a:rPr lang="en-US" i="1" dirty="0" err="1"/>
              <a:t>callee</a:t>
            </a:r>
            <a:r>
              <a:rPr lang="en-US" i="1" dirty="0"/>
              <a:t> in obj2.o</a:t>
            </a:r>
          </a:p>
          <a:p>
            <a:r>
              <a:rPr lang="en-US" dirty="0"/>
              <a:t>Add initialization routines</a:t>
            </a:r>
          </a:p>
          <a:p>
            <a:r>
              <a:rPr lang="en-US" dirty="0"/>
              <a:t>Optimization!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21F15D-D31F-4E7A-AB83-6FE769226022}"/>
              </a:ext>
            </a:extLst>
          </p:cNvPr>
          <p:cNvSpPr/>
          <p:nvPr/>
        </p:nvSpPr>
        <p:spPr>
          <a:xfrm>
            <a:off x="7528515" y="5712068"/>
            <a:ext cx="1928984" cy="8010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data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AD928F-AF4F-4611-BBF6-B5B196788297}"/>
              </a:ext>
            </a:extLst>
          </p:cNvPr>
          <p:cNvSpPr/>
          <p:nvPr/>
        </p:nvSpPr>
        <p:spPr>
          <a:xfrm>
            <a:off x="7528516" y="4413479"/>
            <a:ext cx="1928984" cy="12985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opcodes</a:t>
            </a:r>
          </a:p>
          <a:p>
            <a:endParaRPr lang="en-US" dirty="0"/>
          </a:p>
          <a:p>
            <a:pPr algn="ctr"/>
            <a:r>
              <a:rPr lang="en-US" dirty="0"/>
              <a:t>(binary)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CAAB05-05F9-499E-A37E-22D59AF89353}"/>
              </a:ext>
            </a:extLst>
          </p:cNvPr>
          <p:cNvSpPr/>
          <p:nvPr/>
        </p:nvSpPr>
        <p:spPr>
          <a:xfrm>
            <a:off x="6653355" y="2697483"/>
            <a:ext cx="987950" cy="6735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data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B3A1A4-9FC7-45D3-8329-CF7BC05EC25D}"/>
              </a:ext>
            </a:extLst>
          </p:cNvPr>
          <p:cNvSpPr/>
          <p:nvPr/>
        </p:nvSpPr>
        <p:spPr>
          <a:xfrm>
            <a:off x="6653355" y="2023956"/>
            <a:ext cx="987950" cy="6735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opcodes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79F2C5-D6A6-4298-9E32-F816D5A5104D}"/>
              </a:ext>
            </a:extLst>
          </p:cNvPr>
          <p:cNvSpPr/>
          <p:nvPr/>
        </p:nvSpPr>
        <p:spPr>
          <a:xfrm>
            <a:off x="8022305" y="2709061"/>
            <a:ext cx="987950" cy="6735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data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FC63EB-F953-462C-A9A3-17D2ACC5E979}"/>
              </a:ext>
            </a:extLst>
          </p:cNvPr>
          <p:cNvSpPr/>
          <p:nvPr/>
        </p:nvSpPr>
        <p:spPr>
          <a:xfrm>
            <a:off x="8022305" y="2033418"/>
            <a:ext cx="987950" cy="6735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opcodes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9D991E-1FF2-4297-A279-E491502A642A}"/>
              </a:ext>
            </a:extLst>
          </p:cNvPr>
          <p:cNvSpPr/>
          <p:nvPr/>
        </p:nvSpPr>
        <p:spPr>
          <a:xfrm>
            <a:off x="9472755" y="2055098"/>
            <a:ext cx="987950" cy="6735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opcodes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2E4AF9-E614-447D-8915-A2BC38564252}"/>
              </a:ext>
            </a:extLst>
          </p:cNvPr>
          <p:cNvSpPr txBox="1"/>
          <p:nvPr/>
        </p:nvSpPr>
        <p:spPr>
          <a:xfrm>
            <a:off x="6732206" y="1310642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obj1.o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5331DE-9BB3-4C41-91CF-9FD1DFE05676}"/>
              </a:ext>
            </a:extLst>
          </p:cNvPr>
          <p:cNvSpPr txBox="1"/>
          <p:nvPr/>
        </p:nvSpPr>
        <p:spPr>
          <a:xfrm>
            <a:off x="8098506" y="1310642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obj2.o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C06001-C1F4-4A72-8D7B-6F27DA2E25EC}"/>
              </a:ext>
            </a:extLst>
          </p:cNvPr>
          <p:cNvSpPr txBox="1"/>
          <p:nvPr/>
        </p:nvSpPr>
        <p:spPr>
          <a:xfrm>
            <a:off x="9669875" y="1310642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lib.a</a:t>
            </a:r>
            <a:endParaRPr lang="en-US" dirty="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33A81E81-448F-48F2-93A9-38514639755F}"/>
              </a:ext>
            </a:extLst>
          </p:cNvPr>
          <p:cNvSpPr/>
          <p:nvPr/>
        </p:nvSpPr>
        <p:spPr>
          <a:xfrm>
            <a:off x="8358053" y="3533502"/>
            <a:ext cx="304800" cy="3048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87A981-6DC8-4AC5-BCCA-4724FB2507B7}"/>
              </a:ext>
            </a:extLst>
          </p:cNvPr>
          <p:cNvSpPr/>
          <p:nvPr/>
        </p:nvSpPr>
        <p:spPr>
          <a:xfrm>
            <a:off x="6653355" y="1666908"/>
            <a:ext cx="987950" cy="3895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symbols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F0BD79B-CC12-40E6-AF23-BA4A9D1A8394}"/>
              </a:ext>
            </a:extLst>
          </p:cNvPr>
          <p:cNvSpPr/>
          <p:nvPr/>
        </p:nvSpPr>
        <p:spPr>
          <a:xfrm>
            <a:off x="7528517" y="4040775"/>
            <a:ext cx="1928984" cy="3895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symbols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2EAE41D-FE46-43D0-8778-1DA9D55F73F3}"/>
              </a:ext>
            </a:extLst>
          </p:cNvPr>
          <p:cNvSpPr/>
          <p:nvPr/>
        </p:nvSpPr>
        <p:spPr>
          <a:xfrm>
            <a:off x="8027605" y="1683086"/>
            <a:ext cx="987950" cy="3895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symbols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0D9FC55-C604-4885-9990-53F85C10967A}"/>
              </a:ext>
            </a:extLst>
          </p:cNvPr>
          <p:cNvSpPr/>
          <p:nvPr/>
        </p:nvSpPr>
        <p:spPr>
          <a:xfrm>
            <a:off x="9472755" y="1683086"/>
            <a:ext cx="987950" cy="3895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symbols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Linker: Responsibilities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48731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37</a:t>
            </a:fld>
            <a:endParaRPr lang="en-US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9CEC57F8-9A92-4923-9A23-C56DE893DA5B}"/>
              </a:ext>
            </a:extLst>
          </p:cNvPr>
          <p:cNvSpPr txBox="1">
            <a:spLocks/>
          </p:cNvSpPr>
          <p:nvPr/>
        </p:nvSpPr>
        <p:spPr>
          <a:xfrm>
            <a:off x="1524000" y="-189505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Linker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EF30C-5AE2-468C-BF7B-467204248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45" y="2177791"/>
            <a:ext cx="3915042" cy="34619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D30D9F-BEBD-4161-B5A2-E87812D02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692" y="2177791"/>
            <a:ext cx="4481414" cy="3865486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596C0B3A-9B33-4CEC-BD1F-8800F0C90453}"/>
              </a:ext>
            </a:extLst>
          </p:cNvPr>
          <p:cNvSpPr/>
          <p:nvPr/>
        </p:nvSpPr>
        <p:spPr>
          <a:xfrm>
            <a:off x="4172962" y="3752460"/>
            <a:ext cx="1318954" cy="3077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157622-BAA5-40E1-A9A2-40CB2B7C9FC4}"/>
              </a:ext>
            </a:extLst>
          </p:cNvPr>
          <p:cNvGrpSpPr/>
          <p:nvPr/>
        </p:nvGrpSpPr>
        <p:grpSpPr>
          <a:xfrm>
            <a:off x="3356730" y="1106509"/>
            <a:ext cx="2662785" cy="736847"/>
            <a:chOff x="3614044" y="1105811"/>
            <a:chExt cx="2662785" cy="73684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E3F7D43-10ED-4877-937F-169A450AD6D3}"/>
                </a:ext>
              </a:extLst>
            </p:cNvPr>
            <p:cNvSpPr/>
            <p:nvPr/>
          </p:nvSpPr>
          <p:spPr>
            <a:xfrm>
              <a:off x="3630967" y="1105811"/>
              <a:ext cx="2645862" cy="73684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1847103-07D6-4AE5-8FD4-5B2D69059697}"/>
                </a:ext>
              </a:extLst>
            </p:cNvPr>
            <p:cNvSpPr txBox="1"/>
            <p:nvPr/>
          </p:nvSpPr>
          <p:spPr>
            <a:xfrm>
              <a:off x="3640894" y="1169888"/>
              <a:ext cx="2547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ld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–o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code.prog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code.o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8867D9-F555-4D16-A7B0-AF550D082632}"/>
                </a:ext>
              </a:extLst>
            </p:cNvPr>
            <p:cNvSpPr txBox="1"/>
            <p:nvPr/>
          </p:nvSpPr>
          <p:spPr>
            <a:xfrm>
              <a:off x="3614044" y="1449771"/>
              <a:ext cx="21178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objdump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Dwrt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prog</a:t>
              </a: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F17DF0F-CE38-437F-AD6A-ADDC3FA74124}"/>
              </a:ext>
            </a:extLst>
          </p:cNvPr>
          <p:cNvSpPr/>
          <p:nvPr/>
        </p:nvSpPr>
        <p:spPr>
          <a:xfrm>
            <a:off x="4347996" y="1846555"/>
            <a:ext cx="628187" cy="1961965"/>
          </a:xfrm>
          <a:custGeom>
            <a:avLst/>
            <a:gdLst>
              <a:gd name="connsiteX0" fmla="*/ 144105 w 628187"/>
              <a:gd name="connsiteY0" fmla="*/ 0 h 1961965"/>
              <a:gd name="connsiteX1" fmla="*/ 28695 w 628187"/>
              <a:gd name="connsiteY1" fmla="*/ 692459 h 1961965"/>
              <a:gd name="connsiteX2" fmla="*/ 614621 w 628187"/>
              <a:gd name="connsiteY2" fmla="*/ 1278385 h 1961965"/>
              <a:gd name="connsiteX3" fmla="*/ 383802 w 628187"/>
              <a:gd name="connsiteY3" fmla="*/ 1961965 h 196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187" h="1961965">
                <a:moveTo>
                  <a:pt x="144105" y="0"/>
                </a:moveTo>
                <a:cubicBezTo>
                  <a:pt x="47190" y="239697"/>
                  <a:pt x="-49724" y="479395"/>
                  <a:pt x="28695" y="692459"/>
                </a:cubicBezTo>
                <a:cubicBezTo>
                  <a:pt x="107114" y="905523"/>
                  <a:pt x="555437" y="1066801"/>
                  <a:pt x="614621" y="1278385"/>
                </a:cubicBezTo>
                <a:cubicBezTo>
                  <a:pt x="673805" y="1489969"/>
                  <a:pt x="528803" y="1725967"/>
                  <a:pt x="383802" y="1961965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B971B6-6D04-4756-ADB7-BED70B53EEEC}"/>
              </a:ext>
            </a:extLst>
          </p:cNvPr>
          <p:cNvSpPr txBox="1"/>
          <p:nvPr/>
        </p:nvSpPr>
        <p:spPr>
          <a:xfrm>
            <a:off x="97653" y="1793289"/>
            <a:ext cx="132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Object code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C082D3-3E0B-46BF-B902-766BE002FC42}"/>
              </a:ext>
            </a:extLst>
          </p:cNvPr>
          <p:cNvSpPr txBox="1"/>
          <p:nvPr/>
        </p:nvSpPr>
        <p:spPr>
          <a:xfrm>
            <a:off x="5521081" y="1808459"/>
            <a:ext cx="1781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Executable code</a:t>
            </a:r>
          </a:p>
        </p:txBody>
      </p:sp>
    </p:spTree>
    <p:extLst>
      <p:ext uri="{BB962C8B-B14F-4D97-AF65-F5344CB8AC3E}">
        <p14:creationId xmlns:p14="http://schemas.microsoft.com/office/powerpoint/2010/main" val="37473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7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Linker: Simple Invocation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D47DE0-1FD5-4E57-A9FC-492366259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+mj-lt"/>
                <a:cs typeface="Courier New" panose="02070309020205020404" pitchFamily="49" charset="0"/>
              </a:rPr>
              <a:t>The simplest use, “linking” a single object file:  </a:t>
            </a:r>
          </a:p>
          <a:p>
            <a:pPr marL="0" indent="0">
              <a:buNone/>
            </a:pPr>
            <a:r>
              <a:rPr lang="en-US" sz="2600" dirty="0">
                <a:latin typeface="+mj-lt"/>
                <a:cs typeface="Courier New" panose="02070309020205020404" pitchFamily="49" charset="0"/>
              </a:rPr>
              <a:t>   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-o prog.exe</a:t>
            </a:r>
          </a:p>
          <a:p>
            <a:pPr marL="0" indent="0">
              <a:buNone/>
            </a:pP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+mj-lt"/>
                <a:cs typeface="Courier New" panose="02070309020205020404" pitchFamily="49" charset="0"/>
              </a:rPr>
              <a:t>More complex use, linking multiple object files</a:t>
            </a:r>
          </a:p>
          <a:p>
            <a:pPr marL="0" indent="0">
              <a:buNone/>
            </a:pPr>
            <a:r>
              <a:rPr lang="en-US" sz="2600" dirty="0">
                <a:latin typeface="+mj-lt"/>
                <a:cs typeface="Courier New" panose="02070309020205020404" pitchFamily="49" charset="0"/>
              </a:rPr>
              <a:t>  </a:t>
            </a:r>
            <a:r>
              <a:rPr lang="en-US" sz="2600" dirty="0"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-o a.exe</a:t>
            </a:r>
            <a:r>
              <a:rPr lang="en-US" sz="2600" dirty="0"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n-US" sz="26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AFEC77D-3F19-483E-8CEA-56798A397DF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FD2554-F894-4D46-A981-E8FE65ABA013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E37294-7D7D-420D-968E-F4CCC5475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87E643-D2E1-48A7-B295-1CE8A51B1F97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047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Cross-language 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00201"/>
            <a:ext cx="4967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Object code is raw x64 code (containing placeholders)</a:t>
            </a:r>
          </a:p>
          <a:p>
            <a:r>
              <a:rPr lang="en-US" sz="2600" dirty="0"/>
              <a:t>Should obey the System V ABI</a:t>
            </a:r>
          </a:p>
          <a:p>
            <a:r>
              <a:rPr lang="en-US" sz="2600" dirty="0"/>
              <a:t>We can link with object code from other languages!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4179B1-C231-7B3E-B917-523D034C6D99}"/>
              </a:ext>
            </a:extLst>
          </p:cNvPr>
          <p:cNvSpPr/>
          <p:nvPr/>
        </p:nvSpPr>
        <p:spPr>
          <a:xfrm>
            <a:off x="5427773" y="2066251"/>
            <a:ext cx="2177592" cy="867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Code </a:t>
            </a:r>
          </a:p>
          <a:p>
            <a:pPr algn="ctr"/>
            <a:r>
              <a:rPr lang="en-US" dirty="0"/>
              <a:t>(Language 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A32287-2228-EEFE-B400-C2350247D639}"/>
              </a:ext>
            </a:extLst>
          </p:cNvPr>
          <p:cNvSpPr/>
          <p:nvPr/>
        </p:nvSpPr>
        <p:spPr>
          <a:xfrm>
            <a:off x="9743246" y="2066251"/>
            <a:ext cx="2177592" cy="867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Code</a:t>
            </a:r>
          </a:p>
          <a:p>
            <a:pPr algn="ctr"/>
            <a:r>
              <a:rPr lang="en-US" dirty="0"/>
              <a:t>(Language 2)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A784C4-F2C6-92D6-129C-BF0670F5F3F7}"/>
              </a:ext>
            </a:extLst>
          </p:cNvPr>
          <p:cNvGrpSpPr/>
          <p:nvPr/>
        </p:nvGrpSpPr>
        <p:grpSpPr>
          <a:xfrm>
            <a:off x="6961386" y="3263640"/>
            <a:ext cx="3422543" cy="1544386"/>
            <a:chOff x="5595939" y="2076454"/>
            <a:chExt cx="5803480" cy="2575674"/>
          </a:xfrm>
        </p:grpSpPr>
        <p:pic>
          <p:nvPicPr>
            <p:cNvPr id="3" name="Picture 2" descr="A picture containing chain, metalware, key&#10;&#10;Description automatically generated">
              <a:extLst>
                <a:ext uri="{FF2B5EF4-FFF2-40B4-BE49-F238E27FC236}">
                  <a16:creationId xmlns:a16="http://schemas.microsoft.com/office/drawing/2014/main" id="{D08BC4BF-1ABB-07FE-3D33-D14378FA0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2005" y="2076454"/>
              <a:ext cx="5151348" cy="25756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32F458-0653-0A35-422F-D498C2912F17}"/>
                </a:ext>
              </a:extLst>
            </p:cNvPr>
            <p:cNvSpPr/>
            <p:nvPr/>
          </p:nvSpPr>
          <p:spPr>
            <a:xfrm>
              <a:off x="5595939" y="2219377"/>
              <a:ext cx="2344178" cy="9603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15CBEA-46C3-9023-85A4-8EAAA021FF98}"/>
                </a:ext>
              </a:extLst>
            </p:cNvPr>
            <p:cNvSpPr/>
            <p:nvPr/>
          </p:nvSpPr>
          <p:spPr>
            <a:xfrm>
              <a:off x="9055241" y="2276580"/>
              <a:ext cx="2344178" cy="9603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E63AF8C-9E46-D631-48EC-8223AA615804}"/>
              </a:ext>
            </a:extLst>
          </p:cNvPr>
          <p:cNvSpPr/>
          <p:nvPr/>
        </p:nvSpPr>
        <p:spPr>
          <a:xfrm>
            <a:off x="5874262" y="3691094"/>
            <a:ext cx="1279418" cy="867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 V ABI-compliant Assembly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77E8A8-3D4F-2628-1CCD-D8AACF6679F6}"/>
              </a:ext>
            </a:extLst>
          </p:cNvPr>
          <p:cNvSpPr/>
          <p:nvPr/>
        </p:nvSpPr>
        <p:spPr>
          <a:xfrm>
            <a:off x="10202257" y="3691094"/>
            <a:ext cx="1279418" cy="867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 V ABI-compliant Assembly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53EA6D-FEB8-3AA2-AA18-14AD3014491C}"/>
              </a:ext>
            </a:extLst>
          </p:cNvPr>
          <p:cNvCxnSpPr>
            <a:stCxn id="4" idx="2"/>
            <a:endCxn id="7" idx="0"/>
          </p:cNvCxnSpPr>
          <p:nvPr/>
        </p:nvCxnSpPr>
        <p:spPr>
          <a:xfrm flipH="1">
            <a:off x="6513971" y="2933517"/>
            <a:ext cx="2598" cy="7575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0450A0-529C-FFA0-CEE3-E813864529B2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>
            <a:off x="10832042" y="2933517"/>
            <a:ext cx="9924" cy="7575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1DCB4DC-61CC-24BF-C0BB-0B0470CDCF0A}"/>
              </a:ext>
            </a:extLst>
          </p:cNvPr>
          <p:cNvSpPr txBox="1"/>
          <p:nvPr/>
        </p:nvSpPr>
        <p:spPr>
          <a:xfrm>
            <a:off x="8289623" y="2933517"/>
            <a:ext cx="76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Linker</a:t>
            </a:r>
          </a:p>
        </p:txBody>
      </p:sp>
    </p:spTree>
    <p:extLst>
      <p:ext uri="{BB962C8B-B14F-4D97-AF65-F5344CB8AC3E}">
        <p14:creationId xmlns:p14="http://schemas.microsoft.com/office/powerpoint/2010/main" val="49043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2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Postcompilation</a:t>
            </a:r>
            <a:endParaRPr lang="en-US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C5ECB7F-AB80-47AE-B077-E4D7E8B18301}"/>
              </a:ext>
            </a:extLst>
          </p:cNvPr>
          <p:cNvSpPr/>
          <p:nvPr/>
        </p:nvSpPr>
        <p:spPr>
          <a:xfrm>
            <a:off x="1239879" y="2113675"/>
            <a:ext cx="2113622" cy="3351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Cross-language 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14ACE-2571-4453-ACC9-96C0CB8668EC}"/>
              </a:ext>
            </a:extLst>
          </p:cNvPr>
          <p:cNvSpPr/>
          <p:nvPr/>
        </p:nvSpPr>
        <p:spPr>
          <a:xfrm>
            <a:off x="4638912" y="2449262"/>
            <a:ext cx="914400" cy="46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Our compiler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BDC338-F17B-4CD3-A4FF-2B5B8DF78E8C}"/>
              </a:ext>
            </a:extLst>
          </p:cNvPr>
          <p:cNvSpPr/>
          <p:nvPr/>
        </p:nvSpPr>
        <p:spPr>
          <a:xfrm>
            <a:off x="4638912" y="3862702"/>
            <a:ext cx="914400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523C00-91A0-458E-B703-E07D750A0128}"/>
              </a:ext>
            </a:extLst>
          </p:cNvPr>
          <p:cNvSpPr/>
          <p:nvPr/>
        </p:nvSpPr>
        <p:spPr>
          <a:xfrm>
            <a:off x="4530325" y="5481878"/>
            <a:ext cx="1131573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ld</a:t>
            </a:r>
            <a:endParaRPr lang="en-US" sz="14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A33393-767A-4C5E-80BE-71857E3E8D0C}"/>
              </a:ext>
            </a:extLst>
          </p:cNvPr>
          <p:cNvGrpSpPr/>
          <p:nvPr/>
        </p:nvGrpSpPr>
        <p:grpSpPr>
          <a:xfrm>
            <a:off x="4488370" y="1797235"/>
            <a:ext cx="1215484" cy="1810737"/>
            <a:chOff x="4488370" y="1797235"/>
            <a:chExt cx="1215484" cy="18107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76FE56-BA56-4811-8B8B-6628AB9B2296}"/>
                </a:ext>
              </a:extLst>
            </p:cNvPr>
            <p:cNvSpPr/>
            <p:nvPr/>
          </p:nvSpPr>
          <p:spPr>
            <a:xfrm>
              <a:off x="4488370" y="1797235"/>
              <a:ext cx="1215483" cy="468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&lt;</a:t>
              </a:r>
              <a:r>
                <a:rPr lang="en-US" sz="1400" dirty="0" err="1"/>
                <a:t>src</a:t>
              </a:r>
              <a:r>
                <a:rPr lang="en-US" sz="1400" dirty="0"/>
                <a:t> code&gt;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FFB40F-1CF4-4322-98E9-25AB6A1F375A}"/>
                </a:ext>
              </a:extLst>
            </p:cNvPr>
            <p:cNvSpPr/>
            <p:nvPr/>
          </p:nvSpPr>
          <p:spPr>
            <a:xfrm>
              <a:off x="4488371" y="3139621"/>
              <a:ext cx="1215483" cy="4683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prog.s</a:t>
              </a:r>
              <a:endParaRPr lang="en-US" sz="1400" dirty="0"/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0A7728D-D70B-4652-BA2F-3A945319FCC5}"/>
                </a:ext>
              </a:extLst>
            </p:cNvPr>
            <p:cNvCxnSpPr>
              <a:stCxn id="10" idx="2"/>
              <a:endCxn id="5" idx="0"/>
            </p:cNvCxnSpPr>
            <p:nvPr/>
          </p:nvCxnSpPr>
          <p:spPr>
            <a:xfrm>
              <a:off x="5096112" y="2265586"/>
              <a:ext cx="0" cy="183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DE81D6F-C933-4688-8095-7971DBB1EEFE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5096112" y="2917613"/>
              <a:ext cx="1" cy="22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B1F48E-D84D-479D-A4C6-B844BEAD0734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5096112" y="3607972"/>
            <a:ext cx="1" cy="25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C8CB210-02FA-453D-95A7-1BB977619794}"/>
              </a:ext>
            </a:extLst>
          </p:cNvPr>
          <p:cNvSpPr/>
          <p:nvPr/>
        </p:nvSpPr>
        <p:spPr>
          <a:xfrm>
            <a:off x="4488370" y="4595544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prog.o</a:t>
            </a:r>
            <a:endParaRPr lang="en-US" sz="14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01BF34-9247-4FCA-906D-DFB482EF9317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>
            <a:off x="5096112" y="4331054"/>
            <a:ext cx="0" cy="264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D01BED-F6F8-41C7-AB58-19B430DEDF0A}"/>
              </a:ext>
            </a:extLst>
          </p:cNvPr>
          <p:cNvCxnSpPr>
            <a:cxnSpLocks/>
            <a:stCxn id="22" idx="2"/>
            <a:endCxn id="15" idx="0"/>
          </p:cNvCxnSpPr>
          <p:nvPr/>
        </p:nvCxnSpPr>
        <p:spPr>
          <a:xfrm>
            <a:off x="5096112" y="5063895"/>
            <a:ext cx="0" cy="41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BA4DE87-B230-4B80-A299-130121256AAE}"/>
              </a:ext>
            </a:extLst>
          </p:cNvPr>
          <p:cNvSpPr/>
          <p:nvPr/>
        </p:nvSpPr>
        <p:spPr>
          <a:xfrm>
            <a:off x="1684738" y="2636729"/>
            <a:ext cx="1322773" cy="468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user input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44998C-9B9E-4B66-BA5E-CAD7C446CD39}"/>
              </a:ext>
            </a:extLst>
          </p:cNvPr>
          <p:cNvSpPr/>
          <p:nvPr/>
        </p:nvSpPr>
        <p:spPr>
          <a:xfrm>
            <a:off x="1684738" y="3314970"/>
            <a:ext cx="132277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components we write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7CD5E2-DE1D-4C8B-94B7-1CB4F474750C}"/>
              </a:ext>
            </a:extLst>
          </p:cNvPr>
          <p:cNvSpPr/>
          <p:nvPr/>
        </p:nvSpPr>
        <p:spPr>
          <a:xfrm>
            <a:off x="1684738" y="3904103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artifacts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0C1EF8-B612-491C-9089-56CF8307EC94}"/>
              </a:ext>
            </a:extLst>
          </p:cNvPr>
          <p:cNvSpPr/>
          <p:nvPr/>
        </p:nvSpPr>
        <p:spPr>
          <a:xfrm>
            <a:off x="1684738" y="4580125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existing </a:t>
            </a:r>
          </a:p>
          <a:p>
            <a:pPr algn="ctr"/>
            <a:r>
              <a:rPr lang="en-US" sz="1400" dirty="0"/>
              <a:t>components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A72C9-0169-4F99-BD3C-9FE7E1572E2E}"/>
              </a:ext>
            </a:extLst>
          </p:cNvPr>
          <p:cNvSpPr txBox="1"/>
          <p:nvPr/>
        </p:nvSpPr>
        <p:spPr>
          <a:xfrm>
            <a:off x="1295037" y="2149187"/>
            <a:ext cx="52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731AAE-E38E-4073-8C76-36E8CA0A604B}"/>
              </a:ext>
            </a:extLst>
          </p:cNvPr>
          <p:cNvSpPr txBox="1"/>
          <p:nvPr/>
        </p:nvSpPr>
        <p:spPr>
          <a:xfrm>
            <a:off x="2977705" y="1234784"/>
            <a:ext cx="4049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End-to-end compiler toolchain workflow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F605BB-CDB8-423A-B879-40B5C866F36E}"/>
              </a:ext>
            </a:extLst>
          </p:cNvPr>
          <p:cNvSpPr/>
          <p:nvPr/>
        </p:nvSpPr>
        <p:spPr>
          <a:xfrm>
            <a:off x="4488370" y="6192660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executable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E3ABD7-79C5-4B26-B5B7-C6C04129988E}"/>
              </a:ext>
            </a:extLst>
          </p:cNvPr>
          <p:cNvCxnSpPr>
            <a:cxnSpLocks/>
            <a:stCxn id="15" idx="2"/>
            <a:endCxn id="43" idx="0"/>
          </p:cNvCxnSpPr>
          <p:nvPr/>
        </p:nvCxnSpPr>
        <p:spPr>
          <a:xfrm>
            <a:off x="5096112" y="5950230"/>
            <a:ext cx="0" cy="242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">
            <a:extLst>
              <a:ext uri="{FF2B5EF4-FFF2-40B4-BE49-F238E27FC236}">
                <a16:creationId xmlns:a16="http://schemas.microsoft.com/office/drawing/2014/main" id="{2D8D8CB2-D504-4542-B471-31899FA24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6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22" grpId="0" animBg="1"/>
      <p:bldP spid="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C5ECB7F-AB80-47AE-B077-E4D7E8B18301}"/>
              </a:ext>
            </a:extLst>
          </p:cNvPr>
          <p:cNvSpPr/>
          <p:nvPr/>
        </p:nvSpPr>
        <p:spPr>
          <a:xfrm>
            <a:off x="1239879" y="2113675"/>
            <a:ext cx="2113622" cy="3351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Cross-language 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14ACE-2571-4453-ACC9-96C0CB8668EC}"/>
              </a:ext>
            </a:extLst>
          </p:cNvPr>
          <p:cNvSpPr/>
          <p:nvPr/>
        </p:nvSpPr>
        <p:spPr>
          <a:xfrm>
            <a:off x="4638912" y="2449262"/>
            <a:ext cx="914400" cy="46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Our compiler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630193-8BA6-4C24-B54B-A0F493BDD3AB}"/>
              </a:ext>
            </a:extLst>
          </p:cNvPr>
          <p:cNvSpPr/>
          <p:nvPr/>
        </p:nvSpPr>
        <p:spPr>
          <a:xfrm>
            <a:off x="6175223" y="3861566"/>
            <a:ext cx="914400" cy="38998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gcc</a:t>
            </a:r>
            <a:r>
              <a:rPr lang="en-US" sz="1400" dirty="0"/>
              <a:t> -c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84B36D-6607-4B9F-8433-9442E63E1E03}"/>
              </a:ext>
            </a:extLst>
          </p:cNvPr>
          <p:cNvSpPr/>
          <p:nvPr/>
        </p:nvSpPr>
        <p:spPr>
          <a:xfrm>
            <a:off x="6024682" y="1802390"/>
            <a:ext cx="121548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ourlanglib.c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B6C325-A8E3-40A1-A51D-0428680A98A8}"/>
              </a:ext>
            </a:extLst>
          </p:cNvPr>
          <p:cNvSpPr/>
          <p:nvPr/>
        </p:nvSpPr>
        <p:spPr>
          <a:xfrm>
            <a:off x="7560994" y="4595543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libc.so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FE0949-55F6-461A-AC6C-8CA03F8D0640}"/>
              </a:ext>
            </a:extLst>
          </p:cNvPr>
          <p:cNvSpPr/>
          <p:nvPr/>
        </p:nvSpPr>
        <p:spPr>
          <a:xfrm>
            <a:off x="6024682" y="4578618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ourlanglib.o</a:t>
            </a:r>
            <a:endParaRPr lang="en-US" sz="1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BDC338-F17B-4CD3-A4FF-2B5B8DF78E8C}"/>
              </a:ext>
            </a:extLst>
          </p:cNvPr>
          <p:cNvSpPr/>
          <p:nvPr/>
        </p:nvSpPr>
        <p:spPr>
          <a:xfrm>
            <a:off x="4638912" y="3862702"/>
            <a:ext cx="914400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523C00-91A0-458E-B703-E07D750A0128}"/>
              </a:ext>
            </a:extLst>
          </p:cNvPr>
          <p:cNvSpPr/>
          <p:nvPr/>
        </p:nvSpPr>
        <p:spPr>
          <a:xfrm>
            <a:off x="6057284" y="5481878"/>
            <a:ext cx="1131573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ld</a:t>
            </a:r>
            <a:endParaRPr lang="en-US" sz="14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A33393-767A-4C5E-80BE-71857E3E8D0C}"/>
              </a:ext>
            </a:extLst>
          </p:cNvPr>
          <p:cNvGrpSpPr/>
          <p:nvPr/>
        </p:nvGrpSpPr>
        <p:grpSpPr>
          <a:xfrm>
            <a:off x="4488370" y="1797235"/>
            <a:ext cx="1215484" cy="1810737"/>
            <a:chOff x="4488370" y="1797235"/>
            <a:chExt cx="1215484" cy="18107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76FE56-BA56-4811-8B8B-6628AB9B2296}"/>
                </a:ext>
              </a:extLst>
            </p:cNvPr>
            <p:cNvSpPr/>
            <p:nvPr/>
          </p:nvSpPr>
          <p:spPr>
            <a:xfrm>
              <a:off x="4488370" y="1797235"/>
              <a:ext cx="1215483" cy="468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&lt;</a:t>
              </a:r>
              <a:r>
                <a:rPr lang="en-US" sz="1400" dirty="0" err="1"/>
                <a:t>src</a:t>
              </a:r>
              <a:r>
                <a:rPr lang="en-US" sz="1400" dirty="0"/>
                <a:t> code&gt;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FFB40F-1CF4-4322-98E9-25AB6A1F375A}"/>
                </a:ext>
              </a:extLst>
            </p:cNvPr>
            <p:cNvSpPr/>
            <p:nvPr/>
          </p:nvSpPr>
          <p:spPr>
            <a:xfrm>
              <a:off x="4488371" y="3139621"/>
              <a:ext cx="1215483" cy="4683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prog.s</a:t>
              </a:r>
              <a:endParaRPr lang="en-US" sz="1400" dirty="0"/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0A7728D-D70B-4652-BA2F-3A945319FCC5}"/>
                </a:ext>
              </a:extLst>
            </p:cNvPr>
            <p:cNvCxnSpPr>
              <a:stCxn id="10" idx="2"/>
              <a:endCxn id="5" idx="0"/>
            </p:cNvCxnSpPr>
            <p:nvPr/>
          </p:nvCxnSpPr>
          <p:spPr>
            <a:xfrm>
              <a:off x="5096112" y="2265586"/>
              <a:ext cx="0" cy="183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DE81D6F-C933-4688-8095-7971DBB1EEFE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5096112" y="2917613"/>
              <a:ext cx="1" cy="22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1FF3F2-EA8B-476F-ACAE-23065B64C5DA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 flipH="1">
            <a:off x="6632423" y="2270741"/>
            <a:ext cx="1" cy="1590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84EE1D9-729E-408B-8776-952FF1C6AD67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>
            <a:off x="6632423" y="4251550"/>
            <a:ext cx="1" cy="327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B1F48E-D84D-479D-A4C6-B844BEAD0734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5096112" y="3607972"/>
            <a:ext cx="1" cy="25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C8CB210-02FA-453D-95A7-1BB977619794}"/>
              </a:ext>
            </a:extLst>
          </p:cNvPr>
          <p:cNvSpPr/>
          <p:nvPr/>
        </p:nvSpPr>
        <p:spPr>
          <a:xfrm>
            <a:off x="4488370" y="4595544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prog.o</a:t>
            </a:r>
            <a:endParaRPr lang="en-US" sz="14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01BF34-9247-4FCA-906D-DFB482EF9317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>
            <a:off x="5096112" y="4331054"/>
            <a:ext cx="0" cy="264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40B5FB-D1BD-42E3-B9B5-8D3A7774CF62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6632423" y="5046969"/>
            <a:ext cx="1" cy="434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3E1E27-2BFD-4812-8B47-7AB1CD31ED01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6623071" y="5063894"/>
            <a:ext cx="1545665" cy="41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D01BED-F6F8-41C7-AB58-19B430DEDF0A}"/>
              </a:ext>
            </a:extLst>
          </p:cNvPr>
          <p:cNvCxnSpPr>
            <a:cxnSpLocks/>
            <a:stCxn id="22" idx="2"/>
            <a:endCxn id="15" idx="0"/>
          </p:cNvCxnSpPr>
          <p:nvPr/>
        </p:nvCxnSpPr>
        <p:spPr>
          <a:xfrm>
            <a:off x="5096112" y="5063895"/>
            <a:ext cx="1526959" cy="41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BA4DE87-B230-4B80-A299-130121256AAE}"/>
              </a:ext>
            </a:extLst>
          </p:cNvPr>
          <p:cNvSpPr/>
          <p:nvPr/>
        </p:nvSpPr>
        <p:spPr>
          <a:xfrm>
            <a:off x="1684738" y="2636729"/>
            <a:ext cx="1322773" cy="468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user input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44998C-9B9E-4B66-BA5E-CAD7C446CD39}"/>
              </a:ext>
            </a:extLst>
          </p:cNvPr>
          <p:cNvSpPr/>
          <p:nvPr/>
        </p:nvSpPr>
        <p:spPr>
          <a:xfrm>
            <a:off x="1684738" y="3314970"/>
            <a:ext cx="132277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components we write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7CD5E2-DE1D-4C8B-94B7-1CB4F474750C}"/>
              </a:ext>
            </a:extLst>
          </p:cNvPr>
          <p:cNvSpPr/>
          <p:nvPr/>
        </p:nvSpPr>
        <p:spPr>
          <a:xfrm>
            <a:off x="1684738" y="3904103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artifacts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0C1EF8-B612-491C-9089-56CF8307EC94}"/>
              </a:ext>
            </a:extLst>
          </p:cNvPr>
          <p:cNvSpPr/>
          <p:nvPr/>
        </p:nvSpPr>
        <p:spPr>
          <a:xfrm>
            <a:off x="1684738" y="4580125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existing </a:t>
            </a:r>
          </a:p>
          <a:p>
            <a:pPr algn="ctr"/>
            <a:r>
              <a:rPr lang="en-US" sz="1400" dirty="0"/>
              <a:t>components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A72C9-0169-4F99-BD3C-9FE7E1572E2E}"/>
              </a:ext>
            </a:extLst>
          </p:cNvPr>
          <p:cNvSpPr txBox="1"/>
          <p:nvPr/>
        </p:nvSpPr>
        <p:spPr>
          <a:xfrm>
            <a:off x="1295037" y="2149187"/>
            <a:ext cx="52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731AAE-E38E-4073-8C76-36E8CA0A604B}"/>
              </a:ext>
            </a:extLst>
          </p:cNvPr>
          <p:cNvSpPr txBox="1"/>
          <p:nvPr/>
        </p:nvSpPr>
        <p:spPr>
          <a:xfrm>
            <a:off x="4620077" y="1234784"/>
            <a:ext cx="4049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End-to-end compiler toolchain workflow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F605BB-CDB8-423A-B879-40B5C866F36E}"/>
              </a:ext>
            </a:extLst>
          </p:cNvPr>
          <p:cNvSpPr/>
          <p:nvPr/>
        </p:nvSpPr>
        <p:spPr>
          <a:xfrm>
            <a:off x="6015328" y="6240318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executable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E3ABD7-79C5-4B26-B5B7-C6C04129988E}"/>
              </a:ext>
            </a:extLst>
          </p:cNvPr>
          <p:cNvCxnSpPr>
            <a:cxnSpLocks/>
            <a:stCxn id="15" idx="2"/>
            <a:endCxn id="43" idx="0"/>
          </p:cNvCxnSpPr>
          <p:nvPr/>
        </p:nvCxnSpPr>
        <p:spPr>
          <a:xfrm flipH="1">
            <a:off x="6623070" y="5950230"/>
            <a:ext cx="1" cy="290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0340E35-6AE4-4025-B1D8-91D2B8F61CF8}"/>
              </a:ext>
            </a:extLst>
          </p:cNvPr>
          <p:cNvSpPr/>
          <p:nvPr/>
        </p:nvSpPr>
        <p:spPr>
          <a:xfrm>
            <a:off x="8202778" y="3870664"/>
            <a:ext cx="364173" cy="710214"/>
          </a:xfrm>
          <a:custGeom>
            <a:avLst/>
            <a:gdLst>
              <a:gd name="connsiteX0" fmla="*/ 364173 w 364173"/>
              <a:gd name="connsiteY0" fmla="*/ 0 h 710214"/>
              <a:gd name="connsiteX1" fmla="*/ 189 w 364173"/>
              <a:gd name="connsiteY1" fmla="*/ 230819 h 710214"/>
              <a:gd name="connsiteX2" fmla="*/ 310907 w 364173"/>
              <a:gd name="connsiteY2" fmla="*/ 452761 h 710214"/>
              <a:gd name="connsiteX3" fmla="*/ 80088 w 364173"/>
              <a:gd name="connsiteY3" fmla="*/ 710214 h 7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173" h="710214">
                <a:moveTo>
                  <a:pt x="364173" y="0"/>
                </a:moveTo>
                <a:cubicBezTo>
                  <a:pt x="186620" y="77679"/>
                  <a:pt x="9067" y="155359"/>
                  <a:pt x="189" y="230819"/>
                </a:cubicBezTo>
                <a:cubicBezTo>
                  <a:pt x="-8689" y="306279"/>
                  <a:pt x="297591" y="372862"/>
                  <a:pt x="310907" y="452761"/>
                </a:cubicBezTo>
                <a:cubicBezTo>
                  <a:pt x="324223" y="532660"/>
                  <a:pt x="202155" y="621437"/>
                  <a:pt x="80088" y="710214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986CA9-CD15-4130-9C64-A0DEBC96356C}"/>
              </a:ext>
            </a:extLst>
          </p:cNvPr>
          <p:cNvSpPr txBox="1"/>
          <p:nvPr/>
        </p:nvSpPr>
        <p:spPr>
          <a:xfrm>
            <a:off x="8622034" y="3254229"/>
            <a:ext cx="2209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Reuse functionality</a:t>
            </a:r>
          </a:p>
          <a:p>
            <a:r>
              <a:rPr lang="en-US" i="1" dirty="0">
                <a:solidFill>
                  <a:schemeClr val="accent6"/>
                </a:solidFill>
              </a:rPr>
              <a:t>from other languages</a:t>
            </a:r>
          </a:p>
          <a:p>
            <a:r>
              <a:rPr lang="en-US" i="1" dirty="0">
                <a:solidFill>
                  <a:schemeClr val="accent6"/>
                </a:solidFill>
              </a:rPr>
              <a:t>(i.e. string printing)</a:t>
            </a: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741B9E8C-FC3D-4B09-9AB8-60F07EA3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41</a:t>
            </a:fld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959C0C8-C973-41F1-A037-48FA59ED3B8E}"/>
              </a:ext>
            </a:extLst>
          </p:cNvPr>
          <p:cNvSpPr txBox="1"/>
          <p:nvPr/>
        </p:nvSpPr>
        <p:spPr>
          <a:xfrm>
            <a:off x="7904429" y="2134171"/>
            <a:ext cx="20256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Create functionality</a:t>
            </a:r>
          </a:p>
          <a:p>
            <a:r>
              <a:rPr lang="en-US" i="1" dirty="0">
                <a:solidFill>
                  <a:schemeClr val="accent6"/>
                </a:solidFill>
              </a:rPr>
              <a:t>in other languages</a:t>
            </a:r>
          </a:p>
          <a:p>
            <a:r>
              <a:rPr lang="en-US" i="1" dirty="0">
                <a:solidFill>
                  <a:schemeClr val="accent6"/>
                </a:solidFill>
              </a:rPr>
              <a:t>(i.e. </a:t>
            </a:r>
            <a:r>
              <a:rPr lang="en-US" i="1" dirty="0" err="1">
                <a:solidFill>
                  <a:schemeClr val="accent6"/>
                </a:solidFill>
              </a:rPr>
              <a:t>intrinsics</a:t>
            </a:r>
            <a:r>
              <a:rPr lang="en-US" i="1" dirty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EE398A63-A24C-4CFE-9DA1-C038511ABA0C}"/>
              </a:ext>
            </a:extLst>
          </p:cNvPr>
          <p:cNvSpPr/>
          <p:nvPr/>
        </p:nvSpPr>
        <p:spPr>
          <a:xfrm>
            <a:off x="7240163" y="2262457"/>
            <a:ext cx="648070" cy="240471"/>
          </a:xfrm>
          <a:custGeom>
            <a:avLst/>
            <a:gdLst>
              <a:gd name="connsiteX0" fmla="*/ 648070 w 648070"/>
              <a:gd name="connsiteY0" fmla="*/ 240471 h 240471"/>
              <a:gd name="connsiteX1" fmla="*/ 310718 w 648070"/>
              <a:gd name="connsiteY1" fmla="*/ 774 h 240471"/>
              <a:gd name="connsiteX2" fmla="*/ 159798 w 648070"/>
              <a:gd name="connsiteY2" fmla="*/ 160572 h 240471"/>
              <a:gd name="connsiteX3" fmla="*/ 0 w 648070"/>
              <a:gd name="connsiteY3" fmla="*/ 62918 h 24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070" h="240471">
                <a:moveTo>
                  <a:pt x="648070" y="240471"/>
                </a:moveTo>
                <a:cubicBezTo>
                  <a:pt x="520083" y="127280"/>
                  <a:pt x="392097" y="14090"/>
                  <a:pt x="310718" y="774"/>
                </a:cubicBezTo>
                <a:cubicBezTo>
                  <a:pt x="229339" y="-12542"/>
                  <a:pt x="211584" y="150215"/>
                  <a:pt x="159798" y="160572"/>
                </a:cubicBezTo>
                <a:cubicBezTo>
                  <a:pt x="108012" y="170929"/>
                  <a:pt x="54006" y="116923"/>
                  <a:pt x="0" y="62918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93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51" grpId="0" animBg="1"/>
      <p:bldP spid="52" grpId="0"/>
      <p:bldP spid="55" grpId="0"/>
      <p:bldP spid="5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Benefits of Cross-Linking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FC2301-14A6-E7E2-13B1-AD76460AD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942834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Inter-language compatibility</a:t>
            </a:r>
          </a:p>
          <a:p>
            <a:r>
              <a:rPr lang="en-US" dirty="0"/>
              <a:t>Let each language’s strengths shine</a:t>
            </a:r>
          </a:p>
          <a:p>
            <a:pPr marL="0" indent="0">
              <a:buNone/>
            </a:pPr>
            <a:r>
              <a:rPr lang="en-US" b="1" dirty="0"/>
              <a:t>Functionality reuse</a:t>
            </a:r>
          </a:p>
          <a:p>
            <a:r>
              <a:rPr lang="en-US" dirty="0"/>
              <a:t>Avoid coding against the OS directly</a:t>
            </a:r>
          </a:p>
        </p:txBody>
      </p:sp>
      <p:pic>
        <p:nvPicPr>
          <p:cNvPr id="20" name="Picture 19" descr="A close up of a wheel&#10;&#10;Description automatically generated">
            <a:extLst>
              <a:ext uri="{FF2B5EF4-FFF2-40B4-BE49-F238E27FC236}">
                <a16:creationId xmlns:a16="http://schemas.microsoft.com/office/drawing/2014/main" id="{3AB59381-21BF-88EB-7C1D-B25A4CCF2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308" y="2229255"/>
            <a:ext cx="4465468" cy="223273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D3C0109-A974-3E9B-CCAB-923BF06738EE}"/>
              </a:ext>
            </a:extLst>
          </p:cNvPr>
          <p:cNvSpPr txBox="1"/>
          <p:nvPr/>
        </p:nvSpPr>
        <p:spPr>
          <a:xfrm>
            <a:off x="8669465" y="4464845"/>
            <a:ext cx="207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Do not reinvent this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819F02-8EEC-885E-A6CC-F32EFEA3DEFD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916A101-1EF4-B0CE-11CC-973976B0D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937ABD-A7A9-3154-E47C-4498D28C49ED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72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D8D1E7C-3899-FAEC-A05D-8F59E64D9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469" y="1405487"/>
            <a:ext cx="5464957" cy="215594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DF54F43-5A46-06BC-ACF4-AC546B71012E}"/>
              </a:ext>
            </a:extLst>
          </p:cNvPr>
          <p:cNvSpPr txBox="1"/>
          <p:nvPr/>
        </p:nvSpPr>
        <p:spPr>
          <a:xfrm>
            <a:off x="4044726" y="3639309"/>
            <a:ext cx="7038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https://blog.rchapman.org/posts/Linux_System_Call_Table_for_x86_64/</a:t>
            </a:r>
            <a:r>
              <a:rPr lang="en-US" dirty="0"/>
              <a:t>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92CDC8F-B068-E13E-A3F3-D2C48A412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5722" y="4358097"/>
            <a:ext cx="8879023" cy="1404144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F4D84B7-04A7-BA80-B98E-241E696EA9EA}"/>
              </a:ext>
            </a:extLst>
          </p:cNvPr>
          <p:cNvSpPr/>
          <p:nvPr/>
        </p:nvSpPr>
        <p:spPr>
          <a:xfrm>
            <a:off x="1672571" y="5270436"/>
            <a:ext cx="8995429" cy="52382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8B39B6-F62F-412A-B898-B596D052FE9D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4138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14849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385679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B301BE-AF0C-4344-8BC7-203F3FA5903A}"/>
              </a:ext>
            </a:extLst>
          </p:cNvPr>
          <p:cNvSpPr txBox="1"/>
          <p:nvPr/>
        </p:nvSpPr>
        <p:spPr>
          <a:xfrm>
            <a:off x="3956050" y="3608597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34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14849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422509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3932447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37087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491474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14849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45743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4281697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37087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39935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36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14849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48156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4522997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37087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39935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2631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98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20437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53744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5081797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4267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4552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8219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0D0F7-ED49-43E1-82CD-D2818DDA64FA}"/>
              </a:ext>
            </a:extLst>
          </p:cNvPr>
          <p:cNvSpPr txBox="1"/>
          <p:nvPr/>
        </p:nvSpPr>
        <p:spPr>
          <a:xfrm>
            <a:off x="2715472" y="1511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</p:txBody>
      </p:sp>
    </p:spTree>
    <p:extLst>
      <p:ext uri="{BB962C8B-B14F-4D97-AF65-F5344CB8AC3E}">
        <p14:creationId xmlns:p14="http://schemas.microsoft.com/office/powerpoint/2010/main" val="3798227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20437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53744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5081797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4267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4552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8219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0D0F7-ED49-43E1-82CD-D2818DDA64FA}"/>
              </a:ext>
            </a:extLst>
          </p:cNvPr>
          <p:cNvSpPr txBox="1"/>
          <p:nvPr/>
        </p:nvSpPr>
        <p:spPr>
          <a:xfrm>
            <a:off x="2715472" y="1511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</p:txBody>
      </p:sp>
    </p:spTree>
    <p:extLst>
      <p:ext uri="{BB962C8B-B14F-4D97-AF65-F5344CB8AC3E}">
        <p14:creationId xmlns:p14="http://schemas.microsoft.com/office/powerpoint/2010/main" val="4049133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Previously…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The Heap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45A0D62-E9AE-416D-B264-A428D6EC1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732" y="1699469"/>
            <a:ext cx="5083711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Heap Memory</a:t>
            </a:r>
          </a:p>
          <a:p>
            <a:r>
              <a:rPr lang="en-US" dirty="0"/>
              <a:t>Using the heap</a:t>
            </a:r>
          </a:p>
          <a:p>
            <a:r>
              <a:rPr lang="en-US" dirty="0"/>
              <a:t>OS interface</a:t>
            </a:r>
          </a:p>
          <a:p>
            <a:pPr marL="0" indent="0">
              <a:buNone/>
            </a:pPr>
            <a:r>
              <a:rPr lang="en-US" b="1" dirty="0"/>
              <a:t>Garbage collection</a:t>
            </a:r>
          </a:p>
          <a:p>
            <a:r>
              <a:rPr lang="en-US" dirty="0"/>
              <a:t>Reference Counting</a:t>
            </a:r>
          </a:p>
          <a:p>
            <a:r>
              <a:rPr lang="en-US" dirty="0"/>
              <a:t>Mark and Sweep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54798D-8616-45DC-889D-460409082E4B}"/>
              </a:ext>
            </a:extLst>
          </p:cNvPr>
          <p:cNvSpPr txBox="1"/>
          <p:nvPr/>
        </p:nvSpPr>
        <p:spPr>
          <a:xfrm>
            <a:off x="6442892" y="5866141"/>
            <a:ext cx="189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Machine </a:t>
            </a:r>
            <a:r>
              <a:rPr lang="en-US" b="1" dirty="0" err="1"/>
              <a:t>Codegen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3D613-E69B-4B87-94DD-E93792E74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975" y="3972139"/>
            <a:ext cx="3119372" cy="183131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866D539-762A-4338-8E76-28900789FA77}"/>
              </a:ext>
            </a:extLst>
          </p:cNvPr>
          <p:cNvSpPr/>
          <p:nvPr/>
        </p:nvSpPr>
        <p:spPr>
          <a:xfrm>
            <a:off x="1419225" y="4828657"/>
            <a:ext cx="4004285" cy="18313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You Should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program with heap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basic concepts of the two garbage collection schemes</a:t>
            </a:r>
          </a:p>
        </p:txBody>
      </p:sp>
    </p:spTree>
    <p:extLst>
      <p:ext uri="{BB962C8B-B14F-4D97-AF65-F5344CB8AC3E}">
        <p14:creationId xmlns:p14="http://schemas.microsoft.com/office/powerpoint/2010/main" val="203990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20437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53744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5081797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4267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4552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8219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0D0F7-ED49-43E1-82CD-D2818DDA64FA}"/>
              </a:ext>
            </a:extLst>
          </p:cNvPr>
          <p:cNvSpPr txBox="1"/>
          <p:nvPr/>
        </p:nvSpPr>
        <p:spPr>
          <a:xfrm>
            <a:off x="2715472" y="1511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F205B5-B095-4A12-B32E-80DC3BD0FAE5}"/>
              </a:ext>
            </a:extLst>
          </p:cNvPr>
          <p:cNvSpPr txBox="1"/>
          <p:nvPr/>
        </p:nvSpPr>
        <p:spPr>
          <a:xfrm>
            <a:off x="4633172" y="4837809"/>
            <a:ext cx="1278678" cy="323165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$buffer,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82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20437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56747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5382150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4267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4552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8219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0D0F7-ED49-43E1-82CD-D2818DDA64FA}"/>
              </a:ext>
            </a:extLst>
          </p:cNvPr>
          <p:cNvSpPr txBox="1"/>
          <p:nvPr/>
        </p:nvSpPr>
        <p:spPr>
          <a:xfrm>
            <a:off x="2715472" y="1511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F205B5-B095-4A12-B32E-80DC3BD0FAE5}"/>
              </a:ext>
            </a:extLst>
          </p:cNvPr>
          <p:cNvSpPr txBox="1"/>
          <p:nvPr/>
        </p:nvSpPr>
        <p:spPr>
          <a:xfrm>
            <a:off x="4633172" y="4837809"/>
            <a:ext cx="1278678" cy="323165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$buffer,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9FD4F6-3F6F-4518-B7BC-6C713422E51A}"/>
              </a:ext>
            </a:extLst>
          </p:cNvPr>
          <p:cNvSpPr txBox="1"/>
          <p:nvPr/>
        </p:nvSpPr>
        <p:spPr>
          <a:xfrm>
            <a:off x="3837020" y="51010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$7, (buffer)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493328-9BB2-41BF-A558-374621B67554}"/>
              </a:ext>
            </a:extLst>
          </p:cNvPr>
          <p:cNvSpPr txBox="1"/>
          <p:nvPr/>
        </p:nvSpPr>
        <p:spPr>
          <a:xfrm>
            <a:off x="960947" y="5078526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$0x37, (buffer)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9E987B-A93B-4DA0-BB60-A396AC51B52B}"/>
              </a:ext>
            </a:extLst>
          </p:cNvPr>
          <p:cNvCxnSpPr/>
          <p:nvPr/>
        </p:nvCxnSpPr>
        <p:spPr>
          <a:xfrm flipV="1">
            <a:off x="3947083" y="5191852"/>
            <a:ext cx="2352627" cy="15163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91F403D-722C-436B-B476-432910C1C492}"/>
              </a:ext>
            </a:extLst>
          </p:cNvPr>
          <p:cNvSpPr txBox="1"/>
          <p:nvPr/>
        </p:nvSpPr>
        <p:spPr>
          <a:xfrm>
            <a:off x="6689211" y="5101031"/>
            <a:ext cx="2623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#write to buffer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09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20437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56747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5382150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4267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4552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8219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0D0F7-ED49-43E1-82CD-D2818DDA64FA}"/>
              </a:ext>
            </a:extLst>
          </p:cNvPr>
          <p:cNvSpPr txBox="1"/>
          <p:nvPr/>
        </p:nvSpPr>
        <p:spPr>
          <a:xfrm>
            <a:off x="2715472" y="1511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F205B5-B095-4A12-B32E-80DC3BD0FAE5}"/>
              </a:ext>
            </a:extLst>
          </p:cNvPr>
          <p:cNvSpPr txBox="1"/>
          <p:nvPr/>
        </p:nvSpPr>
        <p:spPr>
          <a:xfrm>
            <a:off x="4633172" y="4837809"/>
            <a:ext cx="1278678" cy="323165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$buffer,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493328-9BB2-41BF-A558-374621B67554}"/>
              </a:ext>
            </a:extLst>
          </p:cNvPr>
          <p:cNvSpPr txBox="1"/>
          <p:nvPr/>
        </p:nvSpPr>
        <p:spPr>
          <a:xfrm>
            <a:off x="3977810" y="5104282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$0x37, (buffer)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1F403D-722C-436B-B476-432910C1C492}"/>
              </a:ext>
            </a:extLst>
          </p:cNvPr>
          <p:cNvSpPr txBox="1"/>
          <p:nvPr/>
        </p:nvSpPr>
        <p:spPr>
          <a:xfrm>
            <a:off x="6689211" y="5120348"/>
            <a:ext cx="2623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#write to buffer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15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20437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56747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4267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4552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8219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0D0F7-ED49-43E1-82CD-D2818DDA64FA}"/>
              </a:ext>
            </a:extLst>
          </p:cNvPr>
          <p:cNvSpPr txBox="1"/>
          <p:nvPr/>
        </p:nvSpPr>
        <p:spPr>
          <a:xfrm>
            <a:off x="2715472" y="1511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F205B5-B095-4A12-B32E-80DC3BD0FAE5}"/>
              </a:ext>
            </a:extLst>
          </p:cNvPr>
          <p:cNvSpPr txBox="1"/>
          <p:nvPr/>
        </p:nvSpPr>
        <p:spPr>
          <a:xfrm>
            <a:off x="4633172" y="4837809"/>
            <a:ext cx="1278678" cy="323165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$buffer,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493328-9BB2-41BF-A558-374621B67554}"/>
              </a:ext>
            </a:extLst>
          </p:cNvPr>
          <p:cNvSpPr txBox="1"/>
          <p:nvPr/>
        </p:nvSpPr>
        <p:spPr>
          <a:xfrm>
            <a:off x="3977810" y="5104282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$0x37, (buffer)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1F403D-722C-436B-B476-432910C1C492}"/>
              </a:ext>
            </a:extLst>
          </p:cNvPr>
          <p:cNvSpPr txBox="1"/>
          <p:nvPr/>
        </p:nvSpPr>
        <p:spPr>
          <a:xfrm>
            <a:off x="6689211" y="5120348"/>
            <a:ext cx="2623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#write to buffer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8E4CD7-556B-4897-B4B8-F15A1A65F6E8}"/>
              </a:ext>
            </a:extLst>
          </p:cNvPr>
          <p:cNvSpPr txBox="1"/>
          <p:nvPr/>
        </p:nvSpPr>
        <p:spPr>
          <a:xfrm>
            <a:off x="3836140" y="5375167"/>
            <a:ext cx="6097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#string 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54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20437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56747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4267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4552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8219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0D0F7-ED49-43E1-82CD-D2818DDA64FA}"/>
              </a:ext>
            </a:extLst>
          </p:cNvPr>
          <p:cNvSpPr txBox="1"/>
          <p:nvPr/>
        </p:nvSpPr>
        <p:spPr>
          <a:xfrm>
            <a:off x="2715472" y="1511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F205B5-B095-4A12-B32E-80DC3BD0FAE5}"/>
              </a:ext>
            </a:extLst>
          </p:cNvPr>
          <p:cNvSpPr txBox="1"/>
          <p:nvPr/>
        </p:nvSpPr>
        <p:spPr>
          <a:xfrm>
            <a:off x="4633172" y="4837809"/>
            <a:ext cx="1278678" cy="323165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$buffer,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493328-9BB2-41BF-A558-374621B67554}"/>
              </a:ext>
            </a:extLst>
          </p:cNvPr>
          <p:cNvSpPr txBox="1"/>
          <p:nvPr/>
        </p:nvSpPr>
        <p:spPr>
          <a:xfrm>
            <a:off x="3977810" y="5104282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$0x37, (buffer)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1F403D-722C-436B-B476-432910C1C492}"/>
              </a:ext>
            </a:extLst>
          </p:cNvPr>
          <p:cNvSpPr txBox="1"/>
          <p:nvPr/>
        </p:nvSpPr>
        <p:spPr>
          <a:xfrm>
            <a:off x="6689211" y="5101031"/>
            <a:ext cx="2623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#write to buffer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8E4CD7-556B-4897-B4B8-F15A1A65F6E8}"/>
              </a:ext>
            </a:extLst>
          </p:cNvPr>
          <p:cNvSpPr txBox="1"/>
          <p:nvPr/>
        </p:nvSpPr>
        <p:spPr>
          <a:xfrm>
            <a:off x="3836140" y="5375167"/>
            <a:ext cx="6097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#string length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EB6100-9349-4386-83FE-5479D64655A0}"/>
              </a:ext>
            </a:extLst>
          </p:cNvPr>
          <p:cNvSpPr txBox="1"/>
          <p:nvPr/>
        </p:nvSpPr>
        <p:spPr>
          <a:xfrm rot="20659634">
            <a:off x="7199147" y="1327949"/>
            <a:ext cx="29379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accent6"/>
                </a:solidFill>
              </a:rPr>
              <a:t>It gets even</a:t>
            </a:r>
          </a:p>
          <a:p>
            <a:pPr algn="ctr"/>
            <a:r>
              <a:rPr lang="en-US" sz="4500" b="1" dirty="0">
                <a:solidFill>
                  <a:schemeClr val="accent6"/>
                </a:solidFill>
              </a:rPr>
              <a:t>worse!</a:t>
            </a:r>
          </a:p>
        </p:txBody>
      </p:sp>
    </p:spTree>
    <p:extLst>
      <p:ext uri="{BB962C8B-B14F-4D97-AF65-F5344CB8AC3E}">
        <p14:creationId xmlns:p14="http://schemas.microsoft.com/office/powerpoint/2010/main" val="2813101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487066" y="1507150"/>
            <a:ext cx="19768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1512509"/>
            <a:ext cx="76290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$buffer,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#string to print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??, (buffer) #write characters to buffer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#string length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BD5556-CEE1-FE2A-68EC-6FA12497A373}"/>
              </a:ext>
            </a:extLst>
          </p:cNvPr>
          <p:cNvSpPr txBox="1"/>
          <p:nvPr/>
        </p:nvSpPr>
        <p:spPr>
          <a:xfrm>
            <a:off x="4838508" y="5063879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C6A673-6C13-2B40-2A12-3A0E9CED53C7}"/>
              </a:ext>
            </a:extLst>
          </p:cNvPr>
          <p:cNvSpPr txBox="1"/>
          <p:nvPr/>
        </p:nvSpPr>
        <p:spPr>
          <a:xfrm>
            <a:off x="1797401" y="5132472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Gbl</a:t>
            </a:r>
            <a:r>
              <a:rPr lang="en-US" dirty="0"/>
              <a:t>: 173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845864-8F44-42A0-5B2E-36C9E5C5A485}"/>
              </a:ext>
            </a:extLst>
          </p:cNvPr>
          <p:cNvSpPr/>
          <p:nvPr/>
        </p:nvSpPr>
        <p:spPr>
          <a:xfrm>
            <a:off x="4866078" y="5550731"/>
            <a:ext cx="767361" cy="6432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0x31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84C555-7B63-939B-4618-B33544A584F2}"/>
              </a:ext>
            </a:extLst>
          </p:cNvPr>
          <p:cNvSpPr/>
          <p:nvPr/>
        </p:nvSpPr>
        <p:spPr>
          <a:xfrm>
            <a:off x="5661169" y="5550730"/>
            <a:ext cx="767361" cy="6432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0x37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FEE627-A76E-0580-C457-D2B4ED35940A}"/>
              </a:ext>
            </a:extLst>
          </p:cNvPr>
          <p:cNvSpPr/>
          <p:nvPr/>
        </p:nvSpPr>
        <p:spPr>
          <a:xfrm>
            <a:off x="6456260" y="5550729"/>
            <a:ext cx="767361" cy="6432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0x33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74013A9-229E-FF1F-D7AF-F931FED5A6F0}"/>
              </a:ext>
            </a:extLst>
          </p:cNvPr>
          <p:cNvSpPr/>
          <p:nvPr/>
        </p:nvSpPr>
        <p:spPr>
          <a:xfrm>
            <a:off x="3354332" y="5376122"/>
            <a:ext cx="1176313" cy="578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2FC50-A435-0EDA-2B12-7FA3609934EA}"/>
              </a:ext>
            </a:extLst>
          </p:cNvPr>
          <p:cNvSpPr txBox="1"/>
          <p:nvPr/>
        </p:nvSpPr>
        <p:spPr>
          <a:xfrm>
            <a:off x="2743104" y="4612703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Repeatedly call </a:t>
            </a:r>
            <a:r>
              <a:rPr lang="en-US" i="1" dirty="0" err="1">
                <a:solidFill>
                  <a:schemeClr val="accent1"/>
                </a:solidFill>
              </a:rPr>
              <a:t>idivq</a:t>
            </a:r>
            <a:r>
              <a:rPr lang="en-US" i="1" dirty="0">
                <a:solidFill>
                  <a:schemeClr val="accent1"/>
                </a:solidFill>
              </a:rPr>
              <a:t> $10?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89E683-6CFE-C1D4-125E-C6160A2185C6}"/>
              </a:ext>
            </a:extLst>
          </p:cNvPr>
          <p:cNvSpPr/>
          <p:nvPr/>
        </p:nvSpPr>
        <p:spPr>
          <a:xfrm>
            <a:off x="2153010" y="3214114"/>
            <a:ext cx="1876784" cy="1544315"/>
          </a:xfrm>
          <a:custGeom>
            <a:avLst/>
            <a:gdLst>
              <a:gd name="connsiteX0" fmla="*/ 1097176 w 3619817"/>
              <a:gd name="connsiteY0" fmla="*/ 2518047 h 2518047"/>
              <a:gd name="connsiteX1" fmla="*/ 127636 w 3619817"/>
              <a:gd name="connsiteY1" fmla="*/ 1134959 h 2518047"/>
              <a:gd name="connsiteX2" fmla="*/ 3619817 w 3619817"/>
              <a:gd name="connsiteY2" fmla="*/ 0 h 2518047"/>
              <a:gd name="connsiteX0" fmla="*/ 2300651 w 3550484"/>
              <a:gd name="connsiteY0" fmla="*/ 2533145 h 2533145"/>
              <a:gd name="connsiteX1" fmla="*/ 58303 w 3550484"/>
              <a:gd name="connsiteY1" fmla="*/ 1134959 h 2533145"/>
              <a:gd name="connsiteX2" fmla="*/ 3550484 w 3550484"/>
              <a:gd name="connsiteY2" fmla="*/ 0 h 2533145"/>
              <a:gd name="connsiteX0" fmla="*/ 0 w 1249833"/>
              <a:gd name="connsiteY0" fmla="*/ 2533145 h 2533145"/>
              <a:gd name="connsiteX1" fmla="*/ 1249833 w 1249833"/>
              <a:gd name="connsiteY1" fmla="*/ 0 h 2533145"/>
              <a:gd name="connsiteX0" fmla="*/ 602543 w 1852376"/>
              <a:gd name="connsiteY0" fmla="*/ 2533145 h 2533145"/>
              <a:gd name="connsiteX1" fmla="*/ 1852376 w 1852376"/>
              <a:gd name="connsiteY1" fmla="*/ 0 h 2533145"/>
              <a:gd name="connsiteX0" fmla="*/ 626951 w 1876784"/>
              <a:gd name="connsiteY0" fmla="*/ 2537035 h 2537035"/>
              <a:gd name="connsiteX1" fmla="*/ 1876784 w 1876784"/>
              <a:gd name="connsiteY1" fmla="*/ 3890 h 253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6784" h="2537035">
                <a:moveTo>
                  <a:pt x="626951" y="2537035"/>
                </a:moveTo>
                <a:cubicBezTo>
                  <a:pt x="-1125267" y="439563"/>
                  <a:pt x="1290159" y="-50026"/>
                  <a:pt x="1876784" y="389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43BED1-930D-031D-BAC9-D399CF93AFB5}"/>
              </a:ext>
            </a:extLst>
          </p:cNvPr>
          <p:cNvSpPr txBox="1"/>
          <p:nvPr/>
        </p:nvSpPr>
        <p:spPr>
          <a:xfrm>
            <a:off x="4824722" y="620321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ASCII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52070E-2E65-BFBA-15B5-ACBA4DED8D96}"/>
              </a:ext>
            </a:extLst>
          </p:cNvPr>
          <p:cNvSpPr txBox="1"/>
          <p:nvPr/>
        </p:nvSpPr>
        <p:spPr>
          <a:xfrm>
            <a:off x="5625017" y="619019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ASCII 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09702F-7095-0093-A5B1-443DB2C7604A}"/>
              </a:ext>
            </a:extLst>
          </p:cNvPr>
          <p:cNvSpPr txBox="1"/>
          <p:nvPr/>
        </p:nvSpPr>
        <p:spPr>
          <a:xfrm>
            <a:off x="6425312" y="617717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ASCII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8FFB8-AF8B-6415-F032-57D6F1F9239D}"/>
              </a:ext>
            </a:extLst>
          </p:cNvPr>
          <p:cNvSpPr txBox="1"/>
          <p:nvPr/>
        </p:nvSpPr>
        <p:spPr>
          <a:xfrm>
            <a:off x="7144882" y="4155517"/>
            <a:ext cx="407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Loop over Buffer counting non-null bytes?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4F0C77-0FAA-F11F-4575-34A928EC1470}"/>
              </a:ext>
            </a:extLst>
          </p:cNvPr>
          <p:cNvSpPr txBox="1"/>
          <p:nvPr/>
        </p:nvSpPr>
        <p:spPr>
          <a:xfrm>
            <a:off x="7577576" y="1347111"/>
            <a:ext cx="2920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Prefill Buffer to all null bytes?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0FA0B95-763A-F1D5-9E7A-238C60FD224B}"/>
              </a:ext>
            </a:extLst>
          </p:cNvPr>
          <p:cNvSpPr/>
          <p:nvPr/>
        </p:nvSpPr>
        <p:spPr>
          <a:xfrm>
            <a:off x="8128511" y="1713926"/>
            <a:ext cx="2095426" cy="1185503"/>
          </a:xfrm>
          <a:custGeom>
            <a:avLst/>
            <a:gdLst>
              <a:gd name="connsiteX0" fmla="*/ 928184 w 2095426"/>
              <a:gd name="connsiteY0" fmla="*/ 0 h 1185503"/>
              <a:gd name="connsiteX1" fmla="*/ 2072333 w 2095426"/>
              <a:gd name="connsiteY1" fmla="*/ 804120 h 1185503"/>
              <a:gd name="connsiteX2" fmla="*/ 0 w 2095426"/>
              <a:gd name="connsiteY2" fmla="*/ 1185503 h 118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426" h="1185503">
                <a:moveTo>
                  <a:pt x="928184" y="0"/>
                </a:moveTo>
                <a:cubicBezTo>
                  <a:pt x="1577607" y="303268"/>
                  <a:pt x="2227030" y="606536"/>
                  <a:pt x="2072333" y="804120"/>
                </a:cubicBezTo>
                <a:cubicBezTo>
                  <a:pt x="1917636" y="1001704"/>
                  <a:pt x="958818" y="1093603"/>
                  <a:pt x="0" y="1185503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2F8DB46-CE5A-CC9A-A2F6-7B9CE24E98BB}"/>
              </a:ext>
            </a:extLst>
          </p:cNvPr>
          <p:cNvSpPr/>
          <p:nvPr/>
        </p:nvSpPr>
        <p:spPr>
          <a:xfrm>
            <a:off x="5014589" y="3706078"/>
            <a:ext cx="2099905" cy="634106"/>
          </a:xfrm>
          <a:custGeom>
            <a:avLst/>
            <a:gdLst>
              <a:gd name="connsiteX0" fmla="*/ 928184 w 2095426"/>
              <a:gd name="connsiteY0" fmla="*/ 0 h 1185503"/>
              <a:gd name="connsiteX1" fmla="*/ 2072333 w 2095426"/>
              <a:gd name="connsiteY1" fmla="*/ 804120 h 1185503"/>
              <a:gd name="connsiteX2" fmla="*/ 0 w 2095426"/>
              <a:gd name="connsiteY2" fmla="*/ 1185503 h 1185503"/>
              <a:gd name="connsiteX0" fmla="*/ 928184 w 928184"/>
              <a:gd name="connsiteY0" fmla="*/ 0 h 1185503"/>
              <a:gd name="connsiteX1" fmla="*/ 0 w 928184"/>
              <a:gd name="connsiteY1" fmla="*/ 1185503 h 1185503"/>
              <a:gd name="connsiteX0" fmla="*/ 0 w 2099905"/>
              <a:gd name="connsiteY0" fmla="*/ 0 h 537612"/>
              <a:gd name="connsiteX1" fmla="*/ 2099905 w 2099905"/>
              <a:gd name="connsiteY1" fmla="*/ 537612 h 537612"/>
              <a:gd name="connsiteX0" fmla="*/ 0 w 2099905"/>
              <a:gd name="connsiteY0" fmla="*/ 0 h 634106"/>
              <a:gd name="connsiteX1" fmla="*/ 2099905 w 2099905"/>
              <a:gd name="connsiteY1" fmla="*/ 634106 h 63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9905" h="634106">
                <a:moveTo>
                  <a:pt x="0" y="0"/>
                </a:moveTo>
                <a:lnTo>
                  <a:pt x="2099905" y="634106"/>
                </a:lnTo>
              </a:path>
            </a:pathLst>
          </a:custGeom>
          <a:noFill/>
          <a:ln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37D7D1-474B-BE36-5CD1-74D268F4819E}"/>
              </a:ext>
            </a:extLst>
          </p:cNvPr>
          <p:cNvSpPr txBox="1"/>
          <p:nvPr/>
        </p:nvSpPr>
        <p:spPr>
          <a:xfrm rot="20659634">
            <a:off x="218155" y="2672890"/>
            <a:ext cx="354218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i="1" dirty="0">
                <a:solidFill>
                  <a:schemeClr val="accent6"/>
                </a:solidFill>
              </a:rPr>
              <a:t>“I miss </a:t>
            </a:r>
            <a:r>
              <a:rPr lang="en-US" sz="4500" b="1" i="1" dirty="0" err="1">
                <a:solidFill>
                  <a:schemeClr val="accent6"/>
                </a:solidFill>
              </a:rPr>
              <a:t>printf</a:t>
            </a:r>
            <a:r>
              <a:rPr lang="en-US" sz="4500" b="1" i="1" dirty="0">
                <a:solidFill>
                  <a:schemeClr val="accent6"/>
                </a:solidFill>
              </a:rPr>
              <a:t>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D2794C-EEAC-635B-BE32-81A21B80F391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8E5C6BC-3C78-EA35-EBC1-03340A169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40A0B3-630C-9231-1E7C-655AD08DD312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904B26E-3E2A-0B4F-834B-C2ABE6D6BA33}"/>
              </a:ext>
            </a:extLst>
          </p:cNvPr>
          <p:cNvSpPr/>
          <p:nvPr/>
        </p:nvSpPr>
        <p:spPr>
          <a:xfrm>
            <a:off x="6203216" y="96961"/>
            <a:ext cx="2495071" cy="67959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1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/>
      <p:bldP spid="2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Use the C Runtime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56535" y="1507150"/>
            <a:ext cx="1542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err="1">
                <a:cs typeface="Courier New" panose="02070309020205020404" pitchFamily="49" charset="0"/>
              </a:rPr>
              <a:t>Src</a:t>
            </a:r>
            <a:r>
              <a:rPr lang="en-US" sz="1600" b="1" u="sng" dirty="0">
                <a:cs typeface="Courier New" panose="02070309020205020404" pitchFamily="49" charset="0"/>
              </a:rPr>
              <a:t> Code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1837336" y="1494129"/>
            <a:ext cx="561564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cs typeface="Courier New" panose="02070309020205020404" pitchFamily="49" charset="0"/>
              </a:rPr>
              <a:t>Old assembly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$buffer,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#string to print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$31, (buffer) #write to buffer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#string length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EF2E0-5468-911D-AEC8-57F7106F8309}"/>
              </a:ext>
            </a:extLst>
          </p:cNvPr>
          <p:cNvSpPr txBox="1"/>
          <p:nvPr/>
        </p:nvSpPr>
        <p:spPr>
          <a:xfrm>
            <a:off x="7697006" y="1552262"/>
            <a:ext cx="425789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cs typeface="Courier New" panose="02070309020205020404" pitchFamily="49" charset="0"/>
              </a:rPr>
              <a:t>New Assembly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main: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# output 7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$7,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#int to print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myPrintInt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0CCE6-201A-99D7-B132-C36920CB6222}"/>
              </a:ext>
            </a:extLst>
          </p:cNvPr>
          <p:cNvSpPr txBox="1"/>
          <p:nvPr/>
        </p:nvSpPr>
        <p:spPr>
          <a:xfrm>
            <a:off x="7839983" y="3726711"/>
            <a:ext cx="3887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err="1">
                <a:cs typeface="Courier New" panose="02070309020205020404" pitchFamily="49" charset="0"/>
              </a:rPr>
              <a:t>myStdLib</a:t>
            </a:r>
            <a:endParaRPr lang="en-US" sz="1600" b="1" u="sng" dirty="0"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inttypes.h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myPrintInt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(int64_t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“%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”,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10C3D6-FB5F-0EBC-7104-25BC7621064B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6BB719-95A3-4E32-C100-E998B4905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16FEF6-5E49-9783-0840-AFB2EB0DFC7C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442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2" grpId="0"/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Use the C Runtime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56535" y="1507150"/>
            <a:ext cx="1542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err="1">
                <a:cs typeface="Courier New" panose="02070309020205020404" pitchFamily="49" charset="0"/>
              </a:rPr>
              <a:t>Src</a:t>
            </a:r>
            <a:r>
              <a:rPr lang="en-US" sz="1600" b="1" u="sng" dirty="0">
                <a:cs typeface="Courier New" panose="02070309020205020404" pitchFamily="49" charset="0"/>
              </a:rPr>
              <a:t> Code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EF2E0-5468-911D-AEC8-57F7106F8309}"/>
              </a:ext>
            </a:extLst>
          </p:cNvPr>
          <p:cNvSpPr txBox="1"/>
          <p:nvPr/>
        </p:nvSpPr>
        <p:spPr>
          <a:xfrm>
            <a:off x="7697006" y="1552262"/>
            <a:ext cx="425789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cs typeface="Courier New" panose="02070309020205020404" pitchFamily="49" charset="0"/>
              </a:rPr>
              <a:t>New Assembly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main: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# output 7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$7,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#int to print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myPrintInt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0CCE6-201A-99D7-B132-C36920CB6222}"/>
              </a:ext>
            </a:extLst>
          </p:cNvPr>
          <p:cNvSpPr txBox="1"/>
          <p:nvPr/>
        </p:nvSpPr>
        <p:spPr>
          <a:xfrm>
            <a:off x="7839983" y="3726711"/>
            <a:ext cx="3887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err="1">
                <a:cs typeface="Courier New" panose="02070309020205020404" pitchFamily="49" charset="0"/>
              </a:rPr>
              <a:t>myStdLib</a:t>
            </a:r>
            <a:endParaRPr lang="en-US" sz="1600" b="1" u="sng" dirty="0"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inttypes.h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myPrintInt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(int64_t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“%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”,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8AA106-FF38-D192-FC75-C51BCC27FCE5}"/>
              </a:ext>
            </a:extLst>
          </p:cNvPr>
          <p:cNvSpPr/>
          <p:nvPr/>
        </p:nvSpPr>
        <p:spPr>
          <a:xfrm>
            <a:off x="4378751" y="1866507"/>
            <a:ext cx="2022049" cy="11689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u="sng" dirty="0" err="1">
                <a:solidFill>
                  <a:schemeClr val="tx1"/>
                </a:solidFill>
              </a:rPr>
              <a:t>prog.o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717648-B517-FA52-027B-FD8C83F167C8}"/>
              </a:ext>
            </a:extLst>
          </p:cNvPr>
          <p:cNvSpPr/>
          <p:nvPr/>
        </p:nvSpPr>
        <p:spPr>
          <a:xfrm>
            <a:off x="4378751" y="3777006"/>
            <a:ext cx="2022049" cy="11689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u="sng" dirty="0" err="1">
                <a:solidFill>
                  <a:schemeClr val="tx1"/>
                </a:solidFill>
              </a:rPr>
              <a:t>mystdlib.o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3FFA91-15BF-955B-A9D9-927DE171EAC4}"/>
              </a:ext>
            </a:extLst>
          </p:cNvPr>
          <p:cNvSpPr/>
          <p:nvPr/>
        </p:nvSpPr>
        <p:spPr>
          <a:xfrm>
            <a:off x="4378751" y="5313972"/>
            <a:ext cx="2022049" cy="11689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u="sng" dirty="0">
                <a:solidFill>
                  <a:schemeClr val="tx1"/>
                </a:solidFill>
              </a:rPr>
              <a:t>C runtime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75B169-CE5F-5667-0EE8-AB06A0173FA8}"/>
              </a:ext>
            </a:extLst>
          </p:cNvPr>
          <p:cNvSpPr txBox="1"/>
          <p:nvPr/>
        </p:nvSpPr>
        <p:spPr>
          <a:xfrm>
            <a:off x="4421174" y="5571239"/>
            <a:ext cx="1737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fprintf</a:t>
            </a:r>
            <a:r>
              <a:rPr lang="en-US" dirty="0"/>
              <a:t> definition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8A5A36-E7DA-8BB9-FA69-74265BA9DC5E}"/>
              </a:ext>
            </a:extLst>
          </p:cNvPr>
          <p:cNvSpPr txBox="1"/>
          <p:nvPr/>
        </p:nvSpPr>
        <p:spPr>
          <a:xfrm>
            <a:off x="4436884" y="5836762"/>
            <a:ext cx="1235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_start label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E73A27-B3C7-466E-42E7-F20B6380628A}"/>
              </a:ext>
            </a:extLst>
          </p:cNvPr>
          <p:cNvSpPr txBox="1"/>
          <p:nvPr/>
        </p:nvSpPr>
        <p:spPr>
          <a:xfrm>
            <a:off x="4386605" y="6111708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and so much more!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3DA09C-8129-1024-DCA3-C57C9BDD125A}"/>
              </a:ext>
            </a:extLst>
          </p:cNvPr>
          <p:cNvSpPr txBox="1"/>
          <p:nvPr/>
        </p:nvSpPr>
        <p:spPr>
          <a:xfrm>
            <a:off x="4505975" y="2229143"/>
            <a:ext cx="176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code </a:t>
            </a:r>
          </a:p>
          <a:p>
            <a:r>
              <a:rPr lang="en-US" dirty="0"/>
              <a:t>(calls </a:t>
            </a:r>
            <a:r>
              <a:rPr lang="en-US" dirty="0" err="1"/>
              <a:t>myPrintInt</a:t>
            </a:r>
            <a:r>
              <a:rPr lang="en-US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A8B267-7997-96F4-38C6-7B2F50C3F950}"/>
              </a:ext>
            </a:extLst>
          </p:cNvPr>
          <p:cNvSpPr txBox="1"/>
          <p:nvPr/>
        </p:nvSpPr>
        <p:spPr>
          <a:xfrm>
            <a:off x="4653664" y="4163209"/>
            <a:ext cx="1376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Shim code</a:t>
            </a:r>
          </a:p>
          <a:p>
            <a:r>
              <a:rPr lang="en-US" dirty="0"/>
              <a:t>(calls </a:t>
            </a:r>
            <a:r>
              <a:rPr lang="en-US" dirty="0" err="1"/>
              <a:t>fprintf</a:t>
            </a:r>
            <a:r>
              <a:rPr lang="en-US" dirty="0"/>
              <a:t>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3A61D0-8818-0645-B382-0E34AD26FDD6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8EB6637-7F9F-FECD-6BCD-953DD37CE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9052B0-7503-60FD-B268-1AA0EE6B8689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8861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Basing our runtime on C’s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573114-DAFB-4498-B549-BE951F157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SYSPATH=/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</a:t>
            </a:r>
          </a:p>
          <a:p>
            <a:pPr marL="0" indent="0">
              <a:buNone/>
            </a:pP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-dynamic-linker /lib64/ld-linux-x86-64.so.2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$SYSPATH/crt1.o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$SYSPATH/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crti.o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-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$SYSPATH/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crtn.o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-o prog.exe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78ADD7-C9E5-4130-9B92-34E04B5A8103}"/>
              </a:ext>
            </a:extLst>
          </p:cNvPr>
          <p:cNvGrpSpPr/>
          <p:nvPr/>
        </p:nvGrpSpPr>
        <p:grpSpPr>
          <a:xfrm>
            <a:off x="1059403" y="1120701"/>
            <a:ext cx="8686958" cy="1902516"/>
            <a:chOff x="1059403" y="1120701"/>
            <a:chExt cx="8686958" cy="190251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79408E-2FD6-4AEA-8683-D9085A891C0E}"/>
                </a:ext>
              </a:extLst>
            </p:cNvPr>
            <p:cNvSpPr txBox="1"/>
            <p:nvPr/>
          </p:nvSpPr>
          <p:spPr>
            <a:xfrm>
              <a:off x="7137647" y="1120701"/>
              <a:ext cx="2329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enable dynamic linking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A117537-7B55-4774-97D4-DD662CFA7244}"/>
                </a:ext>
              </a:extLst>
            </p:cNvPr>
            <p:cNvSpPr/>
            <p:nvPr/>
          </p:nvSpPr>
          <p:spPr>
            <a:xfrm>
              <a:off x="1059403" y="2588211"/>
              <a:ext cx="8686958" cy="4350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6FFE16B-2D06-472D-8809-C4B8AD9387D2}"/>
                </a:ext>
              </a:extLst>
            </p:cNvPr>
            <p:cNvSpPr/>
            <p:nvPr/>
          </p:nvSpPr>
          <p:spPr>
            <a:xfrm>
              <a:off x="6143348" y="1526959"/>
              <a:ext cx="1988598" cy="1074198"/>
            </a:xfrm>
            <a:custGeom>
              <a:avLst/>
              <a:gdLst>
                <a:gd name="connsiteX0" fmla="*/ 1988598 w 1988598"/>
                <a:gd name="connsiteY0" fmla="*/ 0 h 1074198"/>
                <a:gd name="connsiteX1" fmla="*/ 1429304 w 1988598"/>
                <a:gd name="connsiteY1" fmla="*/ 275208 h 1074198"/>
                <a:gd name="connsiteX2" fmla="*/ 1695635 w 1988598"/>
                <a:gd name="connsiteY2" fmla="*/ 532660 h 1074198"/>
                <a:gd name="connsiteX3" fmla="*/ 0 w 1988598"/>
                <a:gd name="connsiteY3" fmla="*/ 1074198 h 107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8598" h="1074198">
                  <a:moveTo>
                    <a:pt x="1988598" y="0"/>
                  </a:moveTo>
                  <a:cubicBezTo>
                    <a:pt x="1733364" y="93215"/>
                    <a:pt x="1478131" y="186431"/>
                    <a:pt x="1429304" y="275208"/>
                  </a:cubicBezTo>
                  <a:cubicBezTo>
                    <a:pt x="1380477" y="363985"/>
                    <a:pt x="1933852" y="399495"/>
                    <a:pt x="1695635" y="532660"/>
                  </a:cubicBezTo>
                  <a:cubicBezTo>
                    <a:pt x="1457418" y="665825"/>
                    <a:pt x="728709" y="870011"/>
                    <a:pt x="0" y="107419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06103F-C7A0-4BFD-893D-35213E78ACEC}"/>
              </a:ext>
            </a:extLst>
          </p:cNvPr>
          <p:cNvGrpSpPr/>
          <p:nvPr/>
        </p:nvGrpSpPr>
        <p:grpSpPr>
          <a:xfrm>
            <a:off x="2867487" y="3562349"/>
            <a:ext cx="4569642" cy="949757"/>
            <a:chOff x="2867487" y="3562349"/>
            <a:chExt cx="4569642" cy="9497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325311-FC7F-4998-81B7-D3D101CD6CDE}"/>
                </a:ext>
              </a:extLst>
            </p:cNvPr>
            <p:cNvSpPr txBox="1"/>
            <p:nvPr/>
          </p:nvSpPr>
          <p:spPr>
            <a:xfrm>
              <a:off x="4694006" y="4142774"/>
              <a:ext cx="2743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solidFill>
                    <a:schemeClr val="accent1"/>
                  </a:solidFill>
                </a:rPr>
                <a:t>init</a:t>
              </a:r>
              <a:r>
                <a:rPr lang="en-US" i="1" dirty="0">
                  <a:solidFill>
                    <a:schemeClr val="accent1"/>
                  </a:solidFill>
                </a:rPr>
                <a:t> runtime data structures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E373D08-51B2-49FB-A300-AAD6232FDB95}"/>
                </a:ext>
              </a:extLst>
            </p:cNvPr>
            <p:cNvSpPr/>
            <p:nvPr/>
          </p:nvSpPr>
          <p:spPr>
            <a:xfrm>
              <a:off x="2867487" y="3562349"/>
              <a:ext cx="1270987" cy="36195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264143-549E-4346-93C7-8B74DC9CC65D}"/>
                </a:ext>
              </a:extLst>
            </p:cNvPr>
            <p:cNvSpPr/>
            <p:nvPr/>
          </p:nvSpPr>
          <p:spPr>
            <a:xfrm>
              <a:off x="4133850" y="3752850"/>
              <a:ext cx="752475" cy="314325"/>
            </a:xfrm>
            <a:custGeom>
              <a:avLst/>
              <a:gdLst>
                <a:gd name="connsiteX0" fmla="*/ 752475 w 752475"/>
                <a:gd name="connsiteY0" fmla="*/ 314325 h 314325"/>
                <a:gd name="connsiteX1" fmla="*/ 609600 w 752475"/>
                <a:gd name="connsiteY1" fmla="*/ 14288 h 314325"/>
                <a:gd name="connsiteX2" fmla="*/ 247650 w 752475"/>
                <a:gd name="connsiteY2" fmla="*/ 133350 h 314325"/>
                <a:gd name="connsiteX3" fmla="*/ 0 w 752475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475" h="314325">
                  <a:moveTo>
                    <a:pt x="752475" y="314325"/>
                  </a:moveTo>
                  <a:cubicBezTo>
                    <a:pt x="723106" y="179387"/>
                    <a:pt x="693737" y="44450"/>
                    <a:pt x="609600" y="14288"/>
                  </a:cubicBezTo>
                  <a:cubicBezTo>
                    <a:pt x="525463" y="-15874"/>
                    <a:pt x="349250" y="135731"/>
                    <a:pt x="247650" y="133350"/>
                  </a:cubicBezTo>
                  <a:cubicBezTo>
                    <a:pt x="146050" y="130969"/>
                    <a:pt x="73025" y="65484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729FD6E-8E63-4646-B65C-7A2972FEDBAE}"/>
              </a:ext>
            </a:extLst>
          </p:cNvPr>
          <p:cNvGrpSpPr/>
          <p:nvPr/>
        </p:nvGrpSpPr>
        <p:grpSpPr>
          <a:xfrm>
            <a:off x="2840854" y="3109912"/>
            <a:ext cx="5037283" cy="901314"/>
            <a:chOff x="2840854" y="3109912"/>
            <a:chExt cx="5037283" cy="90131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EDE94C6-F142-47AA-9040-B0E21520F397}"/>
                </a:ext>
              </a:extLst>
            </p:cNvPr>
            <p:cNvSpPr/>
            <p:nvPr/>
          </p:nvSpPr>
          <p:spPr>
            <a:xfrm>
              <a:off x="5557421" y="3134185"/>
              <a:ext cx="2320716" cy="877041"/>
            </a:xfrm>
            <a:prstGeom prst="rect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F4F8446-4FFD-459C-B52E-DEDABAF3E090}"/>
                </a:ext>
              </a:extLst>
            </p:cNvPr>
            <p:cNvSpPr txBox="1"/>
            <p:nvPr/>
          </p:nvSpPr>
          <p:spPr>
            <a:xfrm>
              <a:off x="5922846" y="3189121"/>
              <a:ext cx="1649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entrypoint</a:t>
              </a:r>
              <a:r>
                <a:rPr lang="en-US" i="1" dirty="0"/>
                <a:t> code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1B5765E-0BE1-4D03-92C6-CD03B4FDBAD7}"/>
                </a:ext>
              </a:extLst>
            </p:cNvPr>
            <p:cNvSpPr/>
            <p:nvPr/>
          </p:nvSpPr>
          <p:spPr>
            <a:xfrm>
              <a:off x="2840854" y="3109912"/>
              <a:ext cx="1287263" cy="34793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11033B-B8D7-4B63-9D1D-1D647A76779F}"/>
                </a:ext>
              </a:extLst>
            </p:cNvPr>
            <p:cNvSpPr/>
            <p:nvPr/>
          </p:nvSpPr>
          <p:spPr>
            <a:xfrm>
              <a:off x="4136994" y="3275861"/>
              <a:ext cx="1420427" cy="242410"/>
            </a:xfrm>
            <a:custGeom>
              <a:avLst/>
              <a:gdLst>
                <a:gd name="connsiteX0" fmla="*/ 1420427 w 1420427"/>
                <a:gd name="connsiteY0" fmla="*/ 110029 h 236688"/>
                <a:gd name="connsiteX1" fmla="*/ 985422 w 1420427"/>
                <a:gd name="connsiteY1" fmla="*/ 234316 h 236688"/>
                <a:gd name="connsiteX2" fmla="*/ 630315 w 1420427"/>
                <a:gd name="connsiteY2" fmla="*/ 12375 h 236688"/>
                <a:gd name="connsiteX3" fmla="*/ 0 w 1420427"/>
                <a:gd name="connsiteY3" fmla="*/ 47885 h 236688"/>
                <a:gd name="connsiteX0" fmla="*/ 1420427 w 1420427"/>
                <a:gd name="connsiteY0" fmla="*/ 65181 h 260081"/>
                <a:gd name="connsiteX1" fmla="*/ 985422 w 1420427"/>
                <a:gd name="connsiteY1" fmla="*/ 189468 h 260081"/>
                <a:gd name="connsiteX2" fmla="*/ 594805 w 1420427"/>
                <a:gd name="connsiteY2" fmla="*/ 251613 h 260081"/>
                <a:gd name="connsiteX3" fmla="*/ 0 w 1420427"/>
                <a:gd name="connsiteY3" fmla="*/ 3037 h 260081"/>
                <a:gd name="connsiteX0" fmla="*/ 1420427 w 1420427"/>
                <a:gd name="connsiteY0" fmla="*/ 62144 h 257044"/>
                <a:gd name="connsiteX1" fmla="*/ 985422 w 1420427"/>
                <a:gd name="connsiteY1" fmla="*/ 186431 h 257044"/>
                <a:gd name="connsiteX2" fmla="*/ 594805 w 1420427"/>
                <a:gd name="connsiteY2" fmla="*/ 248576 h 257044"/>
                <a:gd name="connsiteX3" fmla="*/ 0 w 1420427"/>
                <a:gd name="connsiteY3" fmla="*/ 0 h 257044"/>
                <a:gd name="connsiteX0" fmla="*/ 1420427 w 1420427"/>
                <a:gd name="connsiteY0" fmla="*/ 62144 h 187531"/>
                <a:gd name="connsiteX1" fmla="*/ 985422 w 1420427"/>
                <a:gd name="connsiteY1" fmla="*/ 186431 h 187531"/>
                <a:gd name="connsiteX2" fmla="*/ 0 w 1420427"/>
                <a:gd name="connsiteY2" fmla="*/ 0 h 187531"/>
                <a:gd name="connsiteX0" fmla="*/ 1420427 w 1420427"/>
                <a:gd name="connsiteY0" fmla="*/ 62144 h 233857"/>
                <a:gd name="connsiteX1" fmla="*/ 985422 w 1420427"/>
                <a:gd name="connsiteY1" fmla="*/ 186431 h 233857"/>
                <a:gd name="connsiteX2" fmla="*/ 0 w 1420427"/>
                <a:gd name="connsiteY2" fmla="*/ 0 h 233857"/>
                <a:gd name="connsiteX0" fmla="*/ 1420427 w 1420427"/>
                <a:gd name="connsiteY0" fmla="*/ 62144 h 62144"/>
                <a:gd name="connsiteX1" fmla="*/ 0 w 1420427"/>
                <a:gd name="connsiteY1" fmla="*/ 0 h 62144"/>
                <a:gd name="connsiteX0" fmla="*/ 1420427 w 1420427"/>
                <a:gd name="connsiteY0" fmla="*/ 62144 h 266953"/>
                <a:gd name="connsiteX1" fmla="*/ 0 w 1420427"/>
                <a:gd name="connsiteY1" fmla="*/ 0 h 266953"/>
                <a:gd name="connsiteX0" fmla="*/ 1420427 w 1420427"/>
                <a:gd name="connsiteY0" fmla="*/ 62144 h 354175"/>
                <a:gd name="connsiteX1" fmla="*/ 0 w 1420427"/>
                <a:gd name="connsiteY1" fmla="*/ 0 h 354175"/>
                <a:gd name="connsiteX0" fmla="*/ 1420427 w 1420427"/>
                <a:gd name="connsiteY0" fmla="*/ 221942 h 460246"/>
                <a:gd name="connsiteX1" fmla="*/ 0 w 1420427"/>
                <a:gd name="connsiteY1" fmla="*/ 0 h 460246"/>
                <a:gd name="connsiteX0" fmla="*/ 1420427 w 1420427"/>
                <a:gd name="connsiteY0" fmla="*/ 221942 h 242410"/>
                <a:gd name="connsiteX1" fmla="*/ 0 w 1420427"/>
                <a:gd name="connsiteY1" fmla="*/ 0 h 24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427" h="242410">
                  <a:moveTo>
                    <a:pt x="1420427" y="221942"/>
                  </a:moveTo>
                  <a:cubicBezTo>
                    <a:pt x="1035727" y="210105"/>
                    <a:pt x="420210" y="35806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0F450DD-D267-4D29-9A17-AA28A1B71CA2}"/>
              </a:ext>
            </a:extLst>
          </p:cNvPr>
          <p:cNvSpPr txBox="1"/>
          <p:nvPr/>
        </p:nvSpPr>
        <p:spPr>
          <a:xfrm>
            <a:off x="5629883" y="3588263"/>
            <a:ext cx="2117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_start: exit(main)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7D2E72-0AE7-42DA-A23D-D4457B211D9F}"/>
              </a:ext>
            </a:extLst>
          </p:cNvPr>
          <p:cNvGrpSpPr/>
          <p:nvPr/>
        </p:nvGrpSpPr>
        <p:grpSpPr>
          <a:xfrm>
            <a:off x="1032769" y="4011226"/>
            <a:ext cx="3477318" cy="636872"/>
            <a:chOff x="1032769" y="4011226"/>
            <a:chExt cx="3477318" cy="6368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FCDF75-0397-4D88-9B23-4DDF9E36D8E4}"/>
                </a:ext>
              </a:extLst>
            </p:cNvPr>
            <p:cNvSpPr txBox="1"/>
            <p:nvPr/>
          </p:nvSpPr>
          <p:spPr>
            <a:xfrm>
              <a:off x="2607387" y="4278766"/>
              <a:ext cx="1902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link the </a:t>
              </a:r>
              <a:r>
                <a:rPr lang="en-US" i="1" dirty="0" err="1">
                  <a:solidFill>
                    <a:schemeClr val="accent1"/>
                  </a:solidFill>
                </a:rPr>
                <a:t>libc</a:t>
              </a:r>
              <a:r>
                <a:rPr lang="en-US" i="1" dirty="0">
                  <a:solidFill>
                    <a:schemeClr val="accent1"/>
                  </a:solidFill>
                </a:rPr>
                <a:t> library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4CC11B6-9428-40E7-8B94-A8518DDEA723}"/>
                </a:ext>
              </a:extLst>
            </p:cNvPr>
            <p:cNvSpPr/>
            <p:nvPr/>
          </p:nvSpPr>
          <p:spPr>
            <a:xfrm>
              <a:off x="1032769" y="4011226"/>
              <a:ext cx="804910" cy="4350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90C7841-272F-4F05-B919-32123A5EE8A8}"/>
                </a:ext>
              </a:extLst>
            </p:cNvPr>
            <p:cNvSpPr/>
            <p:nvPr/>
          </p:nvSpPr>
          <p:spPr>
            <a:xfrm>
              <a:off x="1837678" y="4145537"/>
              <a:ext cx="809805" cy="383541"/>
            </a:xfrm>
            <a:custGeom>
              <a:avLst/>
              <a:gdLst>
                <a:gd name="connsiteX0" fmla="*/ 807868 w 809805"/>
                <a:gd name="connsiteY0" fmla="*/ 328809 h 383541"/>
                <a:gd name="connsiteX1" fmla="*/ 727969 w 809805"/>
                <a:gd name="connsiteY1" fmla="*/ 335 h 383541"/>
                <a:gd name="connsiteX2" fmla="*/ 275207 w 809805"/>
                <a:gd name="connsiteY2" fmla="*/ 382075 h 383541"/>
                <a:gd name="connsiteX3" fmla="*/ 0 w 809805"/>
                <a:gd name="connsiteY3" fmla="*/ 106867 h 38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805" h="383541">
                  <a:moveTo>
                    <a:pt x="807868" y="328809"/>
                  </a:moveTo>
                  <a:cubicBezTo>
                    <a:pt x="812307" y="160133"/>
                    <a:pt x="816746" y="-8543"/>
                    <a:pt x="727969" y="335"/>
                  </a:cubicBezTo>
                  <a:cubicBezTo>
                    <a:pt x="639192" y="9213"/>
                    <a:pt x="396535" y="364320"/>
                    <a:pt x="275207" y="382075"/>
                  </a:cubicBezTo>
                  <a:cubicBezTo>
                    <a:pt x="153879" y="399830"/>
                    <a:pt x="76939" y="253348"/>
                    <a:pt x="0" y="10686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7796B8-3085-4FB4-BDA6-3AE91D41F2EA}"/>
              </a:ext>
            </a:extLst>
          </p:cNvPr>
          <p:cNvGrpSpPr/>
          <p:nvPr/>
        </p:nvGrpSpPr>
        <p:grpSpPr>
          <a:xfrm>
            <a:off x="2840853" y="4952492"/>
            <a:ext cx="4578520" cy="1173165"/>
            <a:chOff x="2840853" y="4952492"/>
            <a:chExt cx="4578520" cy="11731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92EF63-B91B-4003-9B73-0538F62962F4}"/>
                </a:ext>
              </a:extLst>
            </p:cNvPr>
            <p:cNvSpPr txBox="1"/>
            <p:nvPr/>
          </p:nvSpPr>
          <p:spPr>
            <a:xfrm>
              <a:off x="4305957" y="5687260"/>
              <a:ext cx="3113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release runtime data structures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1BB8115-F2D6-4693-BB62-BB194C813CE3}"/>
                </a:ext>
              </a:extLst>
            </p:cNvPr>
            <p:cNvSpPr/>
            <p:nvPr/>
          </p:nvSpPr>
          <p:spPr>
            <a:xfrm>
              <a:off x="2840853" y="4952492"/>
              <a:ext cx="1305331" cy="4350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ADCA072-53D1-45E9-AD05-BDC9847A9C6A}"/>
                </a:ext>
              </a:extLst>
            </p:cNvPr>
            <p:cNvSpPr/>
            <p:nvPr/>
          </p:nvSpPr>
          <p:spPr>
            <a:xfrm>
              <a:off x="3542190" y="5397623"/>
              <a:ext cx="719092" cy="728034"/>
            </a:xfrm>
            <a:custGeom>
              <a:avLst/>
              <a:gdLst>
                <a:gd name="connsiteX0" fmla="*/ 719092 w 719092"/>
                <a:gd name="connsiteY0" fmla="*/ 523783 h 728034"/>
                <a:gd name="connsiteX1" fmla="*/ 479394 w 719092"/>
                <a:gd name="connsiteY1" fmla="*/ 719092 h 728034"/>
                <a:gd name="connsiteX2" fmla="*/ 301841 w 719092"/>
                <a:gd name="connsiteY2" fmla="*/ 266330 h 728034"/>
                <a:gd name="connsiteX3" fmla="*/ 0 w 719092"/>
                <a:gd name="connsiteY3" fmla="*/ 0 h 72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092" h="728034">
                  <a:moveTo>
                    <a:pt x="719092" y="523783"/>
                  </a:moveTo>
                  <a:cubicBezTo>
                    <a:pt x="634014" y="642892"/>
                    <a:pt x="548936" y="762001"/>
                    <a:pt x="479394" y="719092"/>
                  </a:cubicBezTo>
                  <a:cubicBezTo>
                    <a:pt x="409852" y="676183"/>
                    <a:pt x="381740" y="386179"/>
                    <a:pt x="301841" y="266330"/>
                  </a:cubicBezTo>
                  <a:cubicBezTo>
                    <a:pt x="221942" y="146481"/>
                    <a:pt x="110971" y="7324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58</a:t>
            </a:fld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531EC2C-30DE-C851-72F6-A2FFD56DB61B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4BD0409-A796-5C08-F808-A775D6D65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754F05-2749-7639-4329-777DAC381F1C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79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 Toolchains</a:t>
            </a:r>
          </a:p>
          <a:p>
            <a:r>
              <a:rPr lang="en-US" dirty="0"/>
              <a:t>Overview</a:t>
            </a:r>
          </a:p>
          <a:p>
            <a:pPr marL="0" indent="0">
              <a:buNone/>
            </a:pPr>
            <a:r>
              <a:rPr lang="en-US" b="1" dirty="0"/>
              <a:t>Component Definitions</a:t>
            </a:r>
          </a:p>
          <a:p>
            <a:r>
              <a:rPr lang="en-US" dirty="0"/>
              <a:t>Detour - History</a:t>
            </a:r>
          </a:p>
          <a:p>
            <a:r>
              <a:rPr lang="en-US" dirty="0"/>
              <a:t>What GCC Does</a:t>
            </a:r>
          </a:p>
          <a:p>
            <a:pPr marL="0" indent="0">
              <a:buNone/>
            </a:pPr>
            <a:r>
              <a:rPr lang="en-US" b="1" dirty="0"/>
              <a:t>Component Walkthrough</a:t>
            </a:r>
          </a:p>
          <a:p>
            <a:r>
              <a:rPr lang="en-US" dirty="0"/>
              <a:t>Assembler</a:t>
            </a:r>
          </a:p>
          <a:p>
            <a:r>
              <a:rPr lang="en-US" dirty="0"/>
              <a:t>Linker</a:t>
            </a:r>
          </a:p>
          <a:p>
            <a:r>
              <a:rPr lang="en-US" dirty="0"/>
              <a:t>Loader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59</a:t>
            </a:fld>
            <a:endParaRPr lang="en-US"/>
          </a:p>
        </p:txBody>
      </p:sp>
      <p:pic>
        <p:nvPicPr>
          <p:cNvPr id="1026" name="Picture 2" descr="Collection of Pit clipart | Free download best Pit clipart ...">
            <a:extLst>
              <a:ext uri="{FF2B5EF4-FFF2-40B4-BE49-F238E27FC236}">
                <a16:creationId xmlns:a16="http://schemas.microsoft.com/office/drawing/2014/main" id="{917ABDEF-7DC9-41E2-A9D5-305E4C1B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5261"/>
            <a:ext cx="3818312" cy="15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2ED661-157B-4F44-9A55-D0DD58D9C9AF}"/>
              </a:ext>
            </a:extLst>
          </p:cNvPr>
          <p:cNvSpPr/>
          <p:nvPr/>
        </p:nvSpPr>
        <p:spPr>
          <a:xfrm>
            <a:off x="2171700" y="5805377"/>
            <a:ext cx="1381125" cy="419100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3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t="10000" r="9051" b="11333"/>
          <a:stretch/>
        </p:blipFill>
        <p:spPr>
          <a:xfrm>
            <a:off x="-11830" y="-38100"/>
            <a:ext cx="9132219" cy="6934200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/>
        </p:nvSpPr>
        <p:spPr>
          <a:xfrm>
            <a:off x="6461505" y="63944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/>
              <a:pPr/>
              <a:t>6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5794755" y="486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COMPILER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7852155" y="6477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1984755" y="53189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Regular </a:t>
            </a:r>
          </a:p>
          <a:p>
            <a:pPr algn="ctr"/>
            <a:r>
              <a:rPr lang="en-US" sz="1400" dirty="0"/>
              <a:t>Languages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8166543" y="3233751"/>
            <a:ext cx="919204" cy="434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/>
              <a:t>Definition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5566155" y="5753100"/>
            <a:ext cx="876300" cy="4677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4727955" y="3930847"/>
            <a:ext cx="559748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1375155" y="40767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Syntax-Dir</a:t>
            </a:r>
          </a:p>
          <a:p>
            <a:pPr algn="ctr"/>
            <a:r>
              <a:rPr lang="en-US" sz="1400" dirty="0"/>
              <a:t>Translation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4244012" y="6574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2708655" y="2619280"/>
            <a:ext cx="876300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Semantic Analysis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85200" y="617551"/>
            <a:ext cx="990600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err="1"/>
              <a:t>Codegen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5794755" y="25056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Intermediate Representation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2211485" y="5340621"/>
            <a:ext cx="4890843" cy="1209573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0843" h="1209573">
                <a:moveTo>
                  <a:pt x="0" y="1060089"/>
                </a:moveTo>
                <a:cubicBezTo>
                  <a:pt x="224624" y="1020995"/>
                  <a:pt x="441298" y="1021658"/>
                  <a:pt x="652007" y="726134"/>
                </a:cubicBezTo>
                <a:cubicBezTo>
                  <a:pt x="862716" y="430610"/>
                  <a:pt x="1266909" y="39672"/>
                  <a:pt x="1598213" y="2566"/>
                </a:cubicBezTo>
                <a:cubicBezTo>
                  <a:pt x="1929518" y="-34540"/>
                  <a:pt x="2378766" y="340496"/>
                  <a:pt x="2639834" y="503498"/>
                </a:cubicBezTo>
                <a:cubicBezTo>
                  <a:pt x="2900902" y="666500"/>
                  <a:pt x="2951260" y="858656"/>
                  <a:pt x="3164620" y="980576"/>
                </a:cubicBezTo>
                <a:cubicBezTo>
                  <a:pt x="3377980" y="1102496"/>
                  <a:pt x="3721211" y="1182010"/>
                  <a:pt x="3951799" y="1203213"/>
                </a:cubicBezTo>
                <a:cubicBezTo>
                  <a:pt x="4182387" y="1224416"/>
                  <a:pt x="4381170" y="1192610"/>
                  <a:pt x="4548147" y="1107796"/>
                </a:cubicBezTo>
                <a:cubicBezTo>
                  <a:pt x="4715124" y="1022982"/>
                  <a:pt x="4904629" y="834802"/>
                  <a:pt x="4890052" y="686378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8095147" y="1597519"/>
            <a:ext cx="990601" cy="411162"/>
          </a:xfrm>
          <a:prstGeom prst="rect">
            <a:avLst/>
          </a:prstGeom>
          <a:solidFill>
            <a:srgbClr val="C51B8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Architecture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A8AE716-25CB-438A-9B9F-10D22CDCC91F}"/>
              </a:ext>
            </a:extLst>
          </p:cNvPr>
          <p:cNvSpPr/>
          <p:nvPr/>
        </p:nvSpPr>
        <p:spPr>
          <a:xfrm>
            <a:off x="4823418" y="4989292"/>
            <a:ext cx="2282024" cy="1041621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2282032 w 3625803"/>
              <a:gd name="connsiteY0" fmla="*/ 1567165 h 1567165"/>
              <a:gd name="connsiteX1" fmla="*/ 1852662 w 3625803"/>
              <a:gd name="connsiteY1" fmla="*/ 1098039 h 1567165"/>
              <a:gd name="connsiteX2" fmla="*/ 469135 w 3625803"/>
              <a:gd name="connsiteY2" fmla="*/ 1010574 h 1567165"/>
              <a:gd name="connsiteX3" fmla="*/ 8 w 3625803"/>
              <a:gd name="connsiteY3" fmla="*/ 525544 h 1567165"/>
              <a:gd name="connsiteX4" fmla="*/ 461184 w 3625803"/>
              <a:gd name="connsiteY4" fmla="*/ 758 h 1567165"/>
              <a:gd name="connsiteX5" fmla="*/ 1701587 w 3625803"/>
              <a:gd name="connsiteY5" fmla="*/ 644814 h 1567165"/>
              <a:gd name="connsiteX6" fmla="*/ 3037407 w 3625803"/>
              <a:gd name="connsiteY6" fmla="*/ 811791 h 1567165"/>
              <a:gd name="connsiteX7" fmla="*/ 3625803 w 3625803"/>
              <a:gd name="connsiteY7" fmla="*/ 199541 h 1567165"/>
              <a:gd name="connsiteX0" fmla="*/ 2282032 w 3037407"/>
              <a:gd name="connsiteY0" fmla="*/ 1567165 h 1567165"/>
              <a:gd name="connsiteX1" fmla="*/ 1852662 w 3037407"/>
              <a:gd name="connsiteY1" fmla="*/ 1098039 h 1567165"/>
              <a:gd name="connsiteX2" fmla="*/ 469135 w 3037407"/>
              <a:gd name="connsiteY2" fmla="*/ 1010574 h 1567165"/>
              <a:gd name="connsiteX3" fmla="*/ 8 w 3037407"/>
              <a:gd name="connsiteY3" fmla="*/ 525544 h 1567165"/>
              <a:gd name="connsiteX4" fmla="*/ 461184 w 3037407"/>
              <a:gd name="connsiteY4" fmla="*/ 758 h 1567165"/>
              <a:gd name="connsiteX5" fmla="*/ 1701587 w 3037407"/>
              <a:gd name="connsiteY5" fmla="*/ 644814 h 1567165"/>
              <a:gd name="connsiteX6" fmla="*/ 3037407 w 3037407"/>
              <a:gd name="connsiteY6" fmla="*/ 811791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5" fmla="*/ 1701587 w 2282032"/>
              <a:gd name="connsiteY5" fmla="*/ 644814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0" fmla="*/ 2282024 w 2282024"/>
              <a:gd name="connsiteY0" fmla="*/ 1041621 h 1041621"/>
              <a:gd name="connsiteX1" fmla="*/ 1852654 w 2282024"/>
              <a:gd name="connsiteY1" fmla="*/ 572495 h 1041621"/>
              <a:gd name="connsiteX2" fmla="*/ 469127 w 2282024"/>
              <a:gd name="connsiteY2" fmla="*/ 485030 h 1041621"/>
              <a:gd name="connsiteX3" fmla="*/ 0 w 2282024"/>
              <a:gd name="connsiteY3" fmla="*/ 0 h 104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024" h="1041621">
                <a:moveTo>
                  <a:pt x="2282024" y="1041621"/>
                </a:moveTo>
                <a:cubicBezTo>
                  <a:pt x="2267447" y="893197"/>
                  <a:pt x="2154803" y="665260"/>
                  <a:pt x="1852654" y="572495"/>
                </a:cubicBezTo>
                <a:cubicBezTo>
                  <a:pt x="1550505" y="479730"/>
                  <a:pt x="661284" y="571169"/>
                  <a:pt x="469127" y="485030"/>
                </a:cubicBezTo>
                <a:cubicBezTo>
                  <a:pt x="276970" y="398891"/>
                  <a:pt x="1325" y="168303"/>
                  <a:pt x="0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A9EB313-3A88-428D-BF35-A0FAD3139023}"/>
              </a:ext>
            </a:extLst>
          </p:cNvPr>
          <p:cNvSpPr/>
          <p:nvPr/>
        </p:nvSpPr>
        <p:spPr>
          <a:xfrm>
            <a:off x="1037233" y="2250404"/>
            <a:ext cx="7347820" cy="3005848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1852662 w 3631582"/>
              <a:gd name="connsiteY0" fmla="*/ 1669775 h 1669775"/>
              <a:gd name="connsiteX1" fmla="*/ 469135 w 3631582"/>
              <a:gd name="connsiteY1" fmla="*/ 1582310 h 1669775"/>
              <a:gd name="connsiteX2" fmla="*/ 8 w 3631582"/>
              <a:gd name="connsiteY2" fmla="*/ 1097280 h 1669775"/>
              <a:gd name="connsiteX3" fmla="*/ 461184 w 3631582"/>
              <a:gd name="connsiteY3" fmla="*/ 572494 h 1669775"/>
              <a:gd name="connsiteX4" fmla="*/ 1701587 w 3631582"/>
              <a:gd name="connsiteY4" fmla="*/ 1216550 h 1669775"/>
              <a:gd name="connsiteX5" fmla="*/ 3037407 w 3631582"/>
              <a:gd name="connsiteY5" fmla="*/ 1383527 h 1669775"/>
              <a:gd name="connsiteX6" fmla="*/ 3625803 w 3631582"/>
              <a:gd name="connsiteY6" fmla="*/ 771277 h 1669775"/>
              <a:gd name="connsiteX7" fmla="*/ 3283897 w 3631582"/>
              <a:gd name="connsiteY7" fmla="*/ 0 h 1669775"/>
              <a:gd name="connsiteX0" fmla="*/ 469135 w 3631582"/>
              <a:gd name="connsiteY0" fmla="*/ 1582310 h 1582310"/>
              <a:gd name="connsiteX1" fmla="*/ 8 w 3631582"/>
              <a:gd name="connsiteY1" fmla="*/ 1097280 h 1582310"/>
              <a:gd name="connsiteX2" fmla="*/ 461184 w 3631582"/>
              <a:gd name="connsiteY2" fmla="*/ 572494 h 1582310"/>
              <a:gd name="connsiteX3" fmla="*/ 1701587 w 3631582"/>
              <a:gd name="connsiteY3" fmla="*/ 1216550 h 1582310"/>
              <a:gd name="connsiteX4" fmla="*/ 3037407 w 3631582"/>
              <a:gd name="connsiteY4" fmla="*/ 1383527 h 1582310"/>
              <a:gd name="connsiteX5" fmla="*/ 3625803 w 3631582"/>
              <a:gd name="connsiteY5" fmla="*/ 771277 h 1582310"/>
              <a:gd name="connsiteX6" fmla="*/ 3283897 w 3631582"/>
              <a:gd name="connsiteY6" fmla="*/ 0 h 1582310"/>
              <a:gd name="connsiteX0" fmla="*/ 8 w 3631582"/>
              <a:gd name="connsiteY0" fmla="*/ 1097280 h 1407971"/>
              <a:gd name="connsiteX1" fmla="*/ 461184 w 3631582"/>
              <a:gd name="connsiteY1" fmla="*/ 572494 h 1407971"/>
              <a:gd name="connsiteX2" fmla="*/ 1701587 w 3631582"/>
              <a:gd name="connsiteY2" fmla="*/ 1216550 h 1407971"/>
              <a:gd name="connsiteX3" fmla="*/ 3037407 w 3631582"/>
              <a:gd name="connsiteY3" fmla="*/ 1383527 h 1407971"/>
              <a:gd name="connsiteX4" fmla="*/ 3625803 w 3631582"/>
              <a:gd name="connsiteY4" fmla="*/ 771277 h 1407971"/>
              <a:gd name="connsiteX5" fmla="*/ 3283897 w 3631582"/>
              <a:gd name="connsiteY5" fmla="*/ 0 h 1407971"/>
              <a:gd name="connsiteX0" fmla="*/ 3833418 w 7459385"/>
              <a:gd name="connsiteY0" fmla="*/ 831149 h 1141840"/>
              <a:gd name="connsiteX1" fmla="*/ 4294594 w 7459385"/>
              <a:gd name="connsiteY1" fmla="*/ 306363 h 1141840"/>
              <a:gd name="connsiteX2" fmla="*/ 5534997 w 7459385"/>
              <a:gd name="connsiteY2" fmla="*/ 950419 h 1141840"/>
              <a:gd name="connsiteX3" fmla="*/ 6870817 w 7459385"/>
              <a:gd name="connsiteY3" fmla="*/ 1117396 h 1141840"/>
              <a:gd name="connsiteX4" fmla="*/ 7459213 w 7459385"/>
              <a:gd name="connsiteY4" fmla="*/ 505146 h 1141840"/>
              <a:gd name="connsiteX5" fmla="*/ 0 w 7459385"/>
              <a:gd name="connsiteY5" fmla="*/ 0 h 1141840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61094 h 1471785"/>
              <a:gd name="connsiteX1" fmla="*/ 4294594 w 7537006"/>
              <a:gd name="connsiteY1" fmla="*/ 636308 h 1471785"/>
              <a:gd name="connsiteX2" fmla="*/ 5534997 w 7537006"/>
              <a:gd name="connsiteY2" fmla="*/ 1280364 h 1471785"/>
              <a:gd name="connsiteX3" fmla="*/ 6870817 w 7537006"/>
              <a:gd name="connsiteY3" fmla="*/ 1447341 h 1471785"/>
              <a:gd name="connsiteX4" fmla="*/ 7459213 w 7537006"/>
              <a:gd name="connsiteY4" fmla="*/ 835091 h 1471785"/>
              <a:gd name="connsiteX5" fmla="*/ 6764679 w 7537006"/>
              <a:gd name="connsiteY5" fmla="*/ 0 h 1471785"/>
              <a:gd name="connsiteX6" fmla="*/ 0 w 7537006"/>
              <a:gd name="connsiteY6" fmla="*/ 329945 h 1471785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413608 h 1724299"/>
              <a:gd name="connsiteX1" fmla="*/ 4294594 w 7537006"/>
              <a:gd name="connsiteY1" fmla="*/ 888822 h 1724299"/>
              <a:gd name="connsiteX2" fmla="*/ 5534997 w 7537006"/>
              <a:gd name="connsiteY2" fmla="*/ 1532878 h 1724299"/>
              <a:gd name="connsiteX3" fmla="*/ 6870817 w 7537006"/>
              <a:gd name="connsiteY3" fmla="*/ 1699855 h 1724299"/>
              <a:gd name="connsiteX4" fmla="*/ 7459213 w 7537006"/>
              <a:gd name="connsiteY4" fmla="*/ 1087605 h 1724299"/>
              <a:gd name="connsiteX5" fmla="*/ 6764679 w 7537006"/>
              <a:gd name="connsiteY5" fmla="*/ 252514 h 1724299"/>
              <a:gd name="connsiteX6" fmla="*/ 5215657 w 7537006"/>
              <a:gd name="connsiteY6" fmla="*/ 552766 h 1724299"/>
              <a:gd name="connsiteX7" fmla="*/ 3673460 w 7537006"/>
              <a:gd name="connsiteY7" fmla="*/ 31 h 1724299"/>
              <a:gd name="connsiteX8" fmla="*/ 0 w 7537006"/>
              <a:gd name="connsiteY8" fmla="*/ 582459 h 1724299"/>
              <a:gd name="connsiteX0" fmla="*/ 3833418 w 7537006"/>
              <a:gd name="connsiteY0" fmla="*/ 1415708 h 1726399"/>
              <a:gd name="connsiteX1" fmla="*/ 4294594 w 7537006"/>
              <a:gd name="connsiteY1" fmla="*/ 890922 h 1726399"/>
              <a:gd name="connsiteX2" fmla="*/ 5534997 w 7537006"/>
              <a:gd name="connsiteY2" fmla="*/ 1534978 h 1726399"/>
              <a:gd name="connsiteX3" fmla="*/ 6870817 w 7537006"/>
              <a:gd name="connsiteY3" fmla="*/ 1701955 h 1726399"/>
              <a:gd name="connsiteX4" fmla="*/ 7459213 w 7537006"/>
              <a:gd name="connsiteY4" fmla="*/ 1089705 h 1726399"/>
              <a:gd name="connsiteX5" fmla="*/ 6764679 w 7537006"/>
              <a:gd name="connsiteY5" fmla="*/ 254614 h 1726399"/>
              <a:gd name="connsiteX6" fmla="*/ 5215657 w 7537006"/>
              <a:gd name="connsiteY6" fmla="*/ 554866 h 1726399"/>
              <a:gd name="connsiteX7" fmla="*/ 3673460 w 7537006"/>
              <a:gd name="connsiteY7" fmla="*/ 2131 h 1726399"/>
              <a:gd name="connsiteX8" fmla="*/ 1510290 w 7537006"/>
              <a:gd name="connsiteY8" fmla="*/ 1230431 h 1726399"/>
              <a:gd name="connsiteX9" fmla="*/ 0 w 7537006"/>
              <a:gd name="connsiteY9" fmla="*/ 584559 h 1726399"/>
              <a:gd name="connsiteX0" fmla="*/ 3833418 w 7537006"/>
              <a:gd name="connsiteY0" fmla="*/ 1415820 h 1726511"/>
              <a:gd name="connsiteX1" fmla="*/ 4294594 w 7537006"/>
              <a:gd name="connsiteY1" fmla="*/ 891034 h 1726511"/>
              <a:gd name="connsiteX2" fmla="*/ 5534997 w 7537006"/>
              <a:gd name="connsiteY2" fmla="*/ 1535090 h 1726511"/>
              <a:gd name="connsiteX3" fmla="*/ 6870817 w 7537006"/>
              <a:gd name="connsiteY3" fmla="*/ 1702067 h 1726511"/>
              <a:gd name="connsiteX4" fmla="*/ 7459213 w 7537006"/>
              <a:gd name="connsiteY4" fmla="*/ 1089817 h 1726511"/>
              <a:gd name="connsiteX5" fmla="*/ 6764679 w 7537006"/>
              <a:gd name="connsiteY5" fmla="*/ 254726 h 1726511"/>
              <a:gd name="connsiteX6" fmla="*/ 5215657 w 7537006"/>
              <a:gd name="connsiteY6" fmla="*/ 554978 h 1726511"/>
              <a:gd name="connsiteX7" fmla="*/ 3673460 w 7537006"/>
              <a:gd name="connsiteY7" fmla="*/ 2243 h 1726511"/>
              <a:gd name="connsiteX8" fmla="*/ 1510290 w 7537006"/>
              <a:gd name="connsiteY8" fmla="*/ 1230543 h 1726511"/>
              <a:gd name="connsiteX9" fmla="*/ 241048 w 7537006"/>
              <a:gd name="connsiteY9" fmla="*/ 1155480 h 1726511"/>
              <a:gd name="connsiteX10" fmla="*/ 0 w 7537006"/>
              <a:gd name="connsiteY10" fmla="*/ 584671 h 1726511"/>
              <a:gd name="connsiteX0" fmla="*/ 3859307 w 7562895"/>
              <a:gd name="connsiteY0" fmla="*/ 1415820 h 1726511"/>
              <a:gd name="connsiteX1" fmla="*/ 4320483 w 7562895"/>
              <a:gd name="connsiteY1" fmla="*/ 891034 h 1726511"/>
              <a:gd name="connsiteX2" fmla="*/ 5560886 w 7562895"/>
              <a:gd name="connsiteY2" fmla="*/ 1535090 h 1726511"/>
              <a:gd name="connsiteX3" fmla="*/ 6896706 w 7562895"/>
              <a:gd name="connsiteY3" fmla="*/ 1702067 h 1726511"/>
              <a:gd name="connsiteX4" fmla="*/ 7485102 w 7562895"/>
              <a:gd name="connsiteY4" fmla="*/ 1089817 h 1726511"/>
              <a:gd name="connsiteX5" fmla="*/ 6790568 w 7562895"/>
              <a:gd name="connsiteY5" fmla="*/ 254726 h 1726511"/>
              <a:gd name="connsiteX6" fmla="*/ 5241546 w 7562895"/>
              <a:gd name="connsiteY6" fmla="*/ 554978 h 1726511"/>
              <a:gd name="connsiteX7" fmla="*/ 3699349 w 7562895"/>
              <a:gd name="connsiteY7" fmla="*/ 2243 h 1726511"/>
              <a:gd name="connsiteX8" fmla="*/ 1536179 w 7562895"/>
              <a:gd name="connsiteY8" fmla="*/ 1230543 h 1726511"/>
              <a:gd name="connsiteX9" fmla="*/ 266937 w 7562895"/>
              <a:gd name="connsiteY9" fmla="*/ 1155480 h 1726511"/>
              <a:gd name="connsiteX10" fmla="*/ 25889 w 7562895"/>
              <a:gd name="connsiteY10" fmla="*/ 584671 h 1726511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683237"/>
              <a:gd name="connsiteX1" fmla="*/ 4320483 w 7485102"/>
              <a:gd name="connsiteY1" fmla="*/ 888897 h 1683237"/>
              <a:gd name="connsiteX2" fmla="*/ 5560886 w 7485102"/>
              <a:gd name="connsiteY2" fmla="*/ 1532953 h 1683237"/>
              <a:gd name="connsiteX3" fmla="*/ 6876234 w 7485102"/>
              <a:gd name="connsiteY3" fmla="*/ 1652163 h 1683237"/>
              <a:gd name="connsiteX4" fmla="*/ 7485102 w 7485102"/>
              <a:gd name="connsiteY4" fmla="*/ 1087680 h 1683237"/>
              <a:gd name="connsiteX5" fmla="*/ 6790568 w 7485102"/>
              <a:gd name="connsiteY5" fmla="*/ 252589 h 1683237"/>
              <a:gd name="connsiteX6" fmla="*/ 5241546 w 7485102"/>
              <a:gd name="connsiteY6" fmla="*/ 552841 h 1683237"/>
              <a:gd name="connsiteX7" fmla="*/ 3699349 w 7485102"/>
              <a:gd name="connsiteY7" fmla="*/ 106 h 1683237"/>
              <a:gd name="connsiteX8" fmla="*/ 2559762 w 7485102"/>
              <a:gd name="connsiteY8" fmla="*/ 675672 h 1683237"/>
              <a:gd name="connsiteX9" fmla="*/ 1536179 w 7485102"/>
              <a:gd name="connsiteY9" fmla="*/ 1228406 h 1683237"/>
              <a:gd name="connsiteX10" fmla="*/ 266937 w 7485102"/>
              <a:gd name="connsiteY10" fmla="*/ 1153343 h 1683237"/>
              <a:gd name="connsiteX11" fmla="*/ 25889 w 7485102"/>
              <a:gd name="connsiteY11" fmla="*/ 582534 h 1683237"/>
              <a:gd name="connsiteX0" fmla="*/ 3859307 w 7485102"/>
              <a:gd name="connsiteY0" fmla="*/ 1430306 h 1699860"/>
              <a:gd name="connsiteX1" fmla="*/ 4320483 w 7485102"/>
              <a:gd name="connsiteY1" fmla="*/ 905520 h 1699860"/>
              <a:gd name="connsiteX2" fmla="*/ 5560886 w 7485102"/>
              <a:gd name="connsiteY2" fmla="*/ 1549576 h 1699860"/>
              <a:gd name="connsiteX3" fmla="*/ 6876234 w 7485102"/>
              <a:gd name="connsiteY3" fmla="*/ 1668786 h 1699860"/>
              <a:gd name="connsiteX4" fmla="*/ 7485102 w 7485102"/>
              <a:gd name="connsiteY4" fmla="*/ 1104303 h 1699860"/>
              <a:gd name="connsiteX5" fmla="*/ 6790568 w 7485102"/>
              <a:gd name="connsiteY5" fmla="*/ 269212 h 1699860"/>
              <a:gd name="connsiteX6" fmla="*/ 5241546 w 7485102"/>
              <a:gd name="connsiteY6" fmla="*/ 569464 h 1699860"/>
              <a:gd name="connsiteX7" fmla="*/ 4443153 w 7485102"/>
              <a:gd name="connsiteY7" fmla="*/ 207799 h 1699860"/>
              <a:gd name="connsiteX8" fmla="*/ 3699349 w 7485102"/>
              <a:gd name="connsiteY8" fmla="*/ 16729 h 1699860"/>
              <a:gd name="connsiteX9" fmla="*/ 2559762 w 7485102"/>
              <a:gd name="connsiteY9" fmla="*/ 692295 h 1699860"/>
              <a:gd name="connsiteX10" fmla="*/ 1536179 w 7485102"/>
              <a:gd name="connsiteY10" fmla="*/ 1245029 h 1699860"/>
              <a:gd name="connsiteX11" fmla="*/ 266937 w 7485102"/>
              <a:gd name="connsiteY11" fmla="*/ 1169966 h 1699860"/>
              <a:gd name="connsiteX12" fmla="*/ 25889 w 7485102"/>
              <a:gd name="connsiteY12" fmla="*/ 599157 h 1699860"/>
              <a:gd name="connsiteX0" fmla="*/ 3600290 w 7226085"/>
              <a:gd name="connsiteY0" fmla="*/ 1625908 h 1895462"/>
              <a:gd name="connsiteX1" fmla="*/ 4061466 w 7226085"/>
              <a:gd name="connsiteY1" fmla="*/ 1101122 h 1895462"/>
              <a:gd name="connsiteX2" fmla="*/ 5301869 w 7226085"/>
              <a:gd name="connsiteY2" fmla="*/ 1745178 h 1895462"/>
              <a:gd name="connsiteX3" fmla="*/ 6617217 w 7226085"/>
              <a:gd name="connsiteY3" fmla="*/ 1864388 h 1895462"/>
              <a:gd name="connsiteX4" fmla="*/ 7226085 w 7226085"/>
              <a:gd name="connsiteY4" fmla="*/ 1299905 h 1895462"/>
              <a:gd name="connsiteX5" fmla="*/ 6531551 w 7226085"/>
              <a:gd name="connsiteY5" fmla="*/ 464814 h 1895462"/>
              <a:gd name="connsiteX6" fmla="*/ 4982529 w 7226085"/>
              <a:gd name="connsiteY6" fmla="*/ 765066 h 1895462"/>
              <a:gd name="connsiteX7" fmla="*/ 4184136 w 7226085"/>
              <a:gd name="connsiteY7" fmla="*/ 403401 h 1895462"/>
              <a:gd name="connsiteX8" fmla="*/ 3440332 w 7226085"/>
              <a:gd name="connsiteY8" fmla="*/ 212331 h 1895462"/>
              <a:gd name="connsiteX9" fmla="*/ 2300745 w 7226085"/>
              <a:gd name="connsiteY9" fmla="*/ 887897 h 1895462"/>
              <a:gd name="connsiteX10" fmla="*/ 1277162 w 7226085"/>
              <a:gd name="connsiteY10" fmla="*/ 1440631 h 1895462"/>
              <a:gd name="connsiteX11" fmla="*/ 7920 w 7226085"/>
              <a:gd name="connsiteY11" fmla="*/ 1365568 h 1895462"/>
              <a:gd name="connsiteX12" fmla="*/ 5654925 w 7226085"/>
              <a:gd name="connsiteY12" fmla="*/ 0 h 1895462"/>
              <a:gd name="connsiteX0" fmla="*/ 3646816 w 7272611"/>
              <a:gd name="connsiteY0" fmla="*/ 2100833 h 2370387"/>
              <a:gd name="connsiteX1" fmla="*/ 4107992 w 7272611"/>
              <a:gd name="connsiteY1" fmla="*/ 1576047 h 2370387"/>
              <a:gd name="connsiteX2" fmla="*/ 5348395 w 7272611"/>
              <a:gd name="connsiteY2" fmla="*/ 2220103 h 2370387"/>
              <a:gd name="connsiteX3" fmla="*/ 6663743 w 7272611"/>
              <a:gd name="connsiteY3" fmla="*/ 2339313 h 2370387"/>
              <a:gd name="connsiteX4" fmla="*/ 7272611 w 7272611"/>
              <a:gd name="connsiteY4" fmla="*/ 1774830 h 2370387"/>
              <a:gd name="connsiteX5" fmla="*/ 6578077 w 7272611"/>
              <a:gd name="connsiteY5" fmla="*/ 939739 h 2370387"/>
              <a:gd name="connsiteX6" fmla="*/ 5029055 w 7272611"/>
              <a:gd name="connsiteY6" fmla="*/ 1239991 h 2370387"/>
              <a:gd name="connsiteX7" fmla="*/ 4230662 w 7272611"/>
              <a:gd name="connsiteY7" fmla="*/ 878326 h 2370387"/>
              <a:gd name="connsiteX8" fmla="*/ 3486858 w 7272611"/>
              <a:gd name="connsiteY8" fmla="*/ 687256 h 2370387"/>
              <a:gd name="connsiteX9" fmla="*/ 2347271 w 7272611"/>
              <a:gd name="connsiteY9" fmla="*/ 1362822 h 2370387"/>
              <a:gd name="connsiteX10" fmla="*/ 1323688 w 7272611"/>
              <a:gd name="connsiteY10" fmla="*/ 1915556 h 2370387"/>
              <a:gd name="connsiteX11" fmla="*/ 54446 w 7272611"/>
              <a:gd name="connsiteY11" fmla="*/ 1840493 h 2370387"/>
              <a:gd name="connsiteX12" fmla="*/ 3232398 w 7272611"/>
              <a:gd name="connsiteY12" fmla="*/ 42751 h 2370387"/>
              <a:gd name="connsiteX13" fmla="*/ 5701451 w 7272611"/>
              <a:gd name="connsiteY13" fmla="*/ 474925 h 2370387"/>
              <a:gd name="connsiteX0" fmla="*/ 3646816 w 7272611"/>
              <a:gd name="connsiteY0" fmla="*/ 2058082 h 2327636"/>
              <a:gd name="connsiteX1" fmla="*/ 4107992 w 7272611"/>
              <a:gd name="connsiteY1" fmla="*/ 1533296 h 2327636"/>
              <a:gd name="connsiteX2" fmla="*/ 5348395 w 7272611"/>
              <a:gd name="connsiteY2" fmla="*/ 2177352 h 2327636"/>
              <a:gd name="connsiteX3" fmla="*/ 6663743 w 7272611"/>
              <a:gd name="connsiteY3" fmla="*/ 2296562 h 2327636"/>
              <a:gd name="connsiteX4" fmla="*/ 7272611 w 7272611"/>
              <a:gd name="connsiteY4" fmla="*/ 1732079 h 2327636"/>
              <a:gd name="connsiteX5" fmla="*/ 6578077 w 7272611"/>
              <a:gd name="connsiteY5" fmla="*/ 896988 h 2327636"/>
              <a:gd name="connsiteX6" fmla="*/ 5029055 w 7272611"/>
              <a:gd name="connsiteY6" fmla="*/ 1197240 h 2327636"/>
              <a:gd name="connsiteX7" fmla="*/ 4230662 w 7272611"/>
              <a:gd name="connsiteY7" fmla="*/ 835575 h 2327636"/>
              <a:gd name="connsiteX8" fmla="*/ 3486858 w 7272611"/>
              <a:gd name="connsiteY8" fmla="*/ 644505 h 2327636"/>
              <a:gd name="connsiteX9" fmla="*/ 2347271 w 7272611"/>
              <a:gd name="connsiteY9" fmla="*/ 1320071 h 2327636"/>
              <a:gd name="connsiteX10" fmla="*/ 1323688 w 7272611"/>
              <a:gd name="connsiteY10" fmla="*/ 1872805 h 2327636"/>
              <a:gd name="connsiteX11" fmla="*/ 54446 w 7272611"/>
              <a:gd name="connsiteY11" fmla="*/ 1797742 h 2327636"/>
              <a:gd name="connsiteX12" fmla="*/ 3232398 w 7272611"/>
              <a:gd name="connsiteY12" fmla="*/ 0 h 2327636"/>
              <a:gd name="connsiteX13" fmla="*/ 5701451 w 7272611"/>
              <a:gd name="connsiteY13" fmla="*/ 432174 h 2327636"/>
              <a:gd name="connsiteX0" fmla="*/ 3598337 w 7224132"/>
              <a:gd name="connsiteY0" fmla="*/ 2780635 h 3050189"/>
              <a:gd name="connsiteX1" fmla="*/ 4059513 w 7224132"/>
              <a:gd name="connsiteY1" fmla="*/ 2255849 h 3050189"/>
              <a:gd name="connsiteX2" fmla="*/ 5299916 w 7224132"/>
              <a:gd name="connsiteY2" fmla="*/ 2899905 h 3050189"/>
              <a:gd name="connsiteX3" fmla="*/ 6615264 w 7224132"/>
              <a:gd name="connsiteY3" fmla="*/ 3019115 h 3050189"/>
              <a:gd name="connsiteX4" fmla="*/ 7224132 w 7224132"/>
              <a:gd name="connsiteY4" fmla="*/ 2454632 h 3050189"/>
              <a:gd name="connsiteX5" fmla="*/ 6529598 w 7224132"/>
              <a:gd name="connsiteY5" fmla="*/ 1619541 h 3050189"/>
              <a:gd name="connsiteX6" fmla="*/ 4980576 w 7224132"/>
              <a:gd name="connsiteY6" fmla="*/ 1919793 h 3050189"/>
              <a:gd name="connsiteX7" fmla="*/ 4182183 w 7224132"/>
              <a:gd name="connsiteY7" fmla="*/ 1558128 h 3050189"/>
              <a:gd name="connsiteX8" fmla="*/ 3438379 w 7224132"/>
              <a:gd name="connsiteY8" fmla="*/ 1367058 h 3050189"/>
              <a:gd name="connsiteX9" fmla="*/ 2298792 w 7224132"/>
              <a:gd name="connsiteY9" fmla="*/ 2042624 h 3050189"/>
              <a:gd name="connsiteX10" fmla="*/ 1275209 w 7224132"/>
              <a:gd name="connsiteY10" fmla="*/ 2595358 h 3050189"/>
              <a:gd name="connsiteX11" fmla="*/ 5967 w 7224132"/>
              <a:gd name="connsiteY11" fmla="*/ 2520295 h 3050189"/>
              <a:gd name="connsiteX12" fmla="*/ 1543127 w 7224132"/>
              <a:gd name="connsiteY12" fmla="*/ 55982 h 3050189"/>
              <a:gd name="connsiteX13" fmla="*/ 3183919 w 7224132"/>
              <a:gd name="connsiteY13" fmla="*/ 722553 h 3050189"/>
              <a:gd name="connsiteX14" fmla="*/ 5652972 w 7224132"/>
              <a:gd name="connsiteY14" fmla="*/ 1154727 h 3050189"/>
              <a:gd name="connsiteX0" fmla="*/ 3595918 w 7221713"/>
              <a:gd name="connsiteY0" fmla="*/ 2725545 h 2995099"/>
              <a:gd name="connsiteX1" fmla="*/ 4057094 w 7221713"/>
              <a:gd name="connsiteY1" fmla="*/ 2200759 h 2995099"/>
              <a:gd name="connsiteX2" fmla="*/ 5297497 w 7221713"/>
              <a:gd name="connsiteY2" fmla="*/ 2844815 h 2995099"/>
              <a:gd name="connsiteX3" fmla="*/ 6612845 w 7221713"/>
              <a:gd name="connsiteY3" fmla="*/ 2964025 h 2995099"/>
              <a:gd name="connsiteX4" fmla="*/ 7221713 w 7221713"/>
              <a:gd name="connsiteY4" fmla="*/ 2399542 h 2995099"/>
              <a:gd name="connsiteX5" fmla="*/ 6527179 w 7221713"/>
              <a:gd name="connsiteY5" fmla="*/ 1564451 h 2995099"/>
              <a:gd name="connsiteX6" fmla="*/ 4978157 w 7221713"/>
              <a:gd name="connsiteY6" fmla="*/ 1864703 h 2995099"/>
              <a:gd name="connsiteX7" fmla="*/ 4179764 w 7221713"/>
              <a:gd name="connsiteY7" fmla="*/ 1503038 h 2995099"/>
              <a:gd name="connsiteX8" fmla="*/ 3435960 w 7221713"/>
              <a:gd name="connsiteY8" fmla="*/ 1311968 h 2995099"/>
              <a:gd name="connsiteX9" fmla="*/ 2296373 w 7221713"/>
              <a:gd name="connsiteY9" fmla="*/ 1987534 h 2995099"/>
              <a:gd name="connsiteX10" fmla="*/ 1272790 w 7221713"/>
              <a:gd name="connsiteY10" fmla="*/ 2540268 h 2995099"/>
              <a:gd name="connsiteX11" fmla="*/ 3548 w 7221713"/>
              <a:gd name="connsiteY11" fmla="*/ 2465205 h 2995099"/>
              <a:gd name="connsiteX12" fmla="*/ 1156146 w 7221713"/>
              <a:gd name="connsiteY12" fmla="*/ 522186 h 2995099"/>
              <a:gd name="connsiteX13" fmla="*/ 1540708 w 7221713"/>
              <a:gd name="connsiteY13" fmla="*/ 892 h 2995099"/>
              <a:gd name="connsiteX14" fmla="*/ 3181500 w 7221713"/>
              <a:gd name="connsiteY14" fmla="*/ 667463 h 2995099"/>
              <a:gd name="connsiteX15" fmla="*/ 5650553 w 7221713"/>
              <a:gd name="connsiteY15" fmla="*/ 1099637 h 2995099"/>
              <a:gd name="connsiteX0" fmla="*/ 3597656 w 7223451"/>
              <a:gd name="connsiteY0" fmla="*/ 2725545 h 2995099"/>
              <a:gd name="connsiteX1" fmla="*/ 4058832 w 7223451"/>
              <a:gd name="connsiteY1" fmla="*/ 2200759 h 2995099"/>
              <a:gd name="connsiteX2" fmla="*/ 5299235 w 7223451"/>
              <a:gd name="connsiteY2" fmla="*/ 2844815 h 2995099"/>
              <a:gd name="connsiteX3" fmla="*/ 6614583 w 7223451"/>
              <a:gd name="connsiteY3" fmla="*/ 2964025 h 2995099"/>
              <a:gd name="connsiteX4" fmla="*/ 7223451 w 7223451"/>
              <a:gd name="connsiteY4" fmla="*/ 2399542 h 2995099"/>
              <a:gd name="connsiteX5" fmla="*/ 6528917 w 7223451"/>
              <a:gd name="connsiteY5" fmla="*/ 1564451 h 2995099"/>
              <a:gd name="connsiteX6" fmla="*/ 4979895 w 7223451"/>
              <a:gd name="connsiteY6" fmla="*/ 1864703 h 2995099"/>
              <a:gd name="connsiteX7" fmla="*/ 4181502 w 7223451"/>
              <a:gd name="connsiteY7" fmla="*/ 1503038 h 2995099"/>
              <a:gd name="connsiteX8" fmla="*/ 3437698 w 7223451"/>
              <a:gd name="connsiteY8" fmla="*/ 1311968 h 2995099"/>
              <a:gd name="connsiteX9" fmla="*/ 2298111 w 7223451"/>
              <a:gd name="connsiteY9" fmla="*/ 1987534 h 2995099"/>
              <a:gd name="connsiteX10" fmla="*/ 1274528 w 7223451"/>
              <a:gd name="connsiteY10" fmla="*/ 2540268 h 2995099"/>
              <a:gd name="connsiteX11" fmla="*/ 5286 w 7223451"/>
              <a:gd name="connsiteY11" fmla="*/ 2465205 h 2995099"/>
              <a:gd name="connsiteX12" fmla="*/ 1875731 w 7223451"/>
              <a:gd name="connsiteY12" fmla="*/ 1496407 h 2995099"/>
              <a:gd name="connsiteX13" fmla="*/ 1157884 w 7223451"/>
              <a:gd name="connsiteY13" fmla="*/ 522186 h 2995099"/>
              <a:gd name="connsiteX14" fmla="*/ 1542446 w 7223451"/>
              <a:gd name="connsiteY14" fmla="*/ 892 h 2995099"/>
              <a:gd name="connsiteX15" fmla="*/ 3183238 w 7223451"/>
              <a:gd name="connsiteY15" fmla="*/ 667463 h 2995099"/>
              <a:gd name="connsiteX16" fmla="*/ 5652291 w 7223451"/>
              <a:gd name="connsiteY16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6412 h 2995966"/>
              <a:gd name="connsiteX1" fmla="*/ 4247362 w 7411981"/>
              <a:gd name="connsiteY1" fmla="*/ 2201626 h 2995966"/>
              <a:gd name="connsiteX2" fmla="*/ 5487765 w 7411981"/>
              <a:gd name="connsiteY2" fmla="*/ 2845682 h 2995966"/>
              <a:gd name="connsiteX3" fmla="*/ 6803113 w 7411981"/>
              <a:gd name="connsiteY3" fmla="*/ 2964892 h 2995966"/>
              <a:gd name="connsiteX4" fmla="*/ 7411981 w 7411981"/>
              <a:gd name="connsiteY4" fmla="*/ 2400409 h 2995966"/>
              <a:gd name="connsiteX5" fmla="*/ 6717447 w 7411981"/>
              <a:gd name="connsiteY5" fmla="*/ 1565318 h 2995966"/>
              <a:gd name="connsiteX6" fmla="*/ 5168425 w 7411981"/>
              <a:gd name="connsiteY6" fmla="*/ 1865570 h 2995966"/>
              <a:gd name="connsiteX7" fmla="*/ 4370032 w 7411981"/>
              <a:gd name="connsiteY7" fmla="*/ 1503905 h 2995966"/>
              <a:gd name="connsiteX8" fmla="*/ 3626228 w 7411981"/>
              <a:gd name="connsiteY8" fmla="*/ 1312835 h 2995966"/>
              <a:gd name="connsiteX9" fmla="*/ 2486641 w 7411981"/>
              <a:gd name="connsiteY9" fmla="*/ 1988401 h 2995966"/>
              <a:gd name="connsiteX10" fmla="*/ 1463058 w 7411981"/>
              <a:gd name="connsiteY10" fmla="*/ 2541135 h 2995966"/>
              <a:gd name="connsiteX11" fmla="*/ 193816 w 7411981"/>
              <a:gd name="connsiteY11" fmla="*/ 2466072 h 2995966"/>
              <a:gd name="connsiteX12" fmla="*/ 55999 w 7411981"/>
              <a:gd name="connsiteY12" fmla="*/ 1582731 h 2995966"/>
              <a:gd name="connsiteX13" fmla="*/ 1645517 w 7411981"/>
              <a:gd name="connsiteY13" fmla="*/ 1787831 h 2995966"/>
              <a:gd name="connsiteX14" fmla="*/ 2064261 w 7411981"/>
              <a:gd name="connsiteY14" fmla="*/ 1497274 h 2995966"/>
              <a:gd name="connsiteX15" fmla="*/ 1346414 w 7411981"/>
              <a:gd name="connsiteY15" fmla="*/ 523053 h 2995966"/>
              <a:gd name="connsiteX16" fmla="*/ 1730976 w 7411981"/>
              <a:gd name="connsiteY16" fmla="*/ 1759 h 2995966"/>
              <a:gd name="connsiteX17" fmla="*/ 3371768 w 7411981"/>
              <a:gd name="connsiteY17" fmla="*/ 668330 h 2995966"/>
              <a:gd name="connsiteX18" fmla="*/ 5840821 w 7411981"/>
              <a:gd name="connsiteY18" fmla="*/ 1100504 h 2995966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18" fmla="*/ 5840821 w 7411981"/>
              <a:gd name="connsiteY18" fmla="*/ 1100991 h 299645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5973825 w 7411981"/>
              <a:gd name="connsiteY18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26041"/>
              <a:gd name="connsiteY0" fmla="*/ 3487959 h 3757513"/>
              <a:gd name="connsiteX1" fmla="*/ 4247362 w 7426041"/>
              <a:gd name="connsiteY1" fmla="*/ 2963173 h 3757513"/>
              <a:gd name="connsiteX2" fmla="*/ 5487765 w 7426041"/>
              <a:gd name="connsiteY2" fmla="*/ 3607229 h 3757513"/>
              <a:gd name="connsiteX3" fmla="*/ 6803113 w 7426041"/>
              <a:gd name="connsiteY3" fmla="*/ 3726439 h 3757513"/>
              <a:gd name="connsiteX4" fmla="*/ 7411981 w 7426041"/>
              <a:gd name="connsiteY4" fmla="*/ 3161956 h 3757513"/>
              <a:gd name="connsiteX5" fmla="*/ 6717447 w 7426041"/>
              <a:gd name="connsiteY5" fmla="*/ 2326865 h 3757513"/>
              <a:gd name="connsiteX6" fmla="*/ 5168425 w 7426041"/>
              <a:gd name="connsiteY6" fmla="*/ 2627117 h 3757513"/>
              <a:gd name="connsiteX7" fmla="*/ 4370032 w 7426041"/>
              <a:gd name="connsiteY7" fmla="*/ 2265452 h 3757513"/>
              <a:gd name="connsiteX8" fmla="*/ 3626228 w 7426041"/>
              <a:gd name="connsiteY8" fmla="*/ 2074382 h 3757513"/>
              <a:gd name="connsiteX9" fmla="*/ 2486641 w 7426041"/>
              <a:gd name="connsiteY9" fmla="*/ 2749948 h 3757513"/>
              <a:gd name="connsiteX10" fmla="*/ 1463058 w 7426041"/>
              <a:gd name="connsiteY10" fmla="*/ 3302682 h 3757513"/>
              <a:gd name="connsiteX11" fmla="*/ 193816 w 7426041"/>
              <a:gd name="connsiteY11" fmla="*/ 3227619 h 3757513"/>
              <a:gd name="connsiteX12" fmla="*/ 55999 w 7426041"/>
              <a:gd name="connsiteY12" fmla="*/ 2344278 h 3757513"/>
              <a:gd name="connsiteX13" fmla="*/ 1645517 w 7426041"/>
              <a:gd name="connsiteY13" fmla="*/ 2549378 h 3757513"/>
              <a:gd name="connsiteX14" fmla="*/ 2064261 w 7426041"/>
              <a:gd name="connsiteY14" fmla="*/ 2258821 h 3757513"/>
              <a:gd name="connsiteX15" fmla="*/ 1346414 w 7426041"/>
              <a:gd name="connsiteY15" fmla="*/ 1284600 h 3757513"/>
              <a:gd name="connsiteX16" fmla="*/ 1730976 w 7426041"/>
              <a:gd name="connsiteY16" fmla="*/ 763306 h 3757513"/>
              <a:gd name="connsiteX17" fmla="*/ 3371768 w 7426041"/>
              <a:gd name="connsiteY17" fmla="*/ 1429877 h 3757513"/>
              <a:gd name="connsiteX18" fmla="*/ 6526253 w 7426041"/>
              <a:gd name="connsiteY18" fmla="*/ 1690759 h 3757513"/>
              <a:gd name="connsiteX19" fmla="*/ 6958515 w 7426041"/>
              <a:gd name="connsiteY19" fmla="*/ 792985 h 3757513"/>
              <a:gd name="connsiteX20" fmla="*/ 5973825 w 7426041"/>
              <a:gd name="connsiteY20" fmla="*/ 0 h 3757513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6526253 w 7347820"/>
              <a:gd name="connsiteY18" fmla="*/ 1690759 h 3754924"/>
              <a:gd name="connsiteX19" fmla="*/ 6958515 w 7347820"/>
              <a:gd name="connsiteY19" fmla="*/ 792985 h 3754924"/>
              <a:gd name="connsiteX20" fmla="*/ 5973825 w 7347820"/>
              <a:gd name="connsiteY20" fmla="*/ 0 h 3754924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5430179 w 7347820"/>
              <a:gd name="connsiteY18" fmla="*/ 1871657 h 3754924"/>
              <a:gd name="connsiteX19" fmla="*/ 6526253 w 7347820"/>
              <a:gd name="connsiteY19" fmla="*/ 1690759 h 3754924"/>
              <a:gd name="connsiteX20" fmla="*/ 6958515 w 7347820"/>
              <a:gd name="connsiteY20" fmla="*/ 792985 h 3754924"/>
              <a:gd name="connsiteX21" fmla="*/ 5973825 w 7347820"/>
              <a:gd name="connsiteY21" fmla="*/ 0 h 3754924"/>
              <a:gd name="connsiteX0" fmla="*/ 3786186 w 7347820"/>
              <a:gd name="connsiteY0" fmla="*/ 3503491 h 3770456"/>
              <a:gd name="connsiteX1" fmla="*/ 4247362 w 7347820"/>
              <a:gd name="connsiteY1" fmla="*/ 2978705 h 3770456"/>
              <a:gd name="connsiteX2" fmla="*/ 5487765 w 7347820"/>
              <a:gd name="connsiteY2" fmla="*/ 3622761 h 3770456"/>
              <a:gd name="connsiteX3" fmla="*/ 6803113 w 7347820"/>
              <a:gd name="connsiteY3" fmla="*/ 3741971 h 3770456"/>
              <a:gd name="connsiteX4" fmla="*/ 7332082 w 7347820"/>
              <a:gd name="connsiteY4" fmla="*/ 3212999 h 3770456"/>
              <a:gd name="connsiteX5" fmla="*/ 6717447 w 7347820"/>
              <a:gd name="connsiteY5" fmla="*/ 2342397 h 3770456"/>
              <a:gd name="connsiteX6" fmla="*/ 5168425 w 7347820"/>
              <a:gd name="connsiteY6" fmla="*/ 2642649 h 3770456"/>
              <a:gd name="connsiteX7" fmla="*/ 4370032 w 7347820"/>
              <a:gd name="connsiteY7" fmla="*/ 2280984 h 3770456"/>
              <a:gd name="connsiteX8" fmla="*/ 3626228 w 7347820"/>
              <a:gd name="connsiteY8" fmla="*/ 2089914 h 3770456"/>
              <a:gd name="connsiteX9" fmla="*/ 2486641 w 7347820"/>
              <a:gd name="connsiteY9" fmla="*/ 2765480 h 3770456"/>
              <a:gd name="connsiteX10" fmla="*/ 1463058 w 7347820"/>
              <a:gd name="connsiteY10" fmla="*/ 3318214 h 3770456"/>
              <a:gd name="connsiteX11" fmla="*/ 193816 w 7347820"/>
              <a:gd name="connsiteY11" fmla="*/ 3243151 h 3770456"/>
              <a:gd name="connsiteX12" fmla="*/ 55999 w 7347820"/>
              <a:gd name="connsiteY12" fmla="*/ 2359810 h 3770456"/>
              <a:gd name="connsiteX13" fmla="*/ 1645517 w 7347820"/>
              <a:gd name="connsiteY13" fmla="*/ 2564910 h 3770456"/>
              <a:gd name="connsiteX14" fmla="*/ 2064261 w 7347820"/>
              <a:gd name="connsiteY14" fmla="*/ 2274353 h 3770456"/>
              <a:gd name="connsiteX15" fmla="*/ 1346414 w 7347820"/>
              <a:gd name="connsiteY15" fmla="*/ 1300132 h 3770456"/>
              <a:gd name="connsiteX16" fmla="*/ 1730976 w 7347820"/>
              <a:gd name="connsiteY16" fmla="*/ 778838 h 3770456"/>
              <a:gd name="connsiteX17" fmla="*/ 3371768 w 7347820"/>
              <a:gd name="connsiteY17" fmla="*/ 1445409 h 3770456"/>
              <a:gd name="connsiteX18" fmla="*/ 5430179 w 7347820"/>
              <a:gd name="connsiteY18" fmla="*/ 1887189 h 3770456"/>
              <a:gd name="connsiteX19" fmla="*/ 6526253 w 7347820"/>
              <a:gd name="connsiteY19" fmla="*/ 1706291 h 3770456"/>
              <a:gd name="connsiteX20" fmla="*/ 6958515 w 7347820"/>
              <a:gd name="connsiteY20" fmla="*/ 808517 h 3770456"/>
              <a:gd name="connsiteX21" fmla="*/ 5999408 w 7347820"/>
              <a:gd name="connsiteY21" fmla="*/ 76556 h 3770456"/>
              <a:gd name="connsiteX22" fmla="*/ 5973825 w 7347820"/>
              <a:gd name="connsiteY22" fmla="*/ 15532 h 3770456"/>
              <a:gd name="connsiteX0" fmla="*/ 3786186 w 7347820"/>
              <a:gd name="connsiteY0" fmla="*/ 3426935 h 3693900"/>
              <a:gd name="connsiteX1" fmla="*/ 4247362 w 7347820"/>
              <a:gd name="connsiteY1" fmla="*/ 2902149 h 3693900"/>
              <a:gd name="connsiteX2" fmla="*/ 5487765 w 7347820"/>
              <a:gd name="connsiteY2" fmla="*/ 3546205 h 3693900"/>
              <a:gd name="connsiteX3" fmla="*/ 6803113 w 7347820"/>
              <a:gd name="connsiteY3" fmla="*/ 3665415 h 3693900"/>
              <a:gd name="connsiteX4" fmla="*/ 7332082 w 7347820"/>
              <a:gd name="connsiteY4" fmla="*/ 3136443 h 3693900"/>
              <a:gd name="connsiteX5" fmla="*/ 6717447 w 7347820"/>
              <a:gd name="connsiteY5" fmla="*/ 2265841 h 3693900"/>
              <a:gd name="connsiteX6" fmla="*/ 5168425 w 7347820"/>
              <a:gd name="connsiteY6" fmla="*/ 2566093 h 3693900"/>
              <a:gd name="connsiteX7" fmla="*/ 4370032 w 7347820"/>
              <a:gd name="connsiteY7" fmla="*/ 2204428 h 3693900"/>
              <a:gd name="connsiteX8" fmla="*/ 3626228 w 7347820"/>
              <a:gd name="connsiteY8" fmla="*/ 2013358 h 3693900"/>
              <a:gd name="connsiteX9" fmla="*/ 2486641 w 7347820"/>
              <a:gd name="connsiteY9" fmla="*/ 2688924 h 3693900"/>
              <a:gd name="connsiteX10" fmla="*/ 1463058 w 7347820"/>
              <a:gd name="connsiteY10" fmla="*/ 3241658 h 3693900"/>
              <a:gd name="connsiteX11" fmla="*/ 193816 w 7347820"/>
              <a:gd name="connsiteY11" fmla="*/ 3166595 h 3693900"/>
              <a:gd name="connsiteX12" fmla="*/ 55999 w 7347820"/>
              <a:gd name="connsiteY12" fmla="*/ 2283254 h 3693900"/>
              <a:gd name="connsiteX13" fmla="*/ 1645517 w 7347820"/>
              <a:gd name="connsiteY13" fmla="*/ 2488354 h 3693900"/>
              <a:gd name="connsiteX14" fmla="*/ 2064261 w 7347820"/>
              <a:gd name="connsiteY14" fmla="*/ 2197797 h 3693900"/>
              <a:gd name="connsiteX15" fmla="*/ 1346414 w 7347820"/>
              <a:gd name="connsiteY15" fmla="*/ 1223576 h 3693900"/>
              <a:gd name="connsiteX16" fmla="*/ 1730976 w 7347820"/>
              <a:gd name="connsiteY16" fmla="*/ 702282 h 3693900"/>
              <a:gd name="connsiteX17" fmla="*/ 3371768 w 7347820"/>
              <a:gd name="connsiteY17" fmla="*/ 1368853 h 3693900"/>
              <a:gd name="connsiteX18" fmla="*/ 5430179 w 7347820"/>
              <a:gd name="connsiteY18" fmla="*/ 1810633 h 3693900"/>
              <a:gd name="connsiteX19" fmla="*/ 6526253 w 7347820"/>
              <a:gd name="connsiteY19" fmla="*/ 1629735 h 3693900"/>
              <a:gd name="connsiteX20" fmla="*/ 6958515 w 7347820"/>
              <a:gd name="connsiteY20" fmla="*/ 731961 h 3693900"/>
              <a:gd name="connsiteX21" fmla="*/ 5999408 w 7347820"/>
              <a:gd name="connsiteY21" fmla="*/ 0 h 3693900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19" fmla="*/ 6526253 w 7347820"/>
              <a:gd name="connsiteY19" fmla="*/ 941683 h 3005848"/>
              <a:gd name="connsiteX20" fmla="*/ 6958515 w 7347820"/>
              <a:gd name="connsiteY20" fmla="*/ 43909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19" fmla="*/ 6526253 w 7347820"/>
              <a:gd name="connsiteY19" fmla="*/ 941683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55384 w 7347820"/>
              <a:gd name="connsiteY14" fmla="*/ 1314436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55384 w 7347820"/>
              <a:gd name="connsiteY14" fmla="*/ 1314436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1939974 w 7347820"/>
              <a:gd name="connsiteY14" fmla="*/ 1270047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1939974 w 7347820"/>
              <a:gd name="connsiteY14" fmla="*/ 1270047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10995 w 7347820"/>
              <a:gd name="connsiteY14" fmla="*/ 1199026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10995 w 7347820"/>
              <a:gd name="connsiteY14" fmla="*/ 1207903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47820" h="3005848">
                <a:moveTo>
                  <a:pt x="3786186" y="2738883"/>
                </a:moveTo>
                <a:cubicBezTo>
                  <a:pt x="3784861" y="2570580"/>
                  <a:pt x="3963765" y="2194219"/>
                  <a:pt x="4247362" y="2214097"/>
                </a:cubicBezTo>
                <a:cubicBezTo>
                  <a:pt x="4530959" y="2233975"/>
                  <a:pt x="5061807" y="2730942"/>
                  <a:pt x="5487765" y="2858153"/>
                </a:cubicBezTo>
                <a:cubicBezTo>
                  <a:pt x="5913724" y="2985364"/>
                  <a:pt x="6495727" y="3045657"/>
                  <a:pt x="6803113" y="2977363"/>
                </a:cubicBezTo>
                <a:cubicBezTo>
                  <a:pt x="7110499" y="2909069"/>
                  <a:pt x="7251962" y="2807896"/>
                  <a:pt x="7332082" y="2448391"/>
                </a:cubicBezTo>
                <a:cubicBezTo>
                  <a:pt x="7426777" y="1760016"/>
                  <a:pt x="7078056" y="1672847"/>
                  <a:pt x="6717447" y="1577789"/>
                </a:cubicBezTo>
                <a:cubicBezTo>
                  <a:pt x="6356838" y="1482731"/>
                  <a:pt x="5566485" y="1878041"/>
                  <a:pt x="5168425" y="1878041"/>
                </a:cubicBezTo>
                <a:cubicBezTo>
                  <a:pt x="4770365" y="1878041"/>
                  <a:pt x="4627065" y="1608499"/>
                  <a:pt x="4370032" y="1516376"/>
                </a:cubicBezTo>
                <a:cubicBezTo>
                  <a:pt x="4112999" y="1424254"/>
                  <a:pt x="3933303" y="1254792"/>
                  <a:pt x="3626228" y="1325306"/>
                </a:cubicBezTo>
                <a:cubicBezTo>
                  <a:pt x="3319153" y="1395820"/>
                  <a:pt x="2847169" y="1796155"/>
                  <a:pt x="2486641" y="2000872"/>
                </a:cubicBezTo>
                <a:cubicBezTo>
                  <a:pt x="2126113" y="2205589"/>
                  <a:pt x="1834960" y="2462621"/>
                  <a:pt x="1463058" y="2553606"/>
                </a:cubicBezTo>
                <a:cubicBezTo>
                  <a:pt x="1091156" y="2644591"/>
                  <a:pt x="291593" y="2558516"/>
                  <a:pt x="193816" y="2478543"/>
                </a:cubicBezTo>
                <a:cubicBezTo>
                  <a:pt x="96039" y="2398570"/>
                  <a:pt x="-94796" y="1752395"/>
                  <a:pt x="55999" y="1595202"/>
                </a:cubicBezTo>
                <a:cubicBezTo>
                  <a:pt x="591355" y="1155998"/>
                  <a:pt x="1319684" y="1864852"/>
                  <a:pt x="1645517" y="1800302"/>
                </a:cubicBezTo>
                <a:cubicBezTo>
                  <a:pt x="1971350" y="1735752"/>
                  <a:pt x="2271531" y="1507711"/>
                  <a:pt x="2010995" y="1207903"/>
                </a:cubicBezTo>
                <a:cubicBezTo>
                  <a:pt x="1750459" y="908095"/>
                  <a:pt x="1340716" y="828929"/>
                  <a:pt x="1346414" y="535524"/>
                </a:cubicBezTo>
                <a:cubicBezTo>
                  <a:pt x="1275199" y="276302"/>
                  <a:pt x="1443320" y="127268"/>
                  <a:pt x="1730976" y="14230"/>
                </a:cubicBezTo>
                <a:cubicBezTo>
                  <a:pt x="2018632" y="-98808"/>
                  <a:pt x="2756244" y="493048"/>
                  <a:pt x="3371768" y="680801"/>
                </a:cubicBezTo>
                <a:cubicBezTo>
                  <a:pt x="3987292" y="868554"/>
                  <a:pt x="4904432" y="1079101"/>
                  <a:pt x="5430179" y="1122581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7B21055-9851-4D37-9623-D1EEDB9F5D70}"/>
              </a:ext>
            </a:extLst>
          </p:cNvPr>
          <p:cNvSpPr/>
          <p:nvPr/>
        </p:nvSpPr>
        <p:spPr>
          <a:xfrm>
            <a:off x="6297855" y="1484164"/>
            <a:ext cx="1740794" cy="1891586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1852662 w 3631582"/>
              <a:gd name="connsiteY0" fmla="*/ 1669775 h 1669775"/>
              <a:gd name="connsiteX1" fmla="*/ 469135 w 3631582"/>
              <a:gd name="connsiteY1" fmla="*/ 1582310 h 1669775"/>
              <a:gd name="connsiteX2" fmla="*/ 8 w 3631582"/>
              <a:gd name="connsiteY2" fmla="*/ 1097280 h 1669775"/>
              <a:gd name="connsiteX3" fmla="*/ 461184 w 3631582"/>
              <a:gd name="connsiteY3" fmla="*/ 572494 h 1669775"/>
              <a:gd name="connsiteX4" fmla="*/ 1701587 w 3631582"/>
              <a:gd name="connsiteY4" fmla="*/ 1216550 h 1669775"/>
              <a:gd name="connsiteX5" fmla="*/ 3037407 w 3631582"/>
              <a:gd name="connsiteY5" fmla="*/ 1383527 h 1669775"/>
              <a:gd name="connsiteX6" fmla="*/ 3625803 w 3631582"/>
              <a:gd name="connsiteY6" fmla="*/ 771277 h 1669775"/>
              <a:gd name="connsiteX7" fmla="*/ 3283897 w 3631582"/>
              <a:gd name="connsiteY7" fmla="*/ 0 h 1669775"/>
              <a:gd name="connsiteX0" fmla="*/ 469135 w 3631582"/>
              <a:gd name="connsiteY0" fmla="*/ 1582310 h 1582310"/>
              <a:gd name="connsiteX1" fmla="*/ 8 w 3631582"/>
              <a:gd name="connsiteY1" fmla="*/ 1097280 h 1582310"/>
              <a:gd name="connsiteX2" fmla="*/ 461184 w 3631582"/>
              <a:gd name="connsiteY2" fmla="*/ 572494 h 1582310"/>
              <a:gd name="connsiteX3" fmla="*/ 1701587 w 3631582"/>
              <a:gd name="connsiteY3" fmla="*/ 1216550 h 1582310"/>
              <a:gd name="connsiteX4" fmla="*/ 3037407 w 3631582"/>
              <a:gd name="connsiteY4" fmla="*/ 1383527 h 1582310"/>
              <a:gd name="connsiteX5" fmla="*/ 3625803 w 3631582"/>
              <a:gd name="connsiteY5" fmla="*/ 771277 h 1582310"/>
              <a:gd name="connsiteX6" fmla="*/ 3283897 w 3631582"/>
              <a:gd name="connsiteY6" fmla="*/ 0 h 1582310"/>
              <a:gd name="connsiteX0" fmla="*/ 8 w 3631582"/>
              <a:gd name="connsiteY0" fmla="*/ 1097280 h 1407971"/>
              <a:gd name="connsiteX1" fmla="*/ 461184 w 3631582"/>
              <a:gd name="connsiteY1" fmla="*/ 572494 h 1407971"/>
              <a:gd name="connsiteX2" fmla="*/ 1701587 w 3631582"/>
              <a:gd name="connsiteY2" fmla="*/ 1216550 h 1407971"/>
              <a:gd name="connsiteX3" fmla="*/ 3037407 w 3631582"/>
              <a:gd name="connsiteY3" fmla="*/ 1383527 h 1407971"/>
              <a:gd name="connsiteX4" fmla="*/ 3625803 w 3631582"/>
              <a:gd name="connsiteY4" fmla="*/ 771277 h 1407971"/>
              <a:gd name="connsiteX5" fmla="*/ 3283897 w 3631582"/>
              <a:gd name="connsiteY5" fmla="*/ 0 h 1407971"/>
              <a:gd name="connsiteX0" fmla="*/ 3833418 w 7459385"/>
              <a:gd name="connsiteY0" fmla="*/ 831149 h 1141840"/>
              <a:gd name="connsiteX1" fmla="*/ 4294594 w 7459385"/>
              <a:gd name="connsiteY1" fmla="*/ 306363 h 1141840"/>
              <a:gd name="connsiteX2" fmla="*/ 5534997 w 7459385"/>
              <a:gd name="connsiteY2" fmla="*/ 950419 h 1141840"/>
              <a:gd name="connsiteX3" fmla="*/ 6870817 w 7459385"/>
              <a:gd name="connsiteY3" fmla="*/ 1117396 h 1141840"/>
              <a:gd name="connsiteX4" fmla="*/ 7459213 w 7459385"/>
              <a:gd name="connsiteY4" fmla="*/ 505146 h 1141840"/>
              <a:gd name="connsiteX5" fmla="*/ 0 w 7459385"/>
              <a:gd name="connsiteY5" fmla="*/ 0 h 1141840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61094 h 1471785"/>
              <a:gd name="connsiteX1" fmla="*/ 4294594 w 7537006"/>
              <a:gd name="connsiteY1" fmla="*/ 636308 h 1471785"/>
              <a:gd name="connsiteX2" fmla="*/ 5534997 w 7537006"/>
              <a:gd name="connsiteY2" fmla="*/ 1280364 h 1471785"/>
              <a:gd name="connsiteX3" fmla="*/ 6870817 w 7537006"/>
              <a:gd name="connsiteY3" fmla="*/ 1447341 h 1471785"/>
              <a:gd name="connsiteX4" fmla="*/ 7459213 w 7537006"/>
              <a:gd name="connsiteY4" fmla="*/ 835091 h 1471785"/>
              <a:gd name="connsiteX5" fmla="*/ 6764679 w 7537006"/>
              <a:gd name="connsiteY5" fmla="*/ 0 h 1471785"/>
              <a:gd name="connsiteX6" fmla="*/ 0 w 7537006"/>
              <a:gd name="connsiteY6" fmla="*/ 329945 h 1471785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413608 h 1724299"/>
              <a:gd name="connsiteX1" fmla="*/ 4294594 w 7537006"/>
              <a:gd name="connsiteY1" fmla="*/ 888822 h 1724299"/>
              <a:gd name="connsiteX2" fmla="*/ 5534997 w 7537006"/>
              <a:gd name="connsiteY2" fmla="*/ 1532878 h 1724299"/>
              <a:gd name="connsiteX3" fmla="*/ 6870817 w 7537006"/>
              <a:gd name="connsiteY3" fmla="*/ 1699855 h 1724299"/>
              <a:gd name="connsiteX4" fmla="*/ 7459213 w 7537006"/>
              <a:gd name="connsiteY4" fmla="*/ 1087605 h 1724299"/>
              <a:gd name="connsiteX5" fmla="*/ 6764679 w 7537006"/>
              <a:gd name="connsiteY5" fmla="*/ 252514 h 1724299"/>
              <a:gd name="connsiteX6" fmla="*/ 5215657 w 7537006"/>
              <a:gd name="connsiteY6" fmla="*/ 552766 h 1724299"/>
              <a:gd name="connsiteX7" fmla="*/ 3673460 w 7537006"/>
              <a:gd name="connsiteY7" fmla="*/ 31 h 1724299"/>
              <a:gd name="connsiteX8" fmla="*/ 0 w 7537006"/>
              <a:gd name="connsiteY8" fmla="*/ 582459 h 1724299"/>
              <a:gd name="connsiteX0" fmla="*/ 3833418 w 7537006"/>
              <a:gd name="connsiteY0" fmla="*/ 1415708 h 1726399"/>
              <a:gd name="connsiteX1" fmla="*/ 4294594 w 7537006"/>
              <a:gd name="connsiteY1" fmla="*/ 890922 h 1726399"/>
              <a:gd name="connsiteX2" fmla="*/ 5534997 w 7537006"/>
              <a:gd name="connsiteY2" fmla="*/ 1534978 h 1726399"/>
              <a:gd name="connsiteX3" fmla="*/ 6870817 w 7537006"/>
              <a:gd name="connsiteY3" fmla="*/ 1701955 h 1726399"/>
              <a:gd name="connsiteX4" fmla="*/ 7459213 w 7537006"/>
              <a:gd name="connsiteY4" fmla="*/ 1089705 h 1726399"/>
              <a:gd name="connsiteX5" fmla="*/ 6764679 w 7537006"/>
              <a:gd name="connsiteY5" fmla="*/ 254614 h 1726399"/>
              <a:gd name="connsiteX6" fmla="*/ 5215657 w 7537006"/>
              <a:gd name="connsiteY6" fmla="*/ 554866 h 1726399"/>
              <a:gd name="connsiteX7" fmla="*/ 3673460 w 7537006"/>
              <a:gd name="connsiteY7" fmla="*/ 2131 h 1726399"/>
              <a:gd name="connsiteX8" fmla="*/ 1510290 w 7537006"/>
              <a:gd name="connsiteY8" fmla="*/ 1230431 h 1726399"/>
              <a:gd name="connsiteX9" fmla="*/ 0 w 7537006"/>
              <a:gd name="connsiteY9" fmla="*/ 584559 h 1726399"/>
              <a:gd name="connsiteX0" fmla="*/ 3833418 w 7537006"/>
              <a:gd name="connsiteY0" fmla="*/ 1415820 h 1726511"/>
              <a:gd name="connsiteX1" fmla="*/ 4294594 w 7537006"/>
              <a:gd name="connsiteY1" fmla="*/ 891034 h 1726511"/>
              <a:gd name="connsiteX2" fmla="*/ 5534997 w 7537006"/>
              <a:gd name="connsiteY2" fmla="*/ 1535090 h 1726511"/>
              <a:gd name="connsiteX3" fmla="*/ 6870817 w 7537006"/>
              <a:gd name="connsiteY3" fmla="*/ 1702067 h 1726511"/>
              <a:gd name="connsiteX4" fmla="*/ 7459213 w 7537006"/>
              <a:gd name="connsiteY4" fmla="*/ 1089817 h 1726511"/>
              <a:gd name="connsiteX5" fmla="*/ 6764679 w 7537006"/>
              <a:gd name="connsiteY5" fmla="*/ 254726 h 1726511"/>
              <a:gd name="connsiteX6" fmla="*/ 5215657 w 7537006"/>
              <a:gd name="connsiteY6" fmla="*/ 554978 h 1726511"/>
              <a:gd name="connsiteX7" fmla="*/ 3673460 w 7537006"/>
              <a:gd name="connsiteY7" fmla="*/ 2243 h 1726511"/>
              <a:gd name="connsiteX8" fmla="*/ 1510290 w 7537006"/>
              <a:gd name="connsiteY8" fmla="*/ 1230543 h 1726511"/>
              <a:gd name="connsiteX9" fmla="*/ 241048 w 7537006"/>
              <a:gd name="connsiteY9" fmla="*/ 1155480 h 1726511"/>
              <a:gd name="connsiteX10" fmla="*/ 0 w 7537006"/>
              <a:gd name="connsiteY10" fmla="*/ 584671 h 1726511"/>
              <a:gd name="connsiteX0" fmla="*/ 3859307 w 7562895"/>
              <a:gd name="connsiteY0" fmla="*/ 1415820 h 1726511"/>
              <a:gd name="connsiteX1" fmla="*/ 4320483 w 7562895"/>
              <a:gd name="connsiteY1" fmla="*/ 891034 h 1726511"/>
              <a:gd name="connsiteX2" fmla="*/ 5560886 w 7562895"/>
              <a:gd name="connsiteY2" fmla="*/ 1535090 h 1726511"/>
              <a:gd name="connsiteX3" fmla="*/ 6896706 w 7562895"/>
              <a:gd name="connsiteY3" fmla="*/ 1702067 h 1726511"/>
              <a:gd name="connsiteX4" fmla="*/ 7485102 w 7562895"/>
              <a:gd name="connsiteY4" fmla="*/ 1089817 h 1726511"/>
              <a:gd name="connsiteX5" fmla="*/ 6790568 w 7562895"/>
              <a:gd name="connsiteY5" fmla="*/ 254726 h 1726511"/>
              <a:gd name="connsiteX6" fmla="*/ 5241546 w 7562895"/>
              <a:gd name="connsiteY6" fmla="*/ 554978 h 1726511"/>
              <a:gd name="connsiteX7" fmla="*/ 3699349 w 7562895"/>
              <a:gd name="connsiteY7" fmla="*/ 2243 h 1726511"/>
              <a:gd name="connsiteX8" fmla="*/ 1536179 w 7562895"/>
              <a:gd name="connsiteY8" fmla="*/ 1230543 h 1726511"/>
              <a:gd name="connsiteX9" fmla="*/ 266937 w 7562895"/>
              <a:gd name="connsiteY9" fmla="*/ 1155480 h 1726511"/>
              <a:gd name="connsiteX10" fmla="*/ 25889 w 7562895"/>
              <a:gd name="connsiteY10" fmla="*/ 584671 h 1726511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683237"/>
              <a:gd name="connsiteX1" fmla="*/ 4320483 w 7485102"/>
              <a:gd name="connsiteY1" fmla="*/ 888897 h 1683237"/>
              <a:gd name="connsiteX2" fmla="*/ 5560886 w 7485102"/>
              <a:gd name="connsiteY2" fmla="*/ 1532953 h 1683237"/>
              <a:gd name="connsiteX3" fmla="*/ 6876234 w 7485102"/>
              <a:gd name="connsiteY3" fmla="*/ 1652163 h 1683237"/>
              <a:gd name="connsiteX4" fmla="*/ 7485102 w 7485102"/>
              <a:gd name="connsiteY4" fmla="*/ 1087680 h 1683237"/>
              <a:gd name="connsiteX5" fmla="*/ 6790568 w 7485102"/>
              <a:gd name="connsiteY5" fmla="*/ 252589 h 1683237"/>
              <a:gd name="connsiteX6" fmla="*/ 5241546 w 7485102"/>
              <a:gd name="connsiteY6" fmla="*/ 552841 h 1683237"/>
              <a:gd name="connsiteX7" fmla="*/ 3699349 w 7485102"/>
              <a:gd name="connsiteY7" fmla="*/ 106 h 1683237"/>
              <a:gd name="connsiteX8" fmla="*/ 2559762 w 7485102"/>
              <a:gd name="connsiteY8" fmla="*/ 675672 h 1683237"/>
              <a:gd name="connsiteX9" fmla="*/ 1536179 w 7485102"/>
              <a:gd name="connsiteY9" fmla="*/ 1228406 h 1683237"/>
              <a:gd name="connsiteX10" fmla="*/ 266937 w 7485102"/>
              <a:gd name="connsiteY10" fmla="*/ 1153343 h 1683237"/>
              <a:gd name="connsiteX11" fmla="*/ 25889 w 7485102"/>
              <a:gd name="connsiteY11" fmla="*/ 582534 h 1683237"/>
              <a:gd name="connsiteX0" fmla="*/ 3859307 w 7485102"/>
              <a:gd name="connsiteY0" fmla="*/ 1430306 h 1699860"/>
              <a:gd name="connsiteX1" fmla="*/ 4320483 w 7485102"/>
              <a:gd name="connsiteY1" fmla="*/ 905520 h 1699860"/>
              <a:gd name="connsiteX2" fmla="*/ 5560886 w 7485102"/>
              <a:gd name="connsiteY2" fmla="*/ 1549576 h 1699860"/>
              <a:gd name="connsiteX3" fmla="*/ 6876234 w 7485102"/>
              <a:gd name="connsiteY3" fmla="*/ 1668786 h 1699860"/>
              <a:gd name="connsiteX4" fmla="*/ 7485102 w 7485102"/>
              <a:gd name="connsiteY4" fmla="*/ 1104303 h 1699860"/>
              <a:gd name="connsiteX5" fmla="*/ 6790568 w 7485102"/>
              <a:gd name="connsiteY5" fmla="*/ 269212 h 1699860"/>
              <a:gd name="connsiteX6" fmla="*/ 5241546 w 7485102"/>
              <a:gd name="connsiteY6" fmla="*/ 569464 h 1699860"/>
              <a:gd name="connsiteX7" fmla="*/ 4443153 w 7485102"/>
              <a:gd name="connsiteY7" fmla="*/ 207799 h 1699860"/>
              <a:gd name="connsiteX8" fmla="*/ 3699349 w 7485102"/>
              <a:gd name="connsiteY8" fmla="*/ 16729 h 1699860"/>
              <a:gd name="connsiteX9" fmla="*/ 2559762 w 7485102"/>
              <a:gd name="connsiteY9" fmla="*/ 692295 h 1699860"/>
              <a:gd name="connsiteX10" fmla="*/ 1536179 w 7485102"/>
              <a:gd name="connsiteY10" fmla="*/ 1245029 h 1699860"/>
              <a:gd name="connsiteX11" fmla="*/ 266937 w 7485102"/>
              <a:gd name="connsiteY11" fmla="*/ 1169966 h 1699860"/>
              <a:gd name="connsiteX12" fmla="*/ 25889 w 7485102"/>
              <a:gd name="connsiteY12" fmla="*/ 599157 h 1699860"/>
              <a:gd name="connsiteX0" fmla="*/ 3600290 w 7226085"/>
              <a:gd name="connsiteY0" fmla="*/ 1625908 h 1895462"/>
              <a:gd name="connsiteX1" fmla="*/ 4061466 w 7226085"/>
              <a:gd name="connsiteY1" fmla="*/ 1101122 h 1895462"/>
              <a:gd name="connsiteX2" fmla="*/ 5301869 w 7226085"/>
              <a:gd name="connsiteY2" fmla="*/ 1745178 h 1895462"/>
              <a:gd name="connsiteX3" fmla="*/ 6617217 w 7226085"/>
              <a:gd name="connsiteY3" fmla="*/ 1864388 h 1895462"/>
              <a:gd name="connsiteX4" fmla="*/ 7226085 w 7226085"/>
              <a:gd name="connsiteY4" fmla="*/ 1299905 h 1895462"/>
              <a:gd name="connsiteX5" fmla="*/ 6531551 w 7226085"/>
              <a:gd name="connsiteY5" fmla="*/ 464814 h 1895462"/>
              <a:gd name="connsiteX6" fmla="*/ 4982529 w 7226085"/>
              <a:gd name="connsiteY6" fmla="*/ 765066 h 1895462"/>
              <a:gd name="connsiteX7" fmla="*/ 4184136 w 7226085"/>
              <a:gd name="connsiteY7" fmla="*/ 403401 h 1895462"/>
              <a:gd name="connsiteX8" fmla="*/ 3440332 w 7226085"/>
              <a:gd name="connsiteY8" fmla="*/ 212331 h 1895462"/>
              <a:gd name="connsiteX9" fmla="*/ 2300745 w 7226085"/>
              <a:gd name="connsiteY9" fmla="*/ 887897 h 1895462"/>
              <a:gd name="connsiteX10" fmla="*/ 1277162 w 7226085"/>
              <a:gd name="connsiteY10" fmla="*/ 1440631 h 1895462"/>
              <a:gd name="connsiteX11" fmla="*/ 7920 w 7226085"/>
              <a:gd name="connsiteY11" fmla="*/ 1365568 h 1895462"/>
              <a:gd name="connsiteX12" fmla="*/ 5654925 w 7226085"/>
              <a:gd name="connsiteY12" fmla="*/ 0 h 1895462"/>
              <a:gd name="connsiteX0" fmla="*/ 3646816 w 7272611"/>
              <a:gd name="connsiteY0" fmla="*/ 2100833 h 2370387"/>
              <a:gd name="connsiteX1" fmla="*/ 4107992 w 7272611"/>
              <a:gd name="connsiteY1" fmla="*/ 1576047 h 2370387"/>
              <a:gd name="connsiteX2" fmla="*/ 5348395 w 7272611"/>
              <a:gd name="connsiteY2" fmla="*/ 2220103 h 2370387"/>
              <a:gd name="connsiteX3" fmla="*/ 6663743 w 7272611"/>
              <a:gd name="connsiteY3" fmla="*/ 2339313 h 2370387"/>
              <a:gd name="connsiteX4" fmla="*/ 7272611 w 7272611"/>
              <a:gd name="connsiteY4" fmla="*/ 1774830 h 2370387"/>
              <a:gd name="connsiteX5" fmla="*/ 6578077 w 7272611"/>
              <a:gd name="connsiteY5" fmla="*/ 939739 h 2370387"/>
              <a:gd name="connsiteX6" fmla="*/ 5029055 w 7272611"/>
              <a:gd name="connsiteY6" fmla="*/ 1239991 h 2370387"/>
              <a:gd name="connsiteX7" fmla="*/ 4230662 w 7272611"/>
              <a:gd name="connsiteY7" fmla="*/ 878326 h 2370387"/>
              <a:gd name="connsiteX8" fmla="*/ 3486858 w 7272611"/>
              <a:gd name="connsiteY8" fmla="*/ 687256 h 2370387"/>
              <a:gd name="connsiteX9" fmla="*/ 2347271 w 7272611"/>
              <a:gd name="connsiteY9" fmla="*/ 1362822 h 2370387"/>
              <a:gd name="connsiteX10" fmla="*/ 1323688 w 7272611"/>
              <a:gd name="connsiteY10" fmla="*/ 1915556 h 2370387"/>
              <a:gd name="connsiteX11" fmla="*/ 54446 w 7272611"/>
              <a:gd name="connsiteY11" fmla="*/ 1840493 h 2370387"/>
              <a:gd name="connsiteX12" fmla="*/ 3232398 w 7272611"/>
              <a:gd name="connsiteY12" fmla="*/ 42751 h 2370387"/>
              <a:gd name="connsiteX13" fmla="*/ 5701451 w 7272611"/>
              <a:gd name="connsiteY13" fmla="*/ 474925 h 2370387"/>
              <a:gd name="connsiteX0" fmla="*/ 3646816 w 7272611"/>
              <a:gd name="connsiteY0" fmla="*/ 2058082 h 2327636"/>
              <a:gd name="connsiteX1" fmla="*/ 4107992 w 7272611"/>
              <a:gd name="connsiteY1" fmla="*/ 1533296 h 2327636"/>
              <a:gd name="connsiteX2" fmla="*/ 5348395 w 7272611"/>
              <a:gd name="connsiteY2" fmla="*/ 2177352 h 2327636"/>
              <a:gd name="connsiteX3" fmla="*/ 6663743 w 7272611"/>
              <a:gd name="connsiteY3" fmla="*/ 2296562 h 2327636"/>
              <a:gd name="connsiteX4" fmla="*/ 7272611 w 7272611"/>
              <a:gd name="connsiteY4" fmla="*/ 1732079 h 2327636"/>
              <a:gd name="connsiteX5" fmla="*/ 6578077 w 7272611"/>
              <a:gd name="connsiteY5" fmla="*/ 896988 h 2327636"/>
              <a:gd name="connsiteX6" fmla="*/ 5029055 w 7272611"/>
              <a:gd name="connsiteY6" fmla="*/ 1197240 h 2327636"/>
              <a:gd name="connsiteX7" fmla="*/ 4230662 w 7272611"/>
              <a:gd name="connsiteY7" fmla="*/ 835575 h 2327636"/>
              <a:gd name="connsiteX8" fmla="*/ 3486858 w 7272611"/>
              <a:gd name="connsiteY8" fmla="*/ 644505 h 2327636"/>
              <a:gd name="connsiteX9" fmla="*/ 2347271 w 7272611"/>
              <a:gd name="connsiteY9" fmla="*/ 1320071 h 2327636"/>
              <a:gd name="connsiteX10" fmla="*/ 1323688 w 7272611"/>
              <a:gd name="connsiteY10" fmla="*/ 1872805 h 2327636"/>
              <a:gd name="connsiteX11" fmla="*/ 54446 w 7272611"/>
              <a:gd name="connsiteY11" fmla="*/ 1797742 h 2327636"/>
              <a:gd name="connsiteX12" fmla="*/ 3232398 w 7272611"/>
              <a:gd name="connsiteY12" fmla="*/ 0 h 2327636"/>
              <a:gd name="connsiteX13" fmla="*/ 5701451 w 7272611"/>
              <a:gd name="connsiteY13" fmla="*/ 432174 h 2327636"/>
              <a:gd name="connsiteX0" fmla="*/ 3598337 w 7224132"/>
              <a:gd name="connsiteY0" fmla="*/ 2780635 h 3050189"/>
              <a:gd name="connsiteX1" fmla="*/ 4059513 w 7224132"/>
              <a:gd name="connsiteY1" fmla="*/ 2255849 h 3050189"/>
              <a:gd name="connsiteX2" fmla="*/ 5299916 w 7224132"/>
              <a:gd name="connsiteY2" fmla="*/ 2899905 h 3050189"/>
              <a:gd name="connsiteX3" fmla="*/ 6615264 w 7224132"/>
              <a:gd name="connsiteY3" fmla="*/ 3019115 h 3050189"/>
              <a:gd name="connsiteX4" fmla="*/ 7224132 w 7224132"/>
              <a:gd name="connsiteY4" fmla="*/ 2454632 h 3050189"/>
              <a:gd name="connsiteX5" fmla="*/ 6529598 w 7224132"/>
              <a:gd name="connsiteY5" fmla="*/ 1619541 h 3050189"/>
              <a:gd name="connsiteX6" fmla="*/ 4980576 w 7224132"/>
              <a:gd name="connsiteY6" fmla="*/ 1919793 h 3050189"/>
              <a:gd name="connsiteX7" fmla="*/ 4182183 w 7224132"/>
              <a:gd name="connsiteY7" fmla="*/ 1558128 h 3050189"/>
              <a:gd name="connsiteX8" fmla="*/ 3438379 w 7224132"/>
              <a:gd name="connsiteY8" fmla="*/ 1367058 h 3050189"/>
              <a:gd name="connsiteX9" fmla="*/ 2298792 w 7224132"/>
              <a:gd name="connsiteY9" fmla="*/ 2042624 h 3050189"/>
              <a:gd name="connsiteX10" fmla="*/ 1275209 w 7224132"/>
              <a:gd name="connsiteY10" fmla="*/ 2595358 h 3050189"/>
              <a:gd name="connsiteX11" fmla="*/ 5967 w 7224132"/>
              <a:gd name="connsiteY11" fmla="*/ 2520295 h 3050189"/>
              <a:gd name="connsiteX12" fmla="*/ 1543127 w 7224132"/>
              <a:gd name="connsiteY12" fmla="*/ 55982 h 3050189"/>
              <a:gd name="connsiteX13" fmla="*/ 3183919 w 7224132"/>
              <a:gd name="connsiteY13" fmla="*/ 722553 h 3050189"/>
              <a:gd name="connsiteX14" fmla="*/ 5652972 w 7224132"/>
              <a:gd name="connsiteY14" fmla="*/ 1154727 h 3050189"/>
              <a:gd name="connsiteX0" fmla="*/ 3595918 w 7221713"/>
              <a:gd name="connsiteY0" fmla="*/ 2725545 h 2995099"/>
              <a:gd name="connsiteX1" fmla="*/ 4057094 w 7221713"/>
              <a:gd name="connsiteY1" fmla="*/ 2200759 h 2995099"/>
              <a:gd name="connsiteX2" fmla="*/ 5297497 w 7221713"/>
              <a:gd name="connsiteY2" fmla="*/ 2844815 h 2995099"/>
              <a:gd name="connsiteX3" fmla="*/ 6612845 w 7221713"/>
              <a:gd name="connsiteY3" fmla="*/ 2964025 h 2995099"/>
              <a:gd name="connsiteX4" fmla="*/ 7221713 w 7221713"/>
              <a:gd name="connsiteY4" fmla="*/ 2399542 h 2995099"/>
              <a:gd name="connsiteX5" fmla="*/ 6527179 w 7221713"/>
              <a:gd name="connsiteY5" fmla="*/ 1564451 h 2995099"/>
              <a:gd name="connsiteX6" fmla="*/ 4978157 w 7221713"/>
              <a:gd name="connsiteY6" fmla="*/ 1864703 h 2995099"/>
              <a:gd name="connsiteX7" fmla="*/ 4179764 w 7221713"/>
              <a:gd name="connsiteY7" fmla="*/ 1503038 h 2995099"/>
              <a:gd name="connsiteX8" fmla="*/ 3435960 w 7221713"/>
              <a:gd name="connsiteY8" fmla="*/ 1311968 h 2995099"/>
              <a:gd name="connsiteX9" fmla="*/ 2296373 w 7221713"/>
              <a:gd name="connsiteY9" fmla="*/ 1987534 h 2995099"/>
              <a:gd name="connsiteX10" fmla="*/ 1272790 w 7221713"/>
              <a:gd name="connsiteY10" fmla="*/ 2540268 h 2995099"/>
              <a:gd name="connsiteX11" fmla="*/ 3548 w 7221713"/>
              <a:gd name="connsiteY11" fmla="*/ 2465205 h 2995099"/>
              <a:gd name="connsiteX12" fmla="*/ 1156146 w 7221713"/>
              <a:gd name="connsiteY12" fmla="*/ 522186 h 2995099"/>
              <a:gd name="connsiteX13" fmla="*/ 1540708 w 7221713"/>
              <a:gd name="connsiteY13" fmla="*/ 892 h 2995099"/>
              <a:gd name="connsiteX14" fmla="*/ 3181500 w 7221713"/>
              <a:gd name="connsiteY14" fmla="*/ 667463 h 2995099"/>
              <a:gd name="connsiteX15" fmla="*/ 5650553 w 7221713"/>
              <a:gd name="connsiteY15" fmla="*/ 1099637 h 2995099"/>
              <a:gd name="connsiteX0" fmla="*/ 3597656 w 7223451"/>
              <a:gd name="connsiteY0" fmla="*/ 2725545 h 2995099"/>
              <a:gd name="connsiteX1" fmla="*/ 4058832 w 7223451"/>
              <a:gd name="connsiteY1" fmla="*/ 2200759 h 2995099"/>
              <a:gd name="connsiteX2" fmla="*/ 5299235 w 7223451"/>
              <a:gd name="connsiteY2" fmla="*/ 2844815 h 2995099"/>
              <a:gd name="connsiteX3" fmla="*/ 6614583 w 7223451"/>
              <a:gd name="connsiteY3" fmla="*/ 2964025 h 2995099"/>
              <a:gd name="connsiteX4" fmla="*/ 7223451 w 7223451"/>
              <a:gd name="connsiteY4" fmla="*/ 2399542 h 2995099"/>
              <a:gd name="connsiteX5" fmla="*/ 6528917 w 7223451"/>
              <a:gd name="connsiteY5" fmla="*/ 1564451 h 2995099"/>
              <a:gd name="connsiteX6" fmla="*/ 4979895 w 7223451"/>
              <a:gd name="connsiteY6" fmla="*/ 1864703 h 2995099"/>
              <a:gd name="connsiteX7" fmla="*/ 4181502 w 7223451"/>
              <a:gd name="connsiteY7" fmla="*/ 1503038 h 2995099"/>
              <a:gd name="connsiteX8" fmla="*/ 3437698 w 7223451"/>
              <a:gd name="connsiteY8" fmla="*/ 1311968 h 2995099"/>
              <a:gd name="connsiteX9" fmla="*/ 2298111 w 7223451"/>
              <a:gd name="connsiteY9" fmla="*/ 1987534 h 2995099"/>
              <a:gd name="connsiteX10" fmla="*/ 1274528 w 7223451"/>
              <a:gd name="connsiteY10" fmla="*/ 2540268 h 2995099"/>
              <a:gd name="connsiteX11" fmla="*/ 5286 w 7223451"/>
              <a:gd name="connsiteY11" fmla="*/ 2465205 h 2995099"/>
              <a:gd name="connsiteX12" fmla="*/ 1875731 w 7223451"/>
              <a:gd name="connsiteY12" fmla="*/ 1496407 h 2995099"/>
              <a:gd name="connsiteX13" fmla="*/ 1157884 w 7223451"/>
              <a:gd name="connsiteY13" fmla="*/ 522186 h 2995099"/>
              <a:gd name="connsiteX14" fmla="*/ 1542446 w 7223451"/>
              <a:gd name="connsiteY14" fmla="*/ 892 h 2995099"/>
              <a:gd name="connsiteX15" fmla="*/ 3183238 w 7223451"/>
              <a:gd name="connsiteY15" fmla="*/ 667463 h 2995099"/>
              <a:gd name="connsiteX16" fmla="*/ 5652291 w 7223451"/>
              <a:gd name="connsiteY16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6412 h 2995966"/>
              <a:gd name="connsiteX1" fmla="*/ 4247362 w 7411981"/>
              <a:gd name="connsiteY1" fmla="*/ 2201626 h 2995966"/>
              <a:gd name="connsiteX2" fmla="*/ 5487765 w 7411981"/>
              <a:gd name="connsiteY2" fmla="*/ 2845682 h 2995966"/>
              <a:gd name="connsiteX3" fmla="*/ 6803113 w 7411981"/>
              <a:gd name="connsiteY3" fmla="*/ 2964892 h 2995966"/>
              <a:gd name="connsiteX4" fmla="*/ 7411981 w 7411981"/>
              <a:gd name="connsiteY4" fmla="*/ 2400409 h 2995966"/>
              <a:gd name="connsiteX5" fmla="*/ 6717447 w 7411981"/>
              <a:gd name="connsiteY5" fmla="*/ 1565318 h 2995966"/>
              <a:gd name="connsiteX6" fmla="*/ 5168425 w 7411981"/>
              <a:gd name="connsiteY6" fmla="*/ 1865570 h 2995966"/>
              <a:gd name="connsiteX7" fmla="*/ 4370032 w 7411981"/>
              <a:gd name="connsiteY7" fmla="*/ 1503905 h 2995966"/>
              <a:gd name="connsiteX8" fmla="*/ 3626228 w 7411981"/>
              <a:gd name="connsiteY8" fmla="*/ 1312835 h 2995966"/>
              <a:gd name="connsiteX9" fmla="*/ 2486641 w 7411981"/>
              <a:gd name="connsiteY9" fmla="*/ 1988401 h 2995966"/>
              <a:gd name="connsiteX10" fmla="*/ 1463058 w 7411981"/>
              <a:gd name="connsiteY10" fmla="*/ 2541135 h 2995966"/>
              <a:gd name="connsiteX11" fmla="*/ 193816 w 7411981"/>
              <a:gd name="connsiteY11" fmla="*/ 2466072 h 2995966"/>
              <a:gd name="connsiteX12" fmla="*/ 55999 w 7411981"/>
              <a:gd name="connsiteY12" fmla="*/ 1582731 h 2995966"/>
              <a:gd name="connsiteX13" fmla="*/ 1645517 w 7411981"/>
              <a:gd name="connsiteY13" fmla="*/ 1787831 h 2995966"/>
              <a:gd name="connsiteX14" fmla="*/ 2064261 w 7411981"/>
              <a:gd name="connsiteY14" fmla="*/ 1497274 h 2995966"/>
              <a:gd name="connsiteX15" fmla="*/ 1346414 w 7411981"/>
              <a:gd name="connsiteY15" fmla="*/ 523053 h 2995966"/>
              <a:gd name="connsiteX16" fmla="*/ 1730976 w 7411981"/>
              <a:gd name="connsiteY16" fmla="*/ 1759 h 2995966"/>
              <a:gd name="connsiteX17" fmla="*/ 3371768 w 7411981"/>
              <a:gd name="connsiteY17" fmla="*/ 668330 h 2995966"/>
              <a:gd name="connsiteX18" fmla="*/ 5840821 w 7411981"/>
              <a:gd name="connsiteY18" fmla="*/ 1100504 h 2995966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18" fmla="*/ 5840821 w 7411981"/>
              <a:gd name="connsiteY18" fmla="*/ 1100991 h 299645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5973825 w 7411981"/>
              <a:gd name="connsiteY18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26041"/>
              <a:gd name="connsiteY0" fmla="*/ 3487959 h 3757513"/>
              <a:gd name="connsiteX1" fmla="*/ 4247362 w 7426041"/>
              <a:gd name="connsiteY1" fmla="*/ 2963173 h 3757513"/>
              <a:gd name="connsiteX2" fmla="*/ 5487765 w 7426041"/>
              <a:gd name="connsiteY2" fmla="*/ 3607229 h 3757513"/>
              <a:gd name="connsiteX3" fmla="*/ 6803113 w 7426041"/>
              <a:gd name="connsiteY3" fmla="*/ 3726439 h 3757513"/>
              <a:gd name="connsiteX4" fmla="*/ 7411981 w 7426041"/>
              <a:gd name="connsiteY4" fmla="*/ 3161956 h 3757513"/>
              <a:gd name="connsiteX5" fmla="*/ 6717447 w 7426041"/>
              <a:gd name="connsiteY5" fmla="*/ 2326865 h 3757513"/>
              <a:gd name="connsiteX6" fmla="*/ 5168425 w 7426041"/>
              <a:gd name="connsiteY6" fmla="*/ 2627117 h 3757513"/>
              <a:gd name="connsiteX7" fmla="*/ 4370032 w 7426041"/>
              <a:gd name="connsiteY7" fmla="*/ 2265452 h 3757513"/>
              <a:gd name="connsiteX8" fmla="*/ 3626228 w 7426041"/>
              <a:gd name="connsiteY8" fmla="*/ 2074382 h 3757513"/>
              <a:gd name="connsiteX9" fmla="*/ 2486641 w 7426041"/>
              <a:gd name="connsiteY9" fmla="*/ 2749948 h 3757513"/>
              <a:gd name="connsiteX10" fmla="*/ 1463058 w 7426041"/>
              <a:gd name="connsiteY10" fmla="*/ 3302682 h 3757513"/>
              <a:gd name="connsiteX11" fmla="*/ 193816 w 7426041"/>
              <a:gd name="connsiteY11" fmla="*/ 3227619 h 3757513"/>
              <a:gd name="connsiteX12" fmla="*/ 55999 w 7426041"/>
              <a:gd name="connsiteY12" fmla="*/ 2344278 h 3757513"/>
              <a:gd name="connsiteX13" fmla="*/ 1645517 w 7426041"/>
              <a:gd name="connsiteY13" fmla="*/ 2549378 h 3757513"/>
              <a:gd name="connsiteX14" fmla="*/ 2064261 w 7426041"/>
              <a:gd name="connsiteY14" fmla="*/ 2258821 h 3757513"/>
              <a:gd name="connsiteX15" fmla="*/ 1346414 w 7426041"/>
              <a:gd name="connsiteY15" fmla="*/ 1284600 h 3757513"/>
              <a:gd name="connsiteX16" fmla="*/ 1730976 w 7426041"/>
              <a:gd name="connsiteY16" fmla="*/ 763306 h 3757513"/>
              <a:gd name="connsiteX17" fmla="*/ 3371768 w 7426041"/>
              <a:gd name="connsiteY17" fmla="*/ 1429877 h 3757513"/>
              <a:gd name="connsiteX18" fmla="*/ 6526253 w 7426041"/>
              <a:gd name="connsiteY18" fmla="*/ 1690759 h 3757513"/>
              <a:gd name="connsiteX19" fmla="*/ 6958515 w 7426041"/>
              <a:gd name="connsiteY19" fmla="*/ 792985 h 3757513"/>
              <a:gd name="connsiteX20" fmla="*/ 5973825 w 7426041"/>
              <a:gd name="connsiteY20" fmla="*/ 0 h 3757513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6526253 w 7347820"/>
              <a:gd name="connsiteY18" fmla="*/ 1690759 h 3754924"/>
              <a:gd name="connsiteX19" fmla="*/ 6958515 w 7347820"/>
              <a:gd name="connsiteY19" fmla="*/ 792985 h 3754924"/>
              <a:gd name="connsiteX20" fmla="*/ 5973825 w 7347820"/>
              <a:gd name="connsiteY20" fmla="*/ 0 h 3754924"/>
              <a:gd name="connsiteX0" fmla="*/ 4247362 w 7347820"/>
              <a:gd name="connsiteY0" fmla="*/ 2963173 h 3754924"/>
              <a:gd name="connsiteX1" fmla="*/ 5487765 w 7347820"/>
              <a:gd name="connsiteY1" fmla="*/ 3607229 h 3754924"/>
              <a:gd name="connsiteX2" fmla="*/ 6803113 w 7347820"/>
              <a:gd name="connsiteY2" fmla="*/ 3726439 h 3754924"/>
              <a:gd name="connsiteX3" fmla="*/ 7332082 w 7347820"/>
              <a:gd name="connsiteY3" fmla="*/ 3197467 h 3754924"/>
              <a:gd name="connsiteX4" fmla="*/ 6717447 w 7347820"/>
              <a:gd name="connsiteY4" fmla="*/ 2326865 h 3754924"/>
              <a:gd name="connsiteX5" fmla="*/ 5168425 w 7347820"/>
              <a:gd name="connsiteY5" fmla="*/ 2627117 h 3754924"/>
              <a:gd name="connsiteX6" fmla="*/ 4370032 w 7347820"/>
              <a:gd name="connsiteY6" fmla="*/ 2265452 h 3754924"/>
              <a:gd name="connsiteX7" fmla="*/ 3626228 w 7347820"/>
              <a:gd name="connsiteY7" fmla="*/ 2074382 h 3754924"/>
              <a:gd name="connsiteX8" fmla="*/ 2486641 w 7347820"/>
              <a:gd name="connsiteY8" fmla="*/ 2749948 h 3754924"/>
              <a:gd name="connsiteX9" fmla="*/ 1463058 w 7347820"/>
              <a:gd name="connsiteY9" fmla="*/ 3302682 h 3754924"/>
              <a:gd name="connsiteX10" fmla="*/ 193816 w 7347820"/>
              <a:gd name="connsiteY10" fmla="*/ 3227619 h 3754924"/>
              <a:gd name="connsiteX11" fmla="*/ 55999 w 7347820"/>
              <a:gd name="connsiteY11" fmla="*/ 2344278 h 3754924"/>
              <a:gd name="connsiteX12" fmla="*/ 1645517 w 7347820"/>
              <a:gd name="connsiteY12" fmla="*/ 2549378 h 3754924"/>
              <a:gd name="connsiteX13" fmla="*/ 2064261 w 7347820"/>
              <a:gd name="connsiteY13" fmla="*/ 2258821 h 3754924"/>
              <a:gd name="connsiteX14" fmla="*/ 1346414 w 7347820"/>
              <a:gd name="connsiteY14" fmla="*/ 1284600 h 3754924"/>
              <a:gd name="connsiteX15" fmla="*/ 1730976 w 7347820"/>
              <a:gd name="connsiteY15" fmla="*/ 763306 h 3754924"/>
              <a:gd name="connsiteX16" fmla="*/ 3371768 w 7347820"/>
              <a:gd name="connsiteY16" fmla="*/ 1429877 h 3754924"/>
              <a:gd name="connsiteX17" fmla="*/ 6526253 w 7347820"/>
              <a:gd name="connsiteY17" fmla="*/ 1690759 h 3754924"/>
              <a:gd name="connsiteX18" fmla="*/ 6958515 w 7347820"/>
              <a:gd name="connsiteY18" fmla="*/ 792985 h 3754924"/>
              <a:gd name="connsiteX19" fmla="*/ 5973825 w 7347820"/>
              <a:gd name="connsiteY19" fmla="*/ 0 h 3754924"/>
              <a:gd name="connsiteX0" fmla="*/ 5487765 w 7347820"/>
              <a:gd name="connsiteY0" fmla="*/ 3607229 h 3754924"/>
              <a:gd name="connsiteX1" fmla="*/ 6803113 w 7347820"/>
              <a:gd name="connsiteY1" fmla="*/ 3726439 h 3754924"/>
              <a:gd name="connsiteX2" fmla="*/ 7332082 w 7347820"/>
              <a:gd name="connsiteY2" fmla="*/ 3197467 h 3754924"/>
              <a:gd name="connsiteX3" fmla="*/ 6717447 w 7347820"/>
              <a:gd name="connsiteY3" fmla="*/ 2326865 h 3754924"/>
              <a:gd name="connsiteX4" fmla="*/ 5168425 w 7347820"/>
              <a:gd name="connsiteY4" fmla="*/ 2627117 h 3754924"/>
              <a:gd name="connsiteX5" fmla="*/ 4370032 w 7347820"/>
              <a:gd name="connsiteY5" fmla="*/ 2265452 h 3754924"/>
              <a:gd name="connsiteX6" fmla="*/ 3626228 w 7347820"/>
              <a:gd name="connsiteY6" fmla="*/ 2074382 h 3754924"/>
              <a:gd name="connsiteX7" fmla="*/ 2486641 w 7347820"/>
              <a:gd name="connsiteY7" fmla="*/ 2749948 h 3754924"/>
              <a:gd name="connsiteX8" fmla="*/ 1463058 w 7347820"/>
              <a:gd name="connsiteY8" fmla="*/ 3302682 h 3754924"/>
              <a:gd name="connsiteX9" fmla="*/ 193816 w 7347820"/>
              <a:gd name="connsiteY9" fmla="*/ 3227619 h 3754924"/>
              <a:gd name="connsiteX10" fmla="*/ 55999 w 7347820"/>
              <a:gd name="connsiteY10" fmla="*/ 2344278 h 3754924"/>
              <a:gd name="connsiteX11" fmla="*/ 1645517 w 7347820"/>
              <a:gd name="connsiteY11" fmla="*/ 2549378 h 3754924"/>
              <a:gd name="connsiteX12" fmla="*/ 2064261 w 7347820"/>
              <a:gd name="connsiteY12" fmla="*/ 2258821 h 3754924"/>
              <a:gd name="connsiteX13" fmla="*/ 1346414 w 7347820"/>
              <a:gd name="connsiteY13" fmla="*/ 1284600 h 3754924"/>
              <a:gd name="connsiteX14" fmla="*/ 1730976 w 7347820"/>
              <a:gd name="connsiteY14" fmla="*/ 763306 h 3754924"/>
              <a:gd name="connsiteX15" fmla="*/ 3371768 w 7347820"/>
              <a:gd name="connsiteY15" fmla="*/ 1429877 h 3754924"/>
              <a:gd name="connsiteX16" fmla="*/ 6526253 w 7347820"/>
              <a:gd name="connsiteY16" fmla="*/ 1690759 h 3754924"/>
              <a:gd name="connsiteX17" fmla="*/ 6958515 w 7347820"/>
              <a:gd name="connsiteY17" fmla="*/ 792985 h 3754924"/>
              <a:gd name="connsiteX18" fmla="*/ 5973825 w 7347820"/>
              <a:gd name="connsiteY18" fmla="*/ 0 h 3754924"/>
              <a:gd name="connsiteX0" fmla="*/ 6803113 w 7347820"/>
              <a:gd name="connsiteY0" fmla="*/ 3726439 h 3726439"/>
              <a:gd name="connsiteX1" fmla="*/ 7332082 w 7347820"/>
              <a:gd name="connsiteY1" fmla="*/ 3197467 h 3726439"/>
              <a:gd name="connsiteX2" fmla="*/ 6717447 w 7347820"/>
              <a:gd name="connsiteY2" fmla="*/ 2326865 h 3726439"/>
              <a:gd name="connsiteX3" fmla="*/ 5168425 w 7347820"/>
              <a:gd name="connsiteY3" fmla="*/ 2627117 h 3726439"/>
              <a:gd name="connsiteX4" fmla="*/ 4370032 w 7347820"/>
              <a:gd name="connsiteY4" fmla="*/ 2265452 h 3726439"/>
              <a:gd name="connsiteX5" fmla="*/ 3626228 w 7347820"/>
              <a:gd name="connsiteY5" fmla="*/ 2074382 h 3726439"/>
              <a:gd name="connsiteX6" fmla="*/ 2486641 w 7347820"/>
              <a:gd name="connsiteY6" fmla="*/ 2749948 h 3726439"/>
              <a:gd name="connsiteX7" fmla="*/ 1463058 w 7347820"/>
              <a:gd name="connsiteY7" fmla="*/ 3302682 h 3726439"/>
              <a:gd name="connsiteX8" fmla="*/ 193816 w 7347820"/>
              <a:gd name="connsiteY8" fmla="*/ 3227619 h 3726439"/>
              <a:gd name="connsiteX9" fmla="*/ 55999 w 7347820"/>
              <a:gd name="connsiteY9" fmla="*/ 2344278 h 3726439"/>
              <a:gd name="connsiteX10" fmla="*/ 1645517 w 7347820"/>
              <a:gd name="connsiteY10" fmla="*/ 2549378 h 3726439"/>
              <a:gd name="connsiteX11" fmla="*/ 2064261 w 7347820"/>
              <a:gd name="connsiteY11" fmla="*/ 2258821 h 3726439"/>
              <a:gd name="connsiteX12" fmla="*/ 1346414 w 7347820"/>
              <a:gd name="connsiteY12" fmla="*/ 1284600 h 3726439"/>
              <a:gd name="connsiteX13" fmla="*/ 1730976 w 7347820"/>
              <a:gd name="connsiteY13" fmla="*/ 763306 h 3726439"/>
              <a:gd name="connsiteX14" fmla="*/ 3371768 w 7347820"/>
              <a:gd name="connsiteY14" fmla="*/ 1429877 h 3726439"/>
              <a:gd name="connsiteX15" fmla="*/ 6526253 w 7347820"/>
              <a:gd name="connsiteY15" fmla="*/ 1690759 h 3726439"/>
              <a:gd name="connsiteX16" fmla="*/ 6958515 w 7347820"/>
              <a:gd name="connsiteY16" fmla="*/ 792985 h 3726439"/>
              <a:gd name="connsiteX17" fmla="*/ 5973825 w 7347820"/>
              <a:gd name="connsiteY17" fmla="*/ 0 h 3726439"/>
              <a:gd name="connsiteX0" fmla="*/ 7332082 w 7347820"/>
              <a:gd name="connsiteY0" fmla="*/ 3197467 h 3341717"/>
              <a:gd name="connsiteX1" fmla="*/ 6717447 w 7347820"/>
              <a:gd name="connsiteY1" fmla="*/ 2326865 h 3341717"/>
              <a:gd name="connsiteX2" fmla="*/ 5168425 w 7347820"/>
              <a:gd name="connsiteY2" fmla="*/ 2627117 h 3341717"/>
              <a:gd name="connsiteX3" fmla="*/ 4370032 w 7347820"/>
              <a:gd name="connsiteY3" fmla="*/ 2265452 h 3341717"/>
              <a:gd name="connsiteX4" fmla="*/ 3626228 w 7347820"/>
              <a:gd name="connsiteY4" fmla="*/ 2074382 h 3341717"/>
              <a:gd name="connsiteX5" fmla="*/ 2486641 w 7347820"/>
              <a:gd name="connsiteY5" fmla="*/ 2749948 h 3341717"/>
              <a:gd name="connsiteX6" fmla="*/ 1463058 w 7347820"/>
              <a:gd name="connsiteY6" fmla="*/ 3302682 h 3341717"/>
              <a:gd name="connsiteX7" fmla="*/ 193816 w 7347820"/>
              <a:gd name="connsiteY7" fmla="*/ 3227619 h 3341717"/>
              <a:gd name="connsiteX8" fmla="*/ 55999 w 7347820"/>
              <a:gd name="connsiteY8" fmla="*/ 2344278 h 3341717"/>
              <a:gd name="connsiteX9" fmla="*/ 1645517 w 7347820"/>
              <a:gd name="connsiteY9" fmla="*/ 2549378 h 3341717"/>
              <a:gd name="connsiteX10" fmla="*/ 2064261 w 7347820"/>
              <a:gd name="connsiteY10" fmla="*/ 2258821 h 3341717"/>
              <a:gd name="connsiteX11" fmla="*/ 1346414 w 7347820"/>
              <a:gd name="connsiteY11" fmla="*/ 1284600 h 3341717"/>
              <a:gd name="connsiteX12" fmla="*/ 1730976 w 7347820"/>
              <a:gd name="connsiteY12" fmla="*/ 763306 h 3341717"/>
              <a:gd name="connsiteX13" fmla="*/ 3371768 w 7347820"/>
              <a:gd name="connsiteY13" fmla="*/ 1429877 h 3341717"/>
              <a:gd name="connsiteX14" fmla="*/ 6526253 w 7347820"/>
              <a:gd name="connsiteY14" fmla="*/ 1690759 h 3341717"/>
              <a:gd name="connsiteX15" fmla="*/ 6958515 w 7347820"/>
              <a:gd name="connsiteY15" fmla="*/ 792985 h 3341717"/>
              <a:gd name="connsiteX16" fmla="*/ 5973825 w 7347820"/>
              <a:gd name="connsiteY16" fmla="*/ 0 h 3341717"/>
              <a:gd name="connsiteX0" fmla="*/ 6717447 w 7001415"/>
              <a:gd name="connsiteY0" fmla="*/ 2326865 h 3341717"/>
              <a:gd name="connsiteX1" fmla="*/ 5168425 w 7001415"/>
              <a:gd name="connsiteY1" fmla="*/ 2627117 h 3341717"/>
              <a:gd name="connsiteX2" fmla="*/ 4370032 w 7001415"/>
              <a:gd name="connsiteY2" fmla="*/ 2265452 h 3341717"/>
              <a:gd name="connsiteX3" fmla="*/ 3626228 w 7001415"/>
              <a:gd name="connsiteY3" fmla="*/ 2074382 h 3341717"/>
              <a:gd name="connsiteX4" fmla="*/ 2486641 w 7001415"/>
              <a:gd name="connsiteY4" fmla="*/ 2749948 h 3341717"/>
              <a:gd name="connsiteX5" fmla="*/ 1463058 w 7001415"/>
              <a:gd name="connsiteY5" fmla="*/ 3302682 h 3341717"/>
              <a:gd name="connsiteX6" fmla="*/ 193816 w 7001415"/>
              <a:gd name="connsiteY6" fmla="*/ 3227619 h 3341717"/>
              <a:gd name="connsiteX7" fmla="*/ 55999 w 7001415"/>
              <a:gd name="connsiteY7" fmla="*/ 2344278 h 3341717"/>
              <a:gd name="connsiteX8" fmla="*/ 1645517 w 7001415"/>
              <a:gd name="connsiteY8" fmla="*/ 2549378 h 3341717"/>
              <a:gd name="connsiteX9" fmla="*/ 2064261 w 7001415"/>
              <a:gd name="connsiteY9" fmla="*/ 2258821 h 3341717"/>
              <a:gd name="connsiteX10" fmla="*/ 1346414 w 7001415"/>
              <a:gd name="connsiteY10" fmla="*/ 1284600 h 3341717"/>
              <a:gd name="connsiteX11" fmla="*/ 1730976 w 7001415"/>
              <a:gd name="connsiteY11" fmla="*/ 763306 h 3341717"/>
              <a:gd name="connsiteX12" fmla="*/ 3371768 w 7001415"/>
              <a:gd name="connsiteY12" fmla="*/ 1429877 h 3341717"/>
              <a:gd name="connsiteX13" fmla="*/ 6526253 w 7001415"/>
              <a:gd name="connsiteY13" fmla="*/ 1690759 h 3341717"/>
              <a:gd name="connsiteX14" fmla="*/ 6958515 w 7001415"/>
              <a:gd name="connsiteY14" fmla="*/ 792985 h 3341717"/>
              <a:gd name="connsiteX15" fmla="*/ 5973825 w 7001415"/>
              <a:gd name="connsiteY15" fmla="*/ 0 h 3341717"/>
              <a:gd name="connsiteX0" fmla="*/ 5168425 w 7001415"/>
              <a:gd name="connsiteY0" fmla="*/ 2627117 h 3341717"/>
              <a:gd name="connsiteX1" fmla="*/ 4370032 w 7001415"/>
              <a:gd name="connsiteY1" fmla="*/ 2265452 h 3341717"/>
              <a:gd name="connsiteX2" fmla="*/ 3626228 w 7001415"/>
              <a:gd name="connsiteY2" fmla="*/ 2074382 h 3341717"/>
              <a:gd name="connsiteX3" fmla="*/ 2486641 w 7001415"/>
              <a:gd name="connsiteY3" fmla="*/ 2749948 h 3341717"/>
              <a:gd name="connsiteX4" fmla="*/ 1463058 w 7001415"/>
              <a:gd name="connsiteY4" fmla="*/ 3302682 h 3341717"/>
              <a:gd name="connsiteX5" fmla="*/ 193816 w 7001415"/>
              <a:gd name="connsiteY5" fmla="*/ 3227619 h 3341717"/>
              <a:gd name="connsiteX6" fmla="*/ 55999 w 7001415"/>
              <a:gd name="connsiteY6" fmla="*/ 2344278 h 3341717"/>
              <a:gd name="connsiteX7" fmla="*/ 1645517 w 7001415"/>
              <a:gd name="connsiteY7" fmla="*/ 2549378 h 3341717"/>
              <a:gd name="connsiteX8" fmla="*/ 2064261 w 7001415"/>
              <a:gd name="connsiteY8" fmla="*/ 2258821 h 3341717"/>
              <a:gd name="connsiteX9" fmla="*/ 1346414 w 7001415"/>
              <a:gd name="connsiteY9" fmla="*/ 1284600 h 3341717"/>
              <a:gd name="connsiteX10" fmla="*/ 1730976 w 7001415"/>
              <a:gd name="connsiteY10" fmla="*/ 763306 h 3341717"/>
              <a:gd name="connsiteX11" fmla="*/ 3371768 w 7001415"/>
              <a:gd name="connsiteY11" fmla="*/ 1429877 h 3341717"/>
              <a:gd name="connsiteX12" fmla="*/ 6526253 w 7001415"/>
              <a:gd name="connsiteY12" fmla="*/ 1690759 h 3341717"/>
              <a:gd name="connsiteX13" fmla="*/ 6958515 w 7001415"/>
              <a:gd name="connsiteY13" fmla="*/ 792985 h 3341717"/>
              <a:gd name="connsiteX14" fmla="*/ 5973825 w 7001415"/>
              <a:gd name="connsiteY14" fmla="*/ 0 h 3341717"/>
              <a:gd name="connsiteX0" fmla="*/ 4370032 w 7001415"/>
              <a:gd name="connsiteY0" fmla="*/ 2265452 h 3341717"/>
              <a:gd name="connsiteX1" fmla="*/ 3626228 w 7001415"/>
              <a:gd name="connsiteY1" fmla="*/ 2074382 h 3341717"/>
              <a:gd name="connsiteX2" fmla="*/ 2486641 w 7001415"/>
              <a:gd name="connsiteY2" fmla="*/ 2749948 h 3341717"/>
              <a:gd name="connsiteX3" fmla="*/ 1463058 w 7001415"/>
              <a:gd name="connsiteY3" fmla="*/ 3302682 h 3341717"/>
              <a:gd name="connsiteX4" fmla="*/ 193816 w 7001415"/>
              <a:gd name="connsiteY4" fmla="*/ 3227619 h 3341717"/>
              <a:gd name="connsiteX5" fmla="*/ 55999 w 7001415"/>
              <a:gd name="connsiteY5" fmla="*/ 2344278 h 3341717"/>
              <a:gd name="connsiteX6" fmla="*/ 1645517 w 7001415"/>
              <a:gd name="connsiteY6" fmla="*/ 2549378 h 3341717"/>
              <a:gd name="connsiteX7" fmla="*/ 2064261 w 7001415"/>
              <a:gd name="connsiteY7" fmla="*/ 2258821 h 3341717"/>
              <a:gd name="connsiteX8" fmla="*/ 1346414 w 7001415"/>
              <a:gd name="connsiteY8" fmla="*/ 1284600 h 3341717"/>
              <a:gd name="connsiteX9" fmla="*/ 1730976 w 7001415"/>
              <a:gd name="connsiteY9" fmla="*/ 763306 h 3341717"/>
              <a:gd name="connsiteX10" fmla="*/ 3371768 w 7001415"/>
              <a:gd name="connsiteY10" fmla="*/ 1429877 h 3341717"/>
              <a:gd name="connsiteX11" fmla="*/ 6526253 w 7001415"/>
              <a:gd name="connsiteY11" fmla="*/ 1690759 h 3341717"/>
              <a:gd name="connsiteX12" fmla="*/ 6958515 w 7001415"/>
              <a:gd name="connsiteY12" fmla="*/ 792985 h 3341717"/>
              <a:gd name="connsiteX13" fmla="*/ 5973825 w 7001415"/>
              <a:gd name="connsiteY13" fmla="*/ 0 h 3341717"/>
              <a:gd name="connsiteX0" fmla="*/ 3626228 w 7001415"/>
              <a:gd name="connsiteY0" fmla="*/ 2074382 h 3341717"/>
              <a:gd name="connsiteX1" fmla="*/ 2486641 w 7001415"/>
              <a:gd name="connsiteY1" fmla="*/ 2749948 h 3341717"/>
              <a:gd name="connsiteX2" fmla="*/ 1463058 w 7001415"/>
              <a:gd name="connsiteY2" fmla="*/ 3302682 h 3341717"/>
              <a:gd name="connsiteX3" fmla="*/ 193816 w 7001415"/>
              <a:gd name="connsiteY3" fmla="*/ 3227619 h 3341717"/>
              <a:gd name="connsiteX4" fmla="*/ 55999 w 7001415"/>
              <a:gd name="connsiteY4" fmla="*/ 2344278 h 3341717"/>
              <a:gd name="connsiteX5" fmla="*/ 1645517 w 7001415"/>
              <a:gd name="connsiteY5" fmla="*/ 2549378 h 3341717"/>
              <a:gd name="connsiteX6" fmla="*/ 2064261 w 7001415"/>
              <a:gd name="connsiteY6" fmla="*/ 2258821 h 3341717"/>
              <a:gd name="connsiteX7" fmla="*/ 1346414 w 7001415"/>
              <a:gd name="connsiteY7" fmla="*/ 1284600 h 3341717"/>
              <a:gd name="connsiteX8" fmla="*/ 1730976 w 7001415"/>
              <a:gd name="connsiteY8" fmla="*/ 763306 h 3341717"/>
              <a:gd name="connsiteX9" fmla="*/ 3371768 w 7001415"/>
              <a:gd name="connsiteY9" fmla="*/ 1429877 h 3341717"/>
              <a:gd name="connsiteX10" fmla="*/ 6526253 w 7001415"/>
              <a:gd name="connsiteY10" fmla="*/ 1690759 h 3341717"/>
              <a:gd name="connsiteX11" fmla="*/ 6958515 w 7001415"/>
              <a:gd name="connsiteY11" fmla="*/ 792985 h 3341717"/>
              <a:gd name="connsiteX12" fmla="*/ 5973825 w 7001415"/>
              <a:gd name="connsiteY12" fmla="*/ 0 h 3341717"/>
              <a:gd name="connsiteX0" fmla="*/ 2486641 w 7001415"/>
              <a:gd name="connsiteY0" fmla="*/ 2749948 h 3341717"/>
              <a:gd name="connsiteX1" fmla="*/ 1463058 w 7001415"/>
              <a:gd name="connsiteY1" fmla="*/ 3302682 h 3341717"/>
              <a:gd name="connsiteX2" fmla="*/ 193816 w 7001415"/>
              <a:gd name="connsiteY2" fmla="*/ 3227619 h 3341717"/>
              <a:gd name="connsiteX3" fmla="*/ 55999 w 7001415"/>
              <a:gd name="connsiteY3" fmla="*/ 2344278 h 3341717"/>
              <a:gd name="connsiteX4" fmla="*/ 1645517 w 7001415"/>
              <a:gd name="connsiteY4" fmla="*/ 2549378 h 3341717"/>
              <a:gd name="connsiteX5" fmla="*/ 2064261 w 7001415"/>
              <a:gd name="connsiteY5" fmla="*/ 2258821 h 3341717"/>
              <a:gd name="connsiteX6" fmla="*/ 1346414 w 7001415"/>
              <a:gd name="connsiteY6" fmla="*/ 1284600 h 3341717"/>
              <a:gd name="connsiteX7" fmla="*/ 1730976 w 7001415"/>
              <a:gd name="connsiteY7" fmla="*/ 763306 h 3341717"/>
              <a:gd name="connsiteX8" fmla="*/ 3371768 w 7001415"/>
              <a:gd name="connsiteY8" fmla="*/ 1429877 h 3341717"/>
              <a:gd name="connsiteX9" fmla="*/ 6526253 w 7001415"/>
              <a:gd name="connsiteY9" fmla="*/ 1690759 h 3341717"/>
              <a:gd name="connsiteX10" fmla="*/ 6958515 w 7001415"/>
              <a:gd name="connsiteY10" fmla="*/ 792985 h 3341717"/>
              <a:gd name="connsiteX11" fmla="*/ 5973825 w 7001415"/>
              <a:gd name="connsiteY11" fmla="*/ 0 h 3341717"/>
              <a:gd name="connsiteX0" fmla="*/ 1463058 w 7001415"/>
              <a:gd name="connsiteY0" fmla="*/ 3302682 h 3341717"/>
              <a:gd name="connsiteX1" fmla="*/ 193816 w 7001415"/>
              <a:gd name="connsiteY1" fmla="*/ 3227619 h 3341717"/>
              <a:gd name="connsiteX2" fmla="*/ 55999 w 7001415"/>
              <a:gd name="connsiteY2" fmla="*/ 2344278 h 3341717"/>
              <a:gd name="connsiteX3" fmla="*/ 1645517 w 7001415"/>
              <a:gd name="connsiteY3" fmla="*/ 2549378 h 3341717"/>
              <a:gd name="connsiteX4" fmla="*/ 2064261 w 7001415"/>
              <a:gd name="connsiteY4" fmla="*/ 2258821 h 3341717"/>
              <a:gd name="connsiteX5" fmla="*/ 1346414 w 7001415"/>
              <a:gd name="connsiteY5" fmla="*/ 1284600 h 3341717"/>
              <a:gd name="connsiteX6" fmla="*/ 1730976 w 7001415"/>
              <a:gd name="connsiteY6" fmla="*/ 763306 h 3341717"/>
              <a:gd name="connsiteX7" fmla="*/ 3371768 w 7001415"/>
              <a:gd name="connsiteY7" fmla="*/ 1429877 h 3341717"/>
              <a:gd name="connsiteX8" fmla="*/ 6526253 w 7001415"/>
              <a:gd name="connsiteY8" fmla="*/ 1690759 h 3341717"/>
              <a:gd name="connsiteX9" fmla="*/ 6958515 w 7001415"/>
              <a:gd name="connsiteY9" fmla="*/ 792985 h 3341717"/>
              <a:gd name="connsiteX10" fmla="*/ 5973825 w 7001415"/>
              <a:gd name="connsiteY10" fmla="*/ 0 h 3341717"/>
              <a:gd name="connsiteX0" fmla="*/ 193816 w 7001415"/>
              <a:gd name="connsiteY0" fmla="*/ 3227619 h 3227619"/>
              <a:gd name="connsiteX1" fmla="*/ 55999 w 7001415"/>
              <a:gd name="connsiteY1" fmla="*/ 2344278 h 3227619"/>
              <a:gd name="connsiteX2" fmla="*/ 1645517 w 7001415"/>
              <a:gd name="connsiteY2" fmla="*/ 2549378 h 3227619"/>
              <a:gd name="connsiteX3" fmla="*/ 2064261 w 7001415"/>
              <a:gd name="connsiteY3" fmla="*/ 2258821 h 3227619"/>
              <a:gd name="connsiteX4" fmla="*/ 1346414 w 7001415"/>
              <a:gd name="connsiteY4" fmla="*/ 1284600 h 3227619"/>
              <a:gd name="connsiteX5" fmla="*/ 1730976 w 7001415"/>
              <a:gd name="connsiteY5" fmla="*/ 763306 h 3227619"/>
              <a:gd name="connsiteX6" fmla="*/ 3371768 w 7001415"/>
              <a:gd name="connsiteY6" fmla="*/ 1429877 h 3227619"/>
              <a:gd name="connsiteX7" fmla="*/ 6526253 w 7001415"/>
              <a:gd name="connsiteY7" fmla="*/ 1690759 h 3227619"/>
              <a:gd name="connsiteX8" fmla="*/ 6958515 w 7001415"/>
              <a:gd name="connsiteY8" fmla="*/ 792985 h 3227619"/>
              <a:gd name="connsiteX9" fmla="*/ 5973825 w 7001415"/>
              <a:gd name="connsiteY9" fmla="*/ 0 h 3227619"/>
              <a:gd name="connsiteX0" fmla="*/ 0 w 6945416"/>
              <a:gd name="connsiteY0" fmla="*/ 2344278 h 2549606"/>
              <a:gd name="connsiteX1" fmla="*/ 1589518 w 6945416"/>
              <a:gd name="connsiteY1" fmla="*/ 2549378 h 2549606"/>
              <a:gd name="connsiteX2" fmla="*/ 2008262 w 6945416"/>
              <a:gd name="connsiteY2" fmla="*/ 2258821 h 2549606"/>
              <a:gd name="connsiteX3" fmla="*/ 1290415 w 6945416"/>
              <a:gd name="connsiteY3" fmla="*/ 1284600 h 2549606"/>
              <a:gd name="connsiteX4" fmla="*/ 1674977 w 6945416"/>
              <a:gd name="connsiteY4" fmla="*/ 763306 h 2549606"/>
              <a:gd name="connsiteX5" fmla="*/ 3315769 w 6945416"/>
              <a:gd name="connsiteY5" fmla="*/ 1429877 h 2549606"/>
              <a:gd name="connsiteX6" fmla="*/ 6470254 w 6945416"/>
              <a:gd name="connsiteY6" fmla="*/ 1690759 h 2549606"/>
              <a:gd name="connsiteX7" fmla="*/ 6902516 w 6945416"/>
              <a:gd name="connsiteY7" fmla="*/ 792985 h 2549606"/>
              <a:gd name="connsiteX8" fmla="*/ 5917826 w 6945416"/>
              <a:gd name="connsiteY8" fmla="*/ 0 h 2549606"/>
              <a:gd name="connsiteX0" fmla="*/ 315414 w 5671312"/>
              <a:gd name="connsiteY0" fmla="*/ 2549378 h 2549378"/>
              <a:gd name="connsiteX1" fmla="*/ 734158 w 5671312"/>
              <a:gd name="connsiteY1" fmla="*/ 2258821 h 2549378"/>
              <a:gd name="connsiteX2" fmla="*/ 16311 w 5671312"/>
              <a:gd name="connsiteY2" fmla="*/ 1284600 h 2549378"/>
              <a:gd name="connsiteX3" fmla="*/ 400873 w 5671312"/>
              <a:gd name="connsiteY3" fmla="*/ 763306 h 2549378"/>
              <a:gd name="connsiteX4" fmla="*/ 2041665 w 5671312"/>
              <a:gd name="connsiteY4" fmla="*/ 1429877 h 2549378"/>
              <a:gd name="connsiteX5" fmla="*/ 5196150 w 5671312"/>
              <a:gd name="connsiteY5" fmla="*/ 1690759 h 2549378"/>
              <a:gd name="connsiteX6" fmla="*/ 5628412 w 5671312"/>
              <a:gd name="connsiteY6" fmla="*/ 792985 h 2549378"/>
              <a:gd name="connsiteX7" fmla="*/ 4643722 w 5671312"/>
              <a:gd name="connsiteY7" fmla="*/ 0 h 2549378"/>
              <a:gd name="connsiteX0" fmla="*/ 734158 w 5671312"/>
              <a:gd name="connsiteY0" fmla="*/ 2258821 h 2258821"/>
              <a:gd name="connsiteX1" fmla="*/ 16311 w 5671312"/>
              <a:gd name="connsiteY1" fmla="*/ 1284600 h 2258821"/>
              <a:gd name="connsiteX2" fmla="*/ 400873 w 5671312"/>
              <a:gd name="connsiteY2" fmla="*/ 763306 h 2258821"/>
              <a:gd name="connsiteX3" fmla="*/ 2041665 w 5671312"/>
              <a:gd name="connsiteY3" fmla="*/ 1429877 h 2258821"/>
              <a:gd name="connsiteX4" fmla="*/ 5196150 w 5671312"/>
              <a:gd name="connsiteY4" fmla="*/ 1690759 h 2258821"/>
              <a:gd name="connsiteX5" fmla="*/ 5628412 w 5671312"/>
              <a:gd name="connsiteY5" fmla="*/ 792985 h 2258821"/>
              <a:gd name="connsiteX6" fmla="*/ 4643722 w 5671312"/>
              <a:gd name="connsiteY6" fmla="*/ 0 h 2258821"/>
              <a:gd name="connsiteX0" fmla="*/ 16311 w 5671312"/>
              <a:gd name="connsiteY0" fmla="*/ 1284600 h 1899645"/>
              <a:gd name="connsiteX1" fmla="*/ 400873 w 5671312"/>
              <a:gd name="connsiteY1" fmla="*/ 763306 h 1899645"/>
              <a:gd name="connsiteX2" fmla="*/ 2041665 w 5671312"/>
              <a:gd name="connsiteY2" fmla="*/ 1429877 h 1899645"/>
              <a:gd name="connsiteX3" fmla="*/ 5196150 w 5671312"/>
              <a:gd name="connsiteY3" fmla="*/ 1690759 h 1899645"/>
              <a:gd name="connsiteX4" fmla="*/ 5628412 w 5671312"/>
              <a:gd name="connsiteY4" fmla="*/ 792985 h 1899645"/>
              <a:gd name="connsiteX5" fmla="*/ 4643722 w 5671312"/>
              <a:gd name="connsiteY5" fmla="*/ 0 h 1899645"/>
              <a:gd name="connsiteX0" fmla="*/ 0 w 5270439"/>
              <a:gd name="connsiteY0" fmla="*/ 763306 h 1899645"/>
              <a:gd name="connsiteX1" fmla="*/ 1640792 w 5270439"/>
              <a:gd name="connsiteY1" fmla="*/ 1429877 h 1899645"/>
              <a:gd name="connsiteX2" fmla="*/ 4795277 w 5270439"/>
              <a:gd name="connsiteY2" fmla="*/ 1690759 h 1899645"/>
              <a:gd name="connsiteX3" fmla="*/ 5227539 w 5270439"/>
              <a:gd name="connsiteY3" fmla="*/ 792985 h 1899645"/>
              <a:gd name="connsiteX4" fmla="*/ 4242849 w 5270439"/>
              <a:gd name="connsiteY4" fmla="*/ 0 h 1899645"/>
              <a:gd name="connsiteX0" fmla="*/ 0 w 3629647"/>
              <a:gd name="connsiteY0" fmla="*/ 1429877 h 1899645"/>
              <a:gd name="connsiteX1" fmla="*/ 3154485 w 3629647"/>
              <a:gd name="connsiteY1" fmla="*/ 1690759 h 1899645"/>
              <a:gd name="connsiteX2" fmla="*/ 3586747 w 3629647"/>
              <a:gd name="connsiteY2" fmla="*/ 792985 h 1899645"/>
              <a:gd name="connsiteX3" fmla="*/ 2602057 w 3629647"/>
              <a:gd name="connsiteY3" fmla="*/ 0 h 1899645"/>
              <a:gd name="connsiteX0" fmla="*/ 0 w 3629647"/>
              <a:gd name="connsiteY0" fmla="*/ 1429877 h 1891586"/>
              <a:gd name="connsiteX1" fmla="*/ 1888853 w 3629647"/>
              <a:gd name="connsiteY1" fmla="*/ 1876703 h 1891586"/>
              <a:gd name="connsiteX2" fmla="*/ 3154485 w 3629647"/>
              <a:gd name="connsiteY2" fmla="*/ 1690759 h 1891586"/>
              <a:gd name="connsiteX3" fmla="*/ 3586747 w 3629647"/>
              <a:gd name="connsiteY3" fmla="*/ 792985 h 1891586"/>
              <a:gd name="connsiteX4" fmla="*/ 2602057 w 3629647"/>
              <a:gd name="connsiteY4" fmla="*/ 0 h 1891586"/>
              <a:gd name="connsiteX0" fmla="*/ 0 w 1740794"/>
              <a:gd name="connsiteY0" fmla="*/ 1876703 h 1891586"/>
              <a:gd name="connsiteX1" fmla="*/ 1265632 w 1740794"/>
              <a:gd name="connsiteY1" fmla="*/ 1690759 h 1891586"/>
              <a:gd name="connsiteX2" fmla="*/ 1697894 w 1740794"/>
              <a:gd name="connsiteY2" fmla="*/ 792985 h 1891586"/>
              <a:gd name="connsiteX3" fmla="*/ 713204 w 1740794"/>
              <a:gd name="connsiteY3" fmla="*/ 0 h 189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794" h="1891586">
                <a:moveTo>
                  <a:pt x="0" y="1876703"/>
                </a:moveTo>
                <a:cubicBezTo>
                  <a:pt x="525748" y="1920183"/>
                  <a:pt x="982650" y="1871379"/>
                  <a:pt x="1265632" y="1690759"/>
                </a:cubicBezTo>
                <a:cubicBezTo>
                  <a:pt x="1777525" y="1321375"/>
                  <a:pt x="1787194" y="1080320"/>
                  <a:pt x="1697894" y="792985"/>
                </a:cubicBezTo>
                <a:cubicBezTo>
                  <a:pt x="1475590" y="439148"/>
                  <a:pt x="841298" y="434193"/>
                  <a:pt x="713204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8870E04-B1EF-40EB-9BB2-DBED10B7F5FE}"/>
              </a:ext>
            </a:extLst>
          </p:cNvPr>
          <p:cNvSpPr/>
          <p:nvPr/>
        </p:nvSpPr>
        <p:spPr>
          <a:xfrm>
            <a:off x="2485183" y="1097369"/>
            <a:ext cx="4527612" cy="1165133"/>
          </a:xfrm>
          <a:custGeom>
            <a:avLst/>
            <a:gdLst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99542"/>
              <a:gd name="connsiteX1" fmla="*/ 4030462 w 4527612"/>
              <a:gd name="connsiteY1" fmla="*/ 27229 h 1199542"/>
              <a:gd name="connsiteX2" fmla="*/ 2698812 w 4527612"/>
              <a:gd name="connsiteY2" fmla="*/ 1101427 h 1199542"/>
              <a:gd name="connsiteX3" fmla="*/ 1651247 w 4527612"/>
              <a:gd name="connsiteY3" fmla="*/ 959384 h 1199542"/>
              <a:gd name="connsiteX4" fmla="*/ 0 w 4527612"/>
              <a:gd name="connsiteY4" fmla="*/ 639788 h 1199542"/>
              <a:gd name="connsiteX0" fmla="*/ 4527612 w 4527612"/>
              <a:gd name="connsiteY0" fmla="*/ 399607 h 1172425"/>
              <a:gd name="connsiteX1" fmla="*/ 4030462 w 4527612"/>
              <a:gd name="connsiteY1" fmla="*/ 112 h 1172425"/>
              <a:gd name="connsiteX2" fmla="*/ 2698812 w 4527612"/>
              <a:gd name="connsiteY2" fmla="*/ 1074310 h 1172425"/>
              <a:gd name="connsiteX3" fmla="*/ 1651247 w 4527612"/>
              <a:gd name="connsiteY3" fmla="*/ 932267 h 1172425"/>
              <a:gd name="connsiteX4" fmla="*/ 0 w 4527612"/>
              <a:gd name="connsiteY4" fmla="*/ 612671 h 1172425"/>
              <a:gd name="connsiteX0" fmla="*/ 4527612 w 4527612"/>
              <a:gd name="connsiteY0" fmla="*/ 390730 h 1162913"/>
              <a:gd name="connsiteX1" fmla="*/ 3870664 w 4527612"/>
              <a:gd name="connsiteY1" fmla="*/ 113 h 1162913"/>
              <a:gd name="connsiteX2" fmla="*/ 2698812 w 4527612"/>
              <a:gd name="connsiteY2" fmla="*/ 1065433 h 1162913"/>
              <a:gd name="connsiteX3" fmla="*/ 1651247 w 4527612"/>
              <a:gd name="connsiteY3" fmla="*/ 923390 h 1162913"/>
              <a:gd name="connsiteX4" fmla="*/ 0 w 4527612"/>
              <a:gd name="connsiteY4" fmla="*/ 603794 h 1162913"/>
              <a:gd name="connsiteX0" fmla="*/ 4527612 w 4527612"/>
              <a:gd name="connsiteY0" fmla="*/ 392950 h 1165133"/>
              <a:gd name="connsiteX1" fmla="*/ 3870664 w 4527612"/>
              <a:gd name="connsiteY1" fmla="*/ 2333 h 1165133"/>
              <a:gd name="connsiteX2" fmla="*/ 2698812 w 4527612"/>
              <a:gd name="connsiteY2" fmla="*/ 1067653 h 1165133"/>
              <a:gd name="connsiteX3" fmla="*/ 1651247 w 4527612"/>
              <a:gd name="connsiteY3" fmla="*/ 925610 h 1165133"/>
              <a:gd name="connsiteX4" fmla="*/ 0 w 4527612"/>
              <a:gd name="connsiteY4" fmla="*/ 606014 h 116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7612" h="1165133">
                <a:moveTo>
                  <a:pt x="4527612" y="392950"/>
                </a:moveTo>
                <a:cubicBezTo>
                  <a:pt x="4431437" y="136977"/>
                  <a:pt x="4299752" y="-21339"/>
                  <a:pt x="3870664" y="2333"/>
                </a:cubicBezTo>
                <a:cubicBezTo>
                  <a:pt x="3441576" y="26005"/>
                  <a:pt x="3068715" y="913774"/>
                  <a:pt x="2698812" y="1067653"/>
                </a:cubicBezTo>
                <a:cubicBezTo>
                  <a:pt x="2328909" y="1221532"/>
                  <a:pt x="2189826" y="1206736"/>
                  <a:pt x="1651247" y="925610"/>
                </a:cubicBezTo>
                <a:cubicBezTo>
                  <a:pt x="1112668" y="644484"/>
                  <a:pt x="645111" y="443257"/>
                  <a:pt x="0" y="606014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E5043B-E670-4966-8648-F26968B02DF2}"/>
              </a:ext>
            </a:extLst>
          </p:cNvPr>
          <p:cNvSpPr/>
          <p:nvPr/>
        </p:nvSpPr>
        <p:spPr>
          <a:xfrm>
            <a:off x="2485183" y="-19624"/>
            <a:ext cx="1310791" cy="411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err="1"/>
              <a:t>Postcompilation</a:t>
            </a:r>
            <a:endParaRPr lang="en-US" sz="1400" dirty="0"/>
          </a:p>
          <a:p>
            <a:pPr algn="ctr"/>
            <a:r>
              <a:rPr lang="en-US" sz="1400" dirty="0"/>
              <a:t>Pit-stop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F198D8E-746B-4DE6-9E96-A8F3874D2946}"/>
              </a:ext>
            </a:extLst>
          </p:cNvPr>
          <p:cNvSpPr/>
          <p:nvPr/>
        </p:nvSpPr>
        <p:spPr>
          <a:xfrm>
            <a:off x="1322525" y="359844"/>
            <a:ext cx="1139094" cy="1382604"/>
          </a:xfrm>
          <a:custGeom>
            <a:avLst/>
            <a:gdLst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99542"/>
              <a:gd name="connsiteX1" fmla="*/ 4030462 w 4527612"/>
              <a:gd name="connsiteY1" fmla="*/ 27229 h 1199542"/>
              <a:gd name="connsiteX2" fmla="*/ 2698812 w 4527612"/>
              <a:gd name="connsiteY2" fmla="*/ 1101427 h 1199542"/>
              <a:gd name="connsiteX3" fmla="*/ 1651247 w 4527612"/>
              <a:gd name="connsiteY3" fmla="*/ 959384 h 1199542"/>
              <a:gd name="connsiteX4" fmla="*/ 0 w 4527612"/>
              <a:gd name="connsiteY4" fmla="*/ 639788 h 1199542"/>
              <a:gd name="connsiteX0" fmla="*/ 4527612 w 4527612"/>
              <a:gd name="connsiteY0" fmla="*/ 399607 h 1172425"/>
              <a:gd name="connsiteX1" fmla="*/ 4030462 w 4527612"/>
              <a:gd name="connsiteY1" fmla="*/ 112 h 1172425"/>
              <a:gd name="connsiteX2" fmla="*/ 2698812 w 4527612"/>
              <a:gd name="connsiteY2" fmla="*/ 1074310 h 1172425"/>
              <a:gd name="connsiteX3" fmla="*/ 1651247 w 4527612"/>
              <a:gd name="connsiteY3" fmla="*/ 932267 h 1172425"/>
              <a:gd name="connsiteX4" fmla="*/ 0 w 4527612"/>
              <a:gd name="connsiteY4" fmla="*/ 612671 h 1172425"/>
              <a:gd name="connsiteX0" fmla="*/ 4527612 w 4527612"/>
              <a:gd name="connsiteY0" fmla="*/ 390730 h 1162913"/>
              <a:gd name="connsiteX1" fmla="*/ 3870664 w 4527612"/>
              <a:gd name="connsiteY1" fmla="*/ 113 h 1162913"/>
              <a:gd name="connsiteX2" fmla="*/ 2698812 w 4527612"/>
              <a:gd name="connsiteY2" fmla="*/ 1065433 h 1162913"/>
              <a:gd name="connsiteX3" fmla="*/ 1651247 w 4527612"/>
              <a:gd name="connsiteY3" fmla="*/ 923390 h 1162913"/>
              <a:gd name="connsiteX4" fmla="*/ 0 w 4527612"/>
              <a:gd name="connsiteY4" fmla="*/ 603794 h 1162913"/>
              <a:gd name="connsiteX0" fmla="*/ 4527612 w 4527612"/>
              <a:gd name="connsiteY0" fmla="*/ 392950 h 1165133"/>
              <a:gd name="connsiteX1" fmla="*/ 3870664 w 4527612"/>
              <a:gd name="connsiteY1" fmla="*/ 2333 h 1165133"/>
              <a:gd name="connsiteX2" fmla="*/ 2698812 w 4527612"/>
              <a:gd name="connsiteY2" fmla="*/ 1067653 h 1165133"/>
              <a:gd name="connsiteX3" fmla="*/ 1651247 w 4527612"/>
              <a:gd name="connsiteY3" fmla="*/ 925610 h 1165133"/>
              <a:gd name="connsiteX4" fmla="*/ 0 w 4527612"/>
              <a:gd name="connsiteY4" fmla="*/ 606014 h 1165133"/>
              <a:gd name="connsiteX0" fmla="*/ 1269023 w 3905748"/>
              <a:gd name="connsiteY0" fmla="*/ 46230 h 2165075"/>
              <a:gd name="connsiteX1" fmla="*/ 3870664 w 3905748"/>
              <a:gd name="connsiteY1" fmla="*/ 1002275 h 2165075"/>
              <a:gd name="connsiteX2" fmla="*/ 2698812 w 3905748"/>
              <a:gd name="connsiteY2" fmla="*/ 2067595 h 2165075"/>
              <a:gd name="connsiteX3" fmla="*/ 1651247 w 3905748"/>
              <a:gd name="connsiteY3" fmla="*/ 1925552 h 2165075"/>
              <a:gd name="connsiteX4" fmla="*/ 0 w 3905748"/>
              <a:gd name="connsiteY4" fmla="*/ 1605956 h 2165075"/>
              <a:gd name="connsiteX0" fmla="*/ 1269023 w 2740341"/>
              <a:gd name="connsiteY0" fmla="*/ 71868 h 2218862"/>
              <a:gd name="connsiteX1" fmla="*/ 304504 w 2740341"/>
              <a:gd name="connsiteY1" fmla="*/ 637214 h 2218862"/>
              <a:gd name="connsiteX2" fmla="*/ 2698812 w 2740341"/>
              <a:gd name="connsiteY2" fmla="*/ 2093233 h 2218862"/>
              <a:gd name="connsiteX3" fmla="*/ 1651247 w 2740341"/>
              <a:gd name="connsiteY3" fmla="*/ 1951190 h 2218862"/>
              <a:gd name="connsiteX4" fmla="*/ 0 w 2740341"/>
              <a:gd name="connsiteY4" fmla="*/ 1631594 h 2218862"/>
              <a:gd name="connsiteX0" fmla="*/ 1269023 w 2741957"/>
              <a:gd name="connsiteY0" fmla="*/ 69453 h 2214640"/>
              <a:gd name="connsiteX1" fmla="*/ 271253 w 2741957"/>
              <a:gd name="connsiteY1" fmla="*/ 659738 h 2214640"/>
              <a:gd name="connsiteX2" fmla="*/ 2698812 w 2741957"/>
              <a:gd name="connsiteY2" fmla="*/ 2090818 h 2214640"/>
              <a:gd name="connsiteX3" fmla="*/ 1651247 w 2741957"/>
              <a:gd name="connsiteY3" fmla="*/ 1948775 h 2214640"/>
              <a:gd name="connsiteX4" fmla="*/ 0 w 2741957"/>
              <a:gd name="connsiteY4" fmla="*/ 1629179 h 2214640"/>
              <a:gd name="connsiteX0" fmla="*/ 1030449 w 2503383"/>
              <a:gd name="connsiteY0" fmla="*/ 69453 h 2214640"/>
              <a:gd name="connsiteX1" fmla="*/ 32679 w 2503383"/>
              <a:gd name="connsiteY1" fmla="*/ 659738 h 2214640"/>
              <a:gd name="connsiteX2" fmla="*/ 2460238 w 2503383"/>
              <a:gd name="connsiteY2" fmla="*/ 2090818 h 2214640"/>
              <a:gd name="connsiteX3" fmla="*/ 1412673 w 2503383"/>
              <a:gd name="connsiteY3" fmla="*/ 1948775 h 2214640"/>
              <a:gd name="connsiteX0" fmla="*/ 1030449 w 2460238"/>
              <a:gd name="connsiteY0" fmla="*/ 69453 h 2090818"/>
              <a:gd name="connsiteX1" fmla="*/ 32679 w 2460238"/>
              <a:gd name="connsiteY1" fmla="*/ 659738 h 2090818"/>
              <a:gd name="connsiteX2" fmla="*/ 2460238 w 2460238"/>
              <a:gd name="connsiteY2" fmla="*/ 2090818 h 2090818"/>
              <a:gd name="connsiteX0" fmla="*/ 998320 w 1156262"/>
              <a:gd name="connsiteY0" fmla="*/ 59634 h 1307916"/>
              <a:gd name="connsiteX1" fmla="*/ 550 w 1156262"/>
              <a:gd name="connsiteY1" fmla="*/ 649919 h 1307916"/>
              <a:gd name="connsiteX2" fmla="*/ 1156262 w 1156262"/>
              <a:gd name="connsiteY2" fmla="*/ 1307916 h 1307916"/>
              <a:gd name="connsiteX0" fmla="*/ 998320 w 1156262"/>
              <a:gd name="connsiteY0" fmla="*/ 59634 h 1353477"/>
              <a:gd name="connsiteX1" fmla="*/ 550 w 1156262"/>
              <a:gd name="connsiteY1" fmla="*/ 649919 h 1353477"/>
              <a:gd name="connsiteX2" fmla="*/ 1156262 w 1156262"/>
              <a:gd name="connsiteY2" fmla="*/ 1307916 h 1353477"/>
              <a:gd name="connsiteX0" fmla="*/ 998213 w 1139529"/>
              <a:gd name="connsiteY0" fmla="*/ 59911 h 1377598"/>
              <a:gd name="connsiteX1" fmla="*/ 443 w 1139529"/>
              <a:gd name="connsiteY1" fmla="*/ 650196 h 1377598"/>
              <a:gd name="connsiteX2" fmla="*/ 1139529 w 1139529"/>
              <a:gd name="connsiteY2" fmla="*/ 1333131 h 1377598"/>
              <a:gd name="connsiteX0" fmla="*/ 998667 w 1139983"/>
              <a:gd name="connsiteY0" fmla="*/ 80494 h 1398181"/>
              <a:gd name="connsiteX1" fmla="*/ 897 w 1139983"/>
              <a:gd name="connsiteY1" fmla="*/ 670779 h 1398181"/>
              <a:gd name="connsiteX2" fmla="*/ 1139983 w 1139983"/>
              <a:gd name="connsiteY2" fmla="*/ 1353714 h 1398181"/>
              <a:gd name="connsiteX0" fmla="*/ 998699 w 1140015"/>
              <a:gd name="connsiteY0" fmla="*/ 59912 h 1377599"/>
              <a:gd name="connsiteX1" fmla="*/ 929 w 1140015"/>
              <a:gd name="connsiteY1" fmla="*/ 650197 h 1377599"/>
              <a:gd name="connsiteX2" fmla="*/ 1140015 w 1140015"/>
              <a:gd name="connsiteY2" fmla="*/ 1333132 h 1377599"/>
              <a:gd name="connsiteX0" fmla="*/ 997778 w 1139094"/>
              <a:gd name="connsiteY0" fmla="*/ 62821 h 1382604"/>
              <a:gd name="connsiteX1" fmla="*/ 8 w 1139094"/>
              <a:gd name="connsiteY1" fmla="*/ 653106 h 1382604"/>
              <a:gd name="connsiteX2" fmla="*/ 1139094 w 1139094"/>
              <a:gd name="connsiteY2" fmla="*/ 1336041 h 13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9094" h="1382604">
                <a:moveTo>
                  <a:pt x="997778" y="62821"/>
                </a:moveTo>
                <a:cubicBezTo>
                  <a:pt x="402840" y="-193153"/>
                  <a:pt x="1393" y="399339"/>
                  <a:pt x="8" y="653106"/>
                </a:cubicBezTo>
                <a:cubicBezTo>
                  <a:pt x="-1377" y="906873"/>
                  <a:pt x="177575" y="1561776"/>
                  <a:pt x="1139094" y="1336041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627C0-F27A-4DF3-8069-9459EA0C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1600201"/>
            <a:ext cx="4419600" cy="4525963"/>
          </a:xfrm>
        </p:spPr>
        <p:txBody>
          <a:bodyPr/>
          <a:lstStyle/>
          <a:p>
            <a:r>
              <a:rPr lang="en-US" dirty="0"/>
              <a:t>Move code from secondary storage (disk) into primary storage (RAM)</a:t>
            </a:r>
          </a:p>
          <a:p>
            <a:r>
              <a:rPr lang="en-US" dirty="0"/>
              <a:t>Resolves placeholders for dynamically-linked libraries (e.g. .so files)</a:t>
            </a:r>
          </a:p>
          <a:p>
            <a:r>
              <a:rPr lang="en-US" dirty="0"/>
              <a:t>Kick off the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2675" y="6356351"/>
            <a:ext cx="28448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60</a:t>
            </a:fld>
            <a:endParaRPr lang="en-US" dirty="0"/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9671EB2F-ECA1-4E85-951A-B1B28C989B67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Loader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FE0AE1D-A0CB-40C3-A0E2-396AF6E6E0F2}"/>
              </a:ext>
            </a:extLst>
          </p:cNvPr>
          <p:cNvSpPr/>
          <p:nvPr/>
        </p:nvSpPr>
        <p:spPr>
          <a:xfrm>
            <a:off x="6400019" y="2376724"/>
            <a:ext cx="1295397" cy="49261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Assembler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A0345CC-D0BD-4998-BC7F-541D7568158A}"/>
              </a:ext>
            </a:extLst>
          </p:cNvPr>
          <p:cNvSpPr/>
          <p:nvPr/>
        </p:nvSpPr>
        <p:spPr>
          <a:xfrm>
            <a:off x="6400019" y="4012335"/>
            <a:ext cx="1295396" cy="44648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Linker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B1BA4219-409A-4870-B0F6-0721DB640476}"/>
              </a:ext>
            </a:extLst>
          </p:cNvPr>
          <p:cNvSpPr/>
          <p:nvPr/>
        </p:nvSpPr>
        <p:spPr>
          <a:xfrm>
            <a:off x="6400019" y="5524550"/>
            <a:ext cx="1295397" cy="4164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Loader</a:t>
            </a:r>
          </a:p>
        </p:txBody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id="{87D115AD-2209-4EAE-B105-C6AB80786623}"/>
              </a:ext>
            </a:extLst>
          </p:cNvPr>
          <p:cNvSpPr txBox="1"/>
          <p:nvPr/>
        </p:nvSpPr>
        <p:spPr>
          <a:xfrm>
            <a:off x="6083852" y="1190019"/>
            <a:ext cx="6387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Target</a:t>
            </a:r>
          </a:p>
          <a:p>
            <a:pPr algn="r"/>
            <a:r>
              <a:rPr lang="en-US" sz="1400" dirty="0"/>
              <a:t>Code</a:t>
            </a:r>
          </a:p>
          <a:p>
            <a:pPr algn="r"/>
            <a:r>
              <a:rPr lang="en-US" sz="1400" dirty="0"/>
              <a:t>(text)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75CEC3C-A5C2-4524-ABFE-D84A93E504BC}"/>
              </a:ext>
            </a:extLst>
          </p:cNvPr>
          <p:cNvGrpSpPr/>
          <p:nvPr/>
        </p:nvGrpSpPr>
        <p:grpSpPr>
          <a:xfrm>
            <a:off x="6721953" y="1224688"/>
            <a:ext cx="662376" cy="806447"/>
            <a:chOff x="7711706" y="823912"/>
            <a:chExt cx="898894" cy="928688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7B9E3B2-EBC8-4FE4-92BA-5D849990EE67}"/>
                </a:ext>
              </a:extLst>
            </p:cNvPr>
            <p:cNvSpPr/>
            <p:nvPr/>
          </p:nvSpPr>
          <p:spPr>
            <a:xfrm>
              <a:off x="7711706" y="838200"/>
              <a:ext cx="877694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860"/>
                </a:lnSpc>
              </a:pPr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0BF1949-CA6C-4E4A-8A6C-27F3796B84EC}"/>
                </a:ext>
              </a:extLst>
            </p:cNvPr>
            <p:cNvSpPr/>
            <p:nvPr/>
          </p:nvSpPr>
          <p:spPr>
            <a:xfrm>
              <a:off x="8484394" y="823912"/>
              <a:ext cx="126206" cy="117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3274609-A716-4096-876B-6D417D3840C7}"/>
                </a:ext>
              </a:extLst>
            </p:cNvPr>
            <p:cNvCxnSpPr>
              <a:cxnSpLocks/>
            </p:cNvCxnSpPr>
            <p:nvPr/>
          </p:nvCxnSpPr>
          <p:spPr>
            <a:xfrm>
              <a:off x="8476430" y="834627"/>
              <a:ext cx="820" cy="1250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B2D9FF6-E6B7-4AC1-81D5-2EDE13AF2A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65344" y="947738"/>
              <a:ext cx="127859" cy="13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4669549-431D-441F-B4CA-B7609A50A167}"/>
                </a:ext>
              </a:extLst>
            </p:cNvPr>
            <p:cNvCxnSpPr>
              <a:cxnSpLocks/>
            </p:cNvCxnSpPr>
            <p:nvPr/>
          </p:nvCxnSpPr>
          <p:spPr>
            <a:xfrm>
              <a:off x="8476291" y="838200"/>
              <a:ext cx="113109" cy="1071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4800805-869E-46F6-BE46-488E5EABC372}"/>
                </a:ext>
              </a:extLst>
            </p:cNvPr>
            <p:cNvSpPr/>
            <p:nvPr/>
          </p:nvSpPr>
          <p:spPr>
            <a:xfrm>
              <a:off x="7818642" y="1005600"/>
              <a:ext cx="646528" cy="667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US" dirty="0"/>
                <a:t>.s</a:t>
              </a:r>
            </a:p>
            <a:p>
              <a:pPr algn="ctr">
                <a:lnSpc>
                  <a:spcPts val="1860"/>
                </a:lnSpc>
              </a:pPr>
              <a:r>
                <a:rPr lang="en-US" dirty="0"/>
                <a:t>file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3667B22-5873-466B-A591-6BD565C20BEB}"/>
              </a:ext>
            </a:extLst>
          </p:cNvPr>
          <p:cNvCxnSpPr>
            <a:cxnSpLocks/>
            <a:stCxn id="38" idx="2"/>
            <a:endCxn id="80" idx="0"/>
          </p:cNvCxnSpPr>
          <p:nvPr/>
        </p:nvCxnSpPr>
        <p:spPr>
          <a:xfrm flipH="1">
            <a:off x="7047717" y="2869334"/>
            <a:ext cx="1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A8028AA-7A4C-4218-B9E2-400148137818}"/>
              </a:ext>
            </a:extLst>
          </p:cNvPr>
          <p:cNvCxnSpPr>
            <a:cxnSpLocks/>
            <a:stCxn id="80" idx="2"/>
            <a:endCxn id="66" idx="0"/>
          </p:cNvCxnSpPr>
          <p:nvPr/>
        </p:nvCxnSpPr>
        <p:spPr>
          <a:xfrm>
            <a:off x="7047717" y="3783734"/>
            <a:ext cx="1" cy="228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5618B450-34CA-4C27-B0FC-693C06D842F3}"/>
              </a:ext>
            </a:extLst>
          </p:cNvPr>
          <p:cNvSpPr/>
          <p:nvPr/>
        </p:nvSpPr>
        <p:spPr>
          <a:xfrm>
            <a:off x="6725280" y="3174134"/>
            <a:ext cx="644872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.o</a:t>
            </a:r>
          </a:p>
          <a:p>
            <a:pPr algn="ctr"/>
            <a:r>
              <a:rPr lang="en-US" dirty="0"/>
              <a:t>file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7F8EB96-8E32-48A4-A644-035B800F4344}"/>
              </a:ext>
            </a:extLst>
          </p:cNvPr>
          <p:cNvSpPr/>
          <p:nvPr/>
        </p:nvSpPr>
        <p:spPr>
          <a:xfrm>
            <a:off x="6725280" y="4645576"/>
            <a:ext cx="644872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.exe</a:t>
            </a:r>
          </a:p>
          <a:p>
            <a:pPr algn="ctr"/>
            <a:r>
              <a:rPr lang="en-US" dirty="0"/>
              <a:t>file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57FD027-F8B9-4EC3-BAEE-EDD94E11E965}"/>
              </a:ext>
            </a:extLst>
          </p:cNvPr>
          <p:cNvCxnSpPr>
            <a:cxnSpLocks/>
            <a:stCxn id="66" idx="2"/>
            <a:endCxn id="81" idx="0"/>
          </p:cNvCxnSpPr>
          <p:nvPr/>
        </p:nvCxnSpPr>
        <p:spPr>
          <a:xfrm flipH="1">
            <a:off x="7047717" y="4458822"/>
            <a:ext cx="1" cy="186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514FE6A-E724-42C9-8769-2420F2B5D4A5}"/>
              </a:ext>
            </a:extLst>
          </p:cNvPr>
          <p:cNvCxnSpPr>
            <a:cxnSpLocks/>
            <a:stCxn id="81" idx="2"/>
            <a:endCxn id="67" idx="0"/>
          </p:cNvCxnSpPr>
          <p:nvPr/>
        </p:nvCxnSpPr>
        <p:spPr>
          <a:xfrm>
            <a:off x="7047717" y="5255176"/>
            <a:ext cx="1" cy="2693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E4D4883-C846-42C5-A952-1AF287CD2A6A}"/>
              </a:ext>
            </a:extLst>
          </p:cNvPr>
          <p:cNvGrpSpPr/>
          <p:nvPr/>
        </p:nvGrpSpPr>
        <p:grpSpPr>
          <a:xfrm>
            <a:off x="6274787" y="6163584"/>
            <a:ext cx="1545861" cy="463193"/>
            <a:chOff x="6429679" y="6132883"/>
            <a:chExt cx="1545861" cy="463193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7EF459FC-C276-4987-AD96-DF6334D065C1}"/>
                </a:ext>
              </a:extLst>
            </p:cNvPr>
            <p:cNvSpPr/>
            <p:nvPr/>
          </p:nvSpPr>
          <p:spPr>
            <a:xfrm>
              <a:off x="6429679" y="6132883"/>
              <a:ext cx="1545861" cy="463193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37A70F0-49AF-489F-B4EA-70206901806B}"/>
                </a:ext>
              </a:extLst>
            </p:cNvPr>
            <p:cNvSpPr/>
            <p:nvPr/>
          </p:nvSpPr>
          <p:spPr>
            <a:xfrm>
              <a:off x="6506645" y="6251700"/>
              <a:ext cx="1391931" cy="2162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C3455A5-7334-4C13-A32D-DCB622CD8536}"/>
                </a:ext>
              </a:extLst>
            </p:cNvPr>
            <p:cNvSpPr/>
            <p:nvPr/>
          </p:nvSpPr>
          <p:spPr>
            <a:xfrm>
              <a:off x="7497247" y="6252875"/>
              <a:ext cx="401195" cy="20695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CBBEE40-A886-4ADD-90DD-CA6359AE751C}"/>
                </a:ext>
              </a:extLst>
            </p:cNvPr>
            <p:cNvSpPr/>
            <p:nvPr/>
          </p:nvSpPr>
          <p:spPr>
            <a:xfrm>
              <a:off x="6506647" y="6261005"/>
              <a:ext cx="432275" cy="2069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text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B19B79C-BF57-401D-8527-60D98DDD4001}"/>
                </a:ext>
              </a:extLst>
            </p:cNvPr>
            <p:cNvSpPr/>
            <p:nvPr/>
          </p:nvSpPr>
          <p:spPr>
            <a:xfrm>
              <a:off x="6945684" y="6256940"/>
              <a:ext cx="401195" cy="20695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heap</a:t>
              </a:r>
            </a:p>
          </p:txBody>
        </p:sp>
      </p:grpSp>
      <p:sp>
        <p:nvSpPr>
          <p:cNvPr id="90" name="TextBox 40">
            <a:extLst>
              <a:ext uri="{FF2B5EF4-FFF2-40B4-BE49-F238E27FC236}">
                <a16:creationId xmlns:a16="http://schemas.microsoft.com/office/drawing/2014/main" id="{3C48072E-9BF0-483B-941B-EDCA9C2662B9}"/>
              </a:ext>
            </a:extLst>
          </p:cNvPr>
          <p:cNvSpPr txBox="1"/>
          <p:nvPr/>
        </p:nvSpPr>
        <p:spPr>
          <a:xfrm>
            <a:off x="5746229" y="4655756"/>
            <a:ext cx="977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Executable</a:t>
            </a:r>
          </a:p>
          <a:p>
            <a:pPr algn="r"/>
            <a:r>
              <a:rPr lang="en-US" sz="1400" dirty="0"/>
              <a:t>(binary)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F034AF6-81CF-475E-8F3A-FE83841A373B}"/>
              </a:ext>
            </a:extLst>
          </p:cNvPr>
          <p:cNvCxnSpPr>
            <a:cxnSpLocks/>
            <a:stCxn id="67" idx="2"/>
            <a:endCxn id="85" idx="0"/>
          </p:cNvCxnSpPr>
          <p:nvPr/>
        </p:nvCxnSpPr>
        <p:spPr>
          <a:xfrm>
            <a:off x="7047717" y="5940977"/>
            <a:ext cx="0" cy="2226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" name="TextBox 40">
            <a:extLst>
              <a:ext uri="{FF2B5EF4-FFF2-40B4-BE49-F238E27FC236}">
                <a16:creationId xmlns:a16="http://schemas.microsoft.com/office/drawing/2014/main" id="{67922A2C-7D05-48DE-965F-DFF2117D79C4}"/>
              </a:ext>
            </a:extLst>
          </p:cNvPr>
          <p:cNvSpPr txBox="1"/>
          <p:nvPr/>
        </p:nvSpPr>
        <p:spPr>
          <a:xfrm>
            <a:off x="5502315" y="6052279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Running</a:t>
            </a:r>
          </a:p>
          <a:p>
            <a:pPr algn="r"/>
            <a:r>
              <a:rPr lang="en-US" sz="1400" dirty="0"/>
              <a:t>Process</a:t>
            </a:r>
          </a:p>
        </p:txBody>
      </p:sp>
      <p:sp>
        <p:nvSpPr>
          <p:cNvPr id="93" name="TextBox 40">
            <a:extLst>
              <a:ext uri="{FF2B5EF4-FFF2-40B4-BE49-F238E27FC236}">
                <a16:creationId xmlns:a16="http://schemas.microsoft.com/office/drawing/2014/main" id="{CF2ED625-C15D-4EEC-9BAD-FC14BD21E64F}"/>
              </a:ext>
            </a:extLst>
          </p:cNvPr>
          <p:cNvSpPr txBox="1"/>
          <p:nvPr/>
        </p:nvSpPr>
        <p:spPr>
          <a:xfrm>
            <a:off x="5978487" y="3045070"/>
            <a:ext cx="7562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Object</a:t>
            </a:r>
          </a:p>
          <a:p>
            <a:pPr algn="r"/>
            <a:r>
              <a:rPr lang="en-US" sz="1400" dirty="0"/>
              <a:t>Code </a:t>
            </a:r>
          </a:p>
          <a:p>
            <a:pPr algn="r"/>
            <a:r>
              <a:rPr lang="en-US" sz="1400" dirty="0"/>
              <a:t>(binary)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C68163C-6FD6-4358-9121-B13BF3794813}"/>
              </a:ext>
            </a:extLst>
          </p:cNvPr>
          <p:cNvCxnSpPr>
            <a:cxnSpLocks/>
            <a:stCxn id="70" idx="2"/>
            <a:endCxn id="38" idx="0"/>
          </p:cNvCxnSpPr>
          <p:nvPr/>
        </p:nvCxnSpPr>
        <p:spPr>
          <a:xfrm>
            <a:off x="7045331" y="2031135"/>
            <a:ext cx="2387" cy="3455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20D5656-1262-4F54-98D2-318C9821C377}"/>
              </a:ext>
            </a:extLst>
          </p:cNvPr>
          <p:cNvGrpSpPr/>
          <p:nvPr/>
        </p:nvGrpSpPr>
        <p:grpSpPr>
          <a:xfrm>
            <a:off x="7861900" y="1466991"/>
            <a:ext cx="1275159" cy="1273990"/>
            <a:chOff x="6689234" y="1345065"/>
            <a:chExt cx="1275159" cy="1273990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9545CE43-5E51-4670-AD5A-C0891264E85B}"/>
                </a:ext>
              </a:extLst>
            </p:cNvPr>
            <p:cNvGrpSpPr/>
            <p:nvPr/>
          </p:nvGrpSpPr>
          <p:grpSpPr>
            <a:xfrm>
              <a:off x="6689234" y="1345065"/>
              <a:ext cx="196123" cy="1273990"/>
              <a:chOff x="3795116" y="2305408"/>
              <a:chExt cx="262440" cy="3010396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C467C915-C4C5-4DE3-9007-19F6DC556A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C0C90511-F75A-4695-9FEC-30AD335586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87295B54-3DD6-4F66-8B62-4FF1924C39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38400E8-269F-4823-8FE4-C4E4D08A96E6}"/>
                </a:ext>
              </a:extLst>
            </p:cNvPr>
            <p:cNvSpPr txBox="1"/>
            <p:nvPr/>
          </p:nvSpPr>
          <p:spPr>
            <a:xfrm>
              <a:off x="6858000" y="1697480"/>
              <a:ext cx="1106393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assembly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9D1AA61-B62E-4383-9459-B02607E1EC04}"/>
              </a:ext>
            </a:extLst>
          </p:cNvPr>
          <p:cNvGrpSpPr/>
          <p:nvPr/>
        </p:nvGrpSpPr>
        <p:grpSpPr>
          <a:xfrm>
            <a:off x="7875110" y="3021812"/>
            <a:ext cx="769826" cy="1604122"/>
            <a:chOff x="6702445" y="2899886"/>
            <a:chExt cx="769826" cy="1604122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FACC782-F4E8-413C-BDB3-32CCE382D3CA}"/>
                </a:ext>
              </a:extLst>
            </p:cNvPr>
            <p:cNvGrpSpPr/>
            <p:nvPr/>
          </p:nvGrpSpPr>
          <p:grpSpPr>
            <a:xfrm>
              <a:off x="6702445" y="2899886"/>
              <a:ext cx="129027" cy="1604122"/>
              <a:chOff x="3795116" y="2305408"/>
              <a:chExt cx="262440" cy="3010396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442FA886-EAC0-4151-91A1-C7868F8F4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666135BB-3B8C-42EA-9D5C-268F075F84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5F40D718-1E74-415A-ADC6-D7C1B528AA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FA4B491-B2CB-4777-9680-501DD64F2716}"/>
                </a:ext>
              </a:extLst>
            </p:cNvPr>
            <p:cNvSpPr txBox="1"/>
            <p:nvPr/>
          </p:nvSpPr>
          <p:spPr>
            <a:xfrm>
              <a:off x="6858000" y="3450080"/>
              <a:ext cx="614271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link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A033FC3-C1D0-4254-A138-CC3C8F2A9A67}"/>
              </a:ext>
            </a:extLst>
          </p:cNvPr>
          <p:cNvGrpSpPr/>
          <p:nvPr/>
        </p:nvGrpSpPr>
        <p:grpSpPr>
          <a:xfrm>
            <a:off x="7886531" y="4745767"/>
            <a:ext cx="788863" cy="1303760"/>
            <a:chOff x="6713865" y="4623841"/>
            <a:chExt cx="788863" cy="1303760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3BC30DC-BFCA-46A6-BEC0-1FB9953E9016}"/>
                </a:ext>
              </a:extLst>
            </p:cNvPr>
            <p:cNvGrpSpPr/>
            <p:nvPr/>
          </p:nvGrpSpPr>
          <p:grpSpPr>
            <a:xfrm>
              <a:off x="6713865" y="4623841"/>
              <a:ext cx="123892" cy="1303760"/>
              <a:chOff x="3795116" y="2305408"/>
              <a:chExt cx="279457" cy="3010396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CEF7FD6A-7DFD-462F-9A3F-87E2FD78CA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rgbClr val="B686DA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8F87C78-F004-452F-9D34-3F90FF6CCB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rgbClr val="B686DA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A4ACD364-9E25-42B7-9A55-52F53B50E1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97918" y="5298022"/>
                <a:ext cx="276655" cy="2489"/>
              </a:xfrm>
              <a:prstGeom prst="line">
                <a:avLst/>
              </a:prstGeom>
              <a:ln>
                <a:solidFill>
                  <a:srgbClr val="B686DA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3E66AA0-5CB1-4695-85B5-D646CE7398AB}"/>
                </a:ext>
              </a:extLst>
            </p:cNvPr>
            <p:cNvSpPr txBox="1"/>
            <p:nvPr/>
          </p:nvSpPr>
          <p:spPr>
            <a:xfrm>
              <a:off x="6858000" y="5029200"/>
              <a:ext cx="644728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rgbClr val="B686DA"/>
                  </a:solidFill>
                  <a:latin typeface="Calibri"/>
                </a:rPr>
                <a:t>load </a:t>
              </a:r>
            </a:p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rgbClr val="B686DA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A3B0F3A-40DE-4990-8CA8-C82CAFA32D7B}"/>
              </a:ext>
            </a:extLst>
          </p:cNvPr>
          <p:cNvGrpSpPr/>
          <p:nvPr/>
        </p:nvGrpSpPr>
        <p:grpSpPr>
          <a:xfrm>
            <a:off x="6963865" y="6141732"/>
            <a:ext cx="1644880" cy="571958"/>
            <a:chOff x="5791200" y="6019806"/>
            <a:chExt cx="1644880" cy="571958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752AC57-A303-4F81-82CF-4B30D84253AF}"/>
                </a:ext>
              </a:extLst>
            </p:cNvPr>
            <p:cNvGrpSpPr/>
            <p:nvPr/>
          </p:nvGrpSpPr>
          <p:grpSpPr>
            <a:xfrm>
              <a:off x="6713643" y="6019806"/>
              <a:ext cx="722437" cy="522984"/>
              <a:chOff x="6713643" y="6019806"/>
              <a:chExt cx="722437" cy="522984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5A6D83E6-6DEF-4252-96CB-83154A7AEA75}"/>
                  </a:ext>
                </a:extLst>
              </p:cNvPr>
              <p:cNvGrpSpPr/>
              <p:nvPr/>
            </p:nvGrpSpPr>
            <p:grpSpPr>
              <a:xfrm>
                <a:off x="6713643" y="6019806"/>
                <a:ext cx="117829" cy="508392"/>
                <a:chOff x="3795116" y="2305408"/>
                <a:chExt cx="262440" cy="3010396"/>
              </a:xfrm>
            </p:grpSpPr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C0E22178-8EE6-4CEB-A2CE-02D7768BEA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38600" y="2305408"/>
                  <a:ext cx="0" cy="3010396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4E0CB286-FEA3-4DD9-B837-D846E82EC2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116" y="2324318"/>
                  <a:ext cx="25964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200D6E90-BD2E-4B63-AAE3-0AFB934DC5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7915" y="5298023"/>
                  <a:ext cx="25964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D2A0FB7A-B4A9-44EA-B60D-E27517CC3875}"/>
                  </a:ext>
                </a:extLst>
              </p:cNvPr>
              <p:cNvSpPr txBox="1"/>
              <p:nvPr/>
            </p:nvSpPr>
            <p:spPr>
              <a:xfrm>
                <a:off x="6821809" y="6030470"/>
                <a:ext cx="614271" cy="51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</a:rPr>
                  <a:t>run </a:t>
                </a:r>
              </a:p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</a:rPr>
                  <a:t>time</a:t>
                </a:r>
              </a:p>
            </p:txBody>
          </p:sp>
        </p:grp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6AF76C6-E2A8-4392-89B4-BB4F7169D4C8}"/>
                </a:ext>
              </a:extLst>
            </p:cNvPr>
            <p:cNvSpPr txBox="1"/>
            <p:nvPr/>
          </p:nvSpPr>
          <p:spPr>
            <a:xfrm rot="5400000">
              <a:off x="5804184" y="62354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4494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F435807-84B5-4089-80BD-66CF50CF9D6A}"/>
              </a:ext>
            </a:extLst>
          </p:cNvPr>
          <p:cNvSpPr/>
          <p:nvPr/>
        </p:nvSpPr>
        <p:spPr>
          <a:xfrm>
            <a:off x="7961814" y="3230880"/>
            <a:ext cx="1062740" cy="1091901"/>
          </a:xfrm>
          <a:custGeom>
            <a:avLst/>
            <a:gdLst>
              <a:gd name="connsiteX0" fmla="*/ 411300 w 847023"/>
              <a:gd name="connsiteY0" fmla="*/ 0 h 949234"/>
              <a:gd name="connsiteX1" fmla="*/ 846729 w 847023"/>
              <a:gd name="connsiteY1" fmla="*/ 139337 h 949234"/>
              <a:gd name="connsiteX2" fmla="*/ 472260 w 847023"/>
              <a:gd name="connsiteY2" fmla="*/ 661851 h 949234"/>
              <a:gd name="connsiteX3" fmla="*/ 71666 w 847023"/>
              <a:gd name="connsiteY3" fmla="*/ 635726 h 949234"/>
              <a:gd name="connsiteX4" fmla="*/ 1997 w 847023"/>
              <a:gd name="connsiteY4" fmla="*/ 949234 h 94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023" h="949234">
                <a:moveTo>
                  <a:pt x="411300" y="0"/>
                </a:moveTo>
                <a:cubicBezTo>
                  <a:pt x="623934" y="14514"/>
                  <a:pt x="836569" y="29029"/>
                  <a:pt x="846729" y="139337"/>
                </a:cubicBezTo>
                <a:cubicBezTo>
                  <a:pt x="856889" y="249645"/>
                  <a:pt x="601437" y="579120"/>
                  <a:pt x="472260" y="661851"/>
                </a:cubicBezTo>
                <a:cubicBezTo>
                  <a:pt x="343083" y="744583"/>
                  <a:pt x="150043" y="587829"/>
                  <a:pt x="71666" y="635726"/>
                </a:cubicBezTo>
                <a:cubicBezTo>
                  <a:pt x="-6711" y="683623"/>
                  <a:pt x="-2357" y="816428"/>
                  <a:pt x="1997" y="949234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627C0-F27A-4DF3-8069-9459EA0C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1"/>
            <a:ext cx="41148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Historically:</a:t>
            </a:r>
          </a:p>
          <a:p>
            <a:pPr lvl="1"/>
            <a:r>
              <a:rPr lang="en-US" dirty="0"/>
              <a:t>Map program code into free memory </a:t>
            </a:r>
          </a:p>
          <a:p>
            <a:pPr lvl="1"/>
            <a:r>
              <a:rPr lang="en-US" dirty="0"/>
              <a:t>May need to relocate symbols again</a:t>
            </a:r>
          </a:p>
          <a:p>
            <a:pPr marL="0" indent="0">
              <a:buNone/>
            </a:pPr>
            <a:r>
              <a:rPr lang="en-US" dirty="0"/>
              <a:t>Modern Loaders:</a:t>
            </a:r>
          </a:p>
          <a:p>
            <a:pPr lvl="1"/>
            <a:r>
              <a:rPr lang="en-US" dirty="0"/>
              <a:t>Simpler, as virtual memory handles physical address mapping</a:t>
            </a:r>
          </a:p>
          <a:p>
            <a:pPr lvl="1"/>
            <a:r>
              <a:rPr lang="en-US" dirty="0"/>
              <a:t>Resolves dynamically-loaded libraries (.so, .</a:t>
            </a:r>
            <a:r>
              <a:rPr lang="en-US" dirty="0" err="1"/>
              <a:t>dll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Part of the Operating System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42200" y="6356351"/>
            <a:ext cx="28448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61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30EA59-8513-4365-9E8D-71F69C9AF3BC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Loader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262805-2892-449B-98EF-62D8D7BFF8C8}"/>
              </a:ext>
            </a:extLst>
          </p:cNvPr>
          <p:cNvGrpSpPr/>
          <p:nvPr/>
        </p:nvGrpSpPr>
        <p:grpSpPr>
          <a:xfrm>
            <a:off x="5854713" y="4352203"/>
            <a:ext cx="3282755" cy="903670"/>
            <a:chOff x="6429679" y="6132883"/>
            <a:chExt cx="1545861" cy="40747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D013528-0DDB-4EDC-8A76-C56DAA662D95}"/>
                </a:ext>
              </a:extLst>
            </p:cNvPr>
            <p:cNvSpPr/>
            <p:nvPr/>
          </p:nvSpPr>
          <p:spPr>
            <a:xfrm>
              <a:off x="6429679" y="6132883"/>
              <a:ext cx="1545861" cy="407474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C403C2-AC9E-42AB-94B4-B5D909D29478}"/>
                </a:ext>
              </a:extLst>
            </p:cNvPr>
            <p:cNvSpPr/>
            <p:nvPr/>
          </p:nvSpPr>
          <p:spPr>
            <a:xfrm>
              <a:off x="6506645" y="6251700"/>
              <a:ext cx="1391931" cy="2162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F24603-E9A9-4000-8215-917AAF05CD6F}"/>
                </a:ext>
              </a:extLst>
            </p:cNvPr>
            <p:cNvSpPr/>
            <p:nvPr/>
          </p:nvSpPr>
          <p:spPr>
            <a:xfrm>
              <a:off x="6506647" y="6261005"/>
              <a:ext cx="432275" cy="2069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text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746A1D-6DBA-424F-9FDF-AC9210820ABC}"/>
                </a:ext>
              </a:extLst>
            </p:cNvPr>
            <p:cNvSpPr/>
            <p:nvPr/>
          </p:nvSpPr>
          <p:spPr>
            <a:xfrm>
              <a:off x="6945684" y="6256940"/>
              <a:ext cx="401195" cy="20695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err="1"/>
                <a:t>globals</a:t>
              </a:r>
              <a:endParaRPr lang="en-US" sz="1400" dirty="0"/>
            </a:p>
          </p:txBody>
        </p:sp>
      </p:grpSp>
      <p:sp>
        <p:nvSpPr>
          <p:cNvPr id="14" name="TextBox 40">
            <a:extLst>
              <a:ext uri="{FF2B5EF4-FFF2-40B4-BE49-F238E27FC236}">
                <a16:creationId xmlns:a16="http://schemas.microsoft.com/office/drawing/2014/main" id="{6A9F4697-4443-405B-AED4-838687C28CB7}"/>
              </a:ext>
            </a:extLst>
          </p:cNvPr>
          <p:cNvSpPr txBox="1"/>
          <p:nvPr/>
        </p:nvSpPr>
        <p:spPr>
          <a:xfrm>
            <a:off x="5067034" y="4593895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Running</a:t>
            </a:r>
          </a:p>
          <a:p>
            <a:pPr algn="r"/>
            <a:r>
              <a:rPr lang="en-US" sz="1400" dirty="0"/>
              <a:t>Process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3CA37A-37C2-43B7-B8C9-C0DE686BC359}"/>
              </a:ext>
            </a:extLst>
          </p:cNvPr>
          <p:cNvSpPr/>
          <p:nvPr/>
        </p:nvSpPr>
        <p:spPr>
          <a:xfrm>
            <a:off x="6864530" y="2876177"/>
            <a:ext cx="1680747" cy="8010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data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48B812-2C3C-4F6A-9F49-AD577CEAB296}"/>
              </a:ext>
            </a:extLst>
          </p:cNvPr>
          <p:cNvSpPr/>
          <p:nvPr/>
        </p:nvSpPr>
        <p:spPr>
          <a:xfrm>
            <a:off x="6864531" y="1577588"/>
            <a:ext cx="1680747" cy="12985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opcodes</a:t>
            </a:r>
          </a:p>
          <a:p>
            <a:endParaRPr lang="en-US" dirty="0"/>
          </a:p>
          <a:p>
            <a:pPr algn="ctr"/>
            <a:r>
              <a:rPr lang="en-US" dirty="0"/>
              <a:t>(binary)</a:t>
            </a:r>
          </a:p>
          <a:p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0614810-29FE-4DF6-B853-102C60896C00}"/>
              </a:ext>
            </a:extLst>
          </p:cNvPr>
          <p:cNvSpPr/>
          <p:nvPr/>
        </p:nvSpPr>
        <p:spPr>
          <a:xfrm>
            <a:off x="6864532" y="1204884"/>
            <a:ext cx="1680747" cy="3895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symbols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4EBDDD-42F6-4B74-9364-7EDE34A44497}"/>
              </a:ext>
            </a:extLst>
          </p:cNvPr>
          <p:cNvSpPr/>
          <p:nvPr/>
        </p:nvSpPr>
        <p:spPr>
          <a:xfrm>
            <a:off x="6211794" y="2203267"/>
            <a:ext cx="678865" cy="2135715"/>
          </a:xfrm>
          <a:custGeom>
            <a:avLst/>
            <a:gdLst>
              <a:gd name="connsiteX0" fmla="*/ 678865 w 678865"/>
              <a:gd name="connsiteY0" fmla="*/ 0 h 2211977"/>
              <a:gd name="connsiteX1" fmla="*/ 17014 w 678865"/>
              <a:gd name="connsiteY1" fmla="*/ 400594 h 2211977"/>
              <a:gd name="connsiteX2" fmla="*/ 260854 w 678865"/>
              <a:gd name="connsiteY2" fmla="*/ 2211977 h 221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865" h="2211977">
                <a:moveTo>
                  <a:pt x="678865" y="0"/>
                </a:moveTo>
                <a:cubicBezTo>
                  <a:pt x="382773" y="15965"/>
                  <a:pt x="86682" y="31931"/>
                  <a:pt x="17014" y="400594"/>
                </a:cubicBezTo>
                <a:cubicBezTo>
                  <a:pt x="-52654" y="769257"/>
                  <a:pt x="104100" y="1490617"/>
                  <a:pt x="260854" y="2211977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83A617CD-8064-484A-B515-6DEE0702B351}"/>
              </a:ext>
            </a:extLst>
          </p:cNvPr>
          <p:cNvSpPr/>
          <p:nvPr/>
        </p:nvSpPr>
        <p:spPr>
          <a:xfrm rot="16200000">
            <a:off x="6319711" y="4040586"/>
            <a:ext cx="313103" cy="851971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CAA817E8-85A2-4BEE-9D18-828A648AEF43}"/>
              </a:ext>
            </a:extLst>
          </p:cNvPr>
          <p:cNvSpPr/>
          <p:nvPr/>
        </p:nvSpPr>
        <p:spPr>
          <a:xfrm rot="16200000">
            <a:off x="7806387" y="3468527"/>
            <a:ext cx="313103" cy="2021612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602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695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That’s all the Components!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: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Underview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62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3AD0EF-195E-4ADC-83D5-1035CA567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This basic process completes the “lifecycle” from source code to process</a:t>
            </a:r>
          </a:p>
          <a:p>
            <a:pPr>
              <a:buFontTx/>
              <a:buChar char="-"/>
            </a:pPr>
            <a:r>
              <a:rPr lang="en-US" dirty="0"/>
              <a:t>From source to assembly</a:t>
            </a:r>
          </a:p>
          <a:p>
            <a:pPr>
              <a:buFontTx/>
              <a:buChar char="-"/>
            </a:pPr>
            <a:r>
              <a:rPr lang="en-US" dirty="0"/>
              <a:t>From assembly to object code</a:t>
            </a:r>
          </a:p>
          <a:p>
            <a:pPr>
              <a:buFontTx/>
              <a:buChar char="-"/>
            </a:pPr>
            <a:r>
              <a:rPr lang="en-US" dirty="0"/>
              <a:t>From object code to executable</a:t>
            </a:r>
          </a:p>
          <a:p>
            <a:pPr>
              <a:buFontTx/>
              <a:buChar char="-"/>
            </a:pPr>
            <a:r>
              <a:rPr lang="en-US" dirty="0"/>
              <a:t>From executable to running process</a:t>
            </a:r>
          </a:p>
        </p:txBody>
      </p:sp>
    </p:spTree>
    <p:extLst>
      <p:ext uri="{BB962C8B-B14F-4D97-AF65-F5344CB8AC3E}">
        <p14:creationId xmlns:p14="http://schemas.microsoft.com/office/powerpoint/2010/main" val="40259695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695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: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Underview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63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34BDFF-EE24-421F-A16B-AD20004C4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116" y="1825625"/>
            <a:ext cx="87805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This Lecture</a:t>
            </a:r>
          </a:p>
          <a:p>
            <a:r>
              <a:rPr lang="en-US" dirty="0"/>
              <a:t>Conceptual workflow from source text to process</a:t>
            </a:r>
          </a:p>
          <a:p>
            <a:r>
              <a:rPr lang="en-US" dirty="0"/>
              <a:t>Tooling to perform this process</a:t>
            </a:r>
          </a:p>
          <a:p>
            <a:r>
              <a:rPr lang="en-US" dirty="0"/>
              <a:t>Using cross-language linking to avoid re-implementation</a:t>
            </a:r>
          </a:p>
          <a:p>
            <a:pPr marL="0" indent="0">
              <a:buNone/>
            </a:pPr>
            <a:r>
              <a:rPr lang="en-US" b="1" dirty="0"/>
              <a:t>Next up: Optimization!</a:t>
            </a:r>
          </a:p>
          <a:p>
            <a:r>
              <a:rPr lang="en-US" dirty="0"/>
              <a:t>Improving on the naïve code generation we’ve performed </a:t>
            </a:r>
          </a:p>
          <a:p>
            <a:pPr lvl="1"/>
            <a:r>
              <a:rPr lang="en-US" dirty="0"/>
              <a:t>Better machine code</a:t>
            </a:r>
          </a:p>
          <a:p>
            <a:pPr lvl="1"/>
            <a:r>
              <a:rPr lang="en-US" dirty="0"/>
              <a:t>Better intermediate code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9ECC8F-7A8F-469C-93D6-5F460FE640A7}"/>
              </a:ext>
            </a:extLst>
          </p:cNvPr>
          <p:cNvGrpSpPr/>
          <p:nvPr/>
        </p:nvGrpSpPr>
        <p:grpSpPr>
          <a:xfrm>
            <a:off x="599235" y="3054129"/>
            <a:ext cx="928588" cy="982628"/>
            <a:chOff x="11197961" y="73986"/>
            <a:chExt cx="928588" cy="98262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E43596E-EFE5-4A6D-88A4-6DC1677FB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62D228-C266-45E3-A3D7-077A92B75FD6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 algn="ctr"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sp>
        <p:nvSpPr>
          <p:cNvPr id="2" name="Left Brace 1">
            <a:extLst>
              <a:ext uri="{FF2B5EF4-FFF2-40B4-BE49-F238E27FC236}">
                <a16:creationId xmlns:a16="http://schemas.microsoft.com/office/drawing/2014/main" id="{D9A2F98E-5966-4B88-B14F-C6E80780E32C}"/>
              </a:ext>
            </a:extLst>
          </p:cNvPr>
          <p:cNvSpPr/>
          <p:nvPr/>
        </p:nvSpPr>
        <p:spPr>
          <a:xfrm>
            <a:off x="1395351" y="2858183"/>
            <a:ext cx="238765" cy="930046"/>
          </a:xfrm>
          <a:prstGeom prst="leftBrac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5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 Toolchains</a:t>
            </a:r>
          </a:p>
          <a:p>
            <a:r>
              <a:rPr lang="en-US" dirty="0"/>
              <a:t>Overview</a:t>
            </a:r>
          </a:p>
          <a:p>
            <a:pPr marL="0" indent="0">
              <a:buNone/>
            </a:pPr>
            <a:r>
              <a:rPr lang="en-US" b="1" dirty="0"/>
              <a:t>Component Definitions</a:t>
            </a:r>
          </a:p>
          <a:p>
            <a:r>
              <a:rPr lang="en-US" dirty="0"/>
              <a:t>Detour - History</a:t>
            </a:r>
          </a:p>
          <a:p>
            <a:r>
              <a:rPr lang="en-US" dirty="0"/>
              <a:t>What GCC Does</a:t>
            </a:r>
          </a:p>
          <a:p>
            <a:pPr marL="0" indent="0">
              <a:buNone/>
            </a:pPr>
            <a:r>
              <a:rPr lang="en-US" b="1" dirty="0"/>
              <a:t>Component Walkthrough</a:t>
            </a:r>
          </a:p>
          <a:p>
            <a:r>
              <a:rPr lang="en-US" dirty="0"/>
              <a:t>Assembler</a:t>
            </a:r>
          </a:p>
          <a:p>
            <a:r>
              <a:rPr lang="en-US" dirty="0"/>
              <a:t>Linker</a:t>
            </a:r>
          </a:p>
          <a:p>
            <a:r>
              <a:rPr lang="en-US" dirty="0"/>
              <a:t>Loader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Collection of Pit clipart | Free download best Pit clipart ...">
            <a:extLst>
              <a:ext uri="{FF2B5EF4-FFF2-40B4-BE49-F238E27FC236}">
                <a16:creationId xmlns:a16="http://schemas.microsoft.com/office/drawing/2014/main" id="{917ABDEF-7DC9-41E2-A9D5-305E4C1B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5261"/>
            <a:ext cx="3818312" cy="15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52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112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Construction: Status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19351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C5A25747-7170-4A86-B472-60B54DCE7169}"/>
              </a:ext>
            </a:extLst>
          </p:cNvPr>
          <p:cNvSpPr/>
          <p:nvPr/>
        </p:nvSpPr>
        <p:spPr>
          <a:xfrm>
            <a:off x="2126332" y="2035139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8894494E-14A0-4F27-8D58-92D531425685}"/>
              </a:ext>
            </a:extLst>
          </p:cNvPr>
          <p:cNvSpPr/>
          <p:nvPr/>
        </p:nvSpPr>
        <p:spPr>
          <a:xfrm>
            <a:off x="2118837" y="2570543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7BC05296-694F-4BF9-A27B-D43631E0C581}"/>
              </a:ext>
            </a:extLst>
          </p:cNvPr>
          <p:cNvSpPr/>
          <p:nvPr/>
        </p:nvSpPr>
        <p:spPr>
          <a:xfrm>
            <a:off x="2118837" y="3105947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2AEC3BE9-5ADE-4121-B682-F0C75D21522A}"/>
              </a:ext>
            </a:extLst>
          </p:cNvPr>
          <p:cNvSpPr/>
          <p:nvPr/>
        </p:nvSpPr>
        <p:spPr>
          <a:xfrm>
            <a:off x="2126332" y="3641351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97760497-50C7-4008-A9C0-D82AEBDFB20C}"/>
              </a:ext>
            </a:extLst>
          </p:cNvPr>
          <p:cNvSpPr/>
          <p:nvPr/>
        </p:nvSpPr>
        <p:spPr>
          <a:xfrm>
            <a:off x="2126332" y="4273003"/>
            <a:ext cx="1577834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0765B012-02A2-468B-8B2D-8E036775CF05}"/>
              </a:ext>
            </a:extLst>
          </p:cNvPr>
          <p:cNvSpPr/>
          <p:nvPr/>
        </p:nvSpPr>
        <p:spPr>
          <a:xfrm>
            <a:off x="2126332" y="4798431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0C1B7D28-BE8F-4A1A-8186-71A9BE517017}"/>
              </a:ext>
            </a:extLst>
          </p:cNvPr>
          <p:cNvSpPr/>
          <p:nvPr/>
        </p:nvSpPr>
        <p:spPr>
          <a:xfrm>
            <a:off x="2133828" y="5323859"/>
            <a:ext cx="1562843" cy="3974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B1ADB6B-248D-4DD7-820E-D8F0DD9352EA}"/>
              </a:ext>
            </a:extLst>
          </p:cNvPr>
          <p:cNvCxnSpPr>
            <a:cxnSpLocks/>
            <a:endCxn id="100" idx="0"/>
          </p:cNvCxnSpPr>
          <p:nvPr/>
        </p:nvCxnSpPr>
        <p:spPr>
          <a:xfrm>
            <a:off x="2915250" y="1896848"/>
            <a:ext cx="0" cy="138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F4275087-3BE6-4DCF-AAED-0C4677A15F28}"/>
              </a:ext>
            </a:extLst>
          </p:cNvPr>
          <p:cNvCxnSpPr>
            <a:cxnSpLocks/>
            <a:stCxn id="100" idx="2"/>
            <a:endCxn id="101" idx="0"/>
          </p:cNvCxnSpPr>
          <p:nvPr/>
        </p:nvCxnSpPr>
        <p:spPr>
          <a:xfrm>
            <a:off x="2915250" y="2424641"/>
            <a:ext cx="0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E4BC34A-A504-4A16-8FAF-EF0687EFB373}"/>
              </a:ext>
            </a:extLst>
          </p:cNvPr>
          <p:cNvCxnSpPr>
            <a:cxnSpLocks/>
            <a:stCxn id="101" idx="2"/>
            <a:endCxn id="102" idx="0"/>
          </p:cNvCxnSpPr>
          <p:nvPr/>
        </p:nvCxnSpPr>
        <p:spPr>
          <a:xfrm>
            <a:off x="2915250" y="2960045"/>
            <a:ext cx="0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DE82695B-213E-4A88-8663-BEDED9931622}"/>
              </a:ext>
            </a:extLst>
          </p:cNvPr>
          <p:cNvCxnSpPr>
            <a:cxnSpLocks/>
            <a:stCxn id="102" idx="2"/>
            <a:endCxn id="103" idx="0"/>
          </p:cNvCxnSpPr>
          <p:nvPr/>
        </p:nvCxnSpPr>
        <p:spPr>
          <a:xfrm>
            <a:off x="2915250" y="3495449"/>
            <a:ext cx="0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74363E5D-2FF4-4735-9A10-1BE0D9785FAE}"/>
              </a:ext>
            </a:extLst>
          </p:cNvPr>
          <p:cNvCxnSpPr>
            <a:cxnSpLocks/>
            <a:stCxn id="103" idx="2"/>
            <a:endCxn id="104" idx="0"/>
          </p:cNvCxnSpPr>
          <p:nvPr/>
        </p:nvCxnSpPr>
        <p:spPr>
          <a:xfrm flipH="1">
            <a:off x="2915249" y="4127101"/>
            <a:ext cx="1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3E3D012-FE82-404E-8EEC-222C7708FBF9}"/>
              </a:ext>
            </a:extLst>
          </p:cNvPr>
          <p:cNvCxnSpPr>
            <a:cxnSpLocks/>
            <a:stCxn id="104" idx="2"/>
            <a:endCxn id="105" idx="0"/>
          </p:cNvCxnSpPr>
          <p:nvPr/>
        </p:nvCxnSpPr>
        <p:spPr>
          <a:xfrm>
            <a:off x="2915249" y="4652529"/>
            <a:ext cx="0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16D3A38-1C3D-4F0B-8C32-D055BDE1ECEB}"/>
              </a:ext>
            </a:extLst>
          </p:cNvPr>
          <p:cNvCxnSpPr>
            <a:cxnSpLocks/>
            <a:stCxn id="105" idx="2"/>
            <a:endCxn id="106" idx="0"/>
          </p:cNvCxnSpPr>
          <p:nvPr/>
        </p:nvCxnSpPr>
        <p:spPr>
          <a:xfrm>
            <a:off x="2915249" y="5177957"/>
            <a:ext cx="1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A1BBA23-E45B-4C61-B44D-37EFC1B2C555}"/>
              </a:ext>
            </a:extLst>
          </p:cNvPr>
          <p:cNvCxnSpPr>
            <a:cxnSpLocks/>
            <a:stCxn id="106" idx="2"/>
          </p:cNvCxnSpPr>
          <p:nvPr/>
        </p:nvCxnSpPr>
        <p:spPr>
          <a:xfrm>
            <a:off x="2915250" y="5721263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40">
            <a:extLst>
              <a:ext uri="{FF2B5EF4-FFF2-40B4-BE49-F238E27FC236}">
                <a16:creationId xmlns:a16="http://schemas.microsoft.com/office/drawing/2014/main" id="{74EA1E58-F0D6-4C0F-A697-9E49A09C7D36}"/>
              </a:ext>
            </a:extLst>
          </p:cNvPr>
          <p:cNvSpPr txBox="1"/>
          <p:nvPr/>
        </p:nvSpPr>
        <p:spPr>
          <a:xfrm>
            <a:off x="2048997" y="5921805"/>
            <a:ext cx="638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Target</a:t>
            </a:r>
          </a:p>
          <a:p>
            <a:pPr algn="r"/>
            <a:r>
              <a:rPr lang="en-US" sz="1400" dirty="0"/>
              <a:t>Code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342DB33-5761-413B-974C-22A6A48DF2BE}"/>
              </a:ext>
            </a:extLst>
          </p:cNvPr>
          <p:cNvGrpSpPr/>
          <p:nvPr/>
        </p:nvGrpSpPr>
        <p:grpSpPr>
          <a:xfrm>
            <a:off x="2708400" y="5906597"/>
            <a:ext cx="491379" cy="589864"/>
            <a:chOff x="7711706" y="823912"/>
            <a:chExt cx="898894" cy="928688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E062AF4-1989-4474-909D-DB0673DF683E}"/>
                </a:ext>
              </a:extLst>
            </p:cNvPr>
            <p:cNvSpPr/>
            <p:nvPr/>
          </p:nvSpPr>
          <p:spPr>
            <a:xfrm>
              <a:off x="7711706" y="838200"/>
              <a:ext cx="877694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860"/>
                </a:lnSpc>
              </a:pPr>
              <a:endParaRPr lang="en-US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CE22D2A1-A885-4689-B93E-315B20F7B4BF}"/>
                </a:ext>
              </a:extLst>
            </p:cNvPr>
            <p:cNvSpPr/>
            <p:nvPr/>
          </p:nvSpPr>
          <p:spPr>
            <a:xfrm>
              <a:off x="8484394" y="823912"/>
              <a:ext cx="126206" cy="117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47A2373-71CF-426C-9198-C8282D85A7F9}"/>
                </a:ext>
              </a:extLst>
            </p:cNvPr>
            <p:cNvCxnSpPr>
              <a:cxnSpLocks/>
            </p:cNvCxnSpPr>
            <p:nvPr/>
          </p:nvCxnSpPr>
          <p:spPr>
            <a:xfrm>
              <a:off x="8476430" y="834627"/>
              <a:ext cx="820" cy="1250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4FBDC40-456E-4178-9C2B-4C89FB68B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69700" y="947738"/>
              <a:ext cx="127859" cy="13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F5C85D7-118E-4679-A16A-80A35EB6A308}"/>
                </a:ext>
              </a:extLst>
            </p:cNvPr>
            <p:cNvCxnSpPr>
              <a:cxnSpLocks/>
            </p:cNvCxnSpPr>
            <p:nvPr/>
          </p:nvCxnSpPr>
          <p:spPr>
            <a:xfrm>
              <a:off x="8476291" y="838200"/>
              <a:ext cx="113109" cy="1071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12643E16-0C8D-4D34-AD5B-988114B9FFBF}"/>
                </a:ext>
              </a:extLst>
            </p:cNvPr>
            <p:cNvSpPr/>
            <p:nvPr/>
          </p:nvSpPr>
          <p:spPr>
            <a:xfrm>
              <a:off x="7826277" y="900896"/>
              <a:ext cx="600843" cy="667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US" sz="1600" dirty="0"/>
                <a:t>.s</a:t>
              </a:r>
            </a:p>
            <a:p>
              <a:pPr algn="ctr">
                <a:lnSpc>
                  <a:spcPts val="1860"/>
                </a:lnSpc>
              </a:pPr>
              <a:r>
                <a:rPr lang="en-US" sz="1600" dirty="0"/>
                <a:t>file</a:t>
              </a:r>
            </a:p>
          </p:txBody>
        </p:sp>
      </p:grpSp>
      <p:sp>
        <p:nvSpPr>
          <p:cNvPr id="131" name="TextBox 40">
            <a:extLst>
              <a:ext uri="{FF2B5EF4-FFF2-40B4-BE49-F238E27FC236}">
                <a16:creationId xmlns:a16="http://schemas.microsoft.com/office/drawing/2014/main" id="{51C1D561-7031-4154-B255-F650DC40FA41}"/>
              </a:ext>
            </a:extLst>
          </p:cNvPr>
          <p:cNvSpPr txBox="1"/>
          <p:nvPr/>
        </p:nvSpPr>
        <p:spPr>
          <a:xfrm>
            <a:off x="2023686" y="1322318"/>
            <a:ext cx="68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Source</a:t>
            </a:r>
          </a:p>
          <a:p>
            <a:pPr algn="r"/>
            <a:r>
              <a:rPr lang="en-US" sz="1400" dirty="0"/>
              <a:t>Code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B988A12-4F7E-4BF4-919E-CC80AEEA7BF5}"/>
              </a:ext>
            </a:extLst>
          </p:cNvPr>
          <p:cNvGrpSpPr/>
          <p:nvPr/>
        </p:nvGrpSpPr>
        <p:grpSpPr>
          <a:xfrm>
            <a:off x="2708400" y="1290485"/>
            <a:ext cx="491379" cy="628543"/>
            <a:chOff x="7711706" y="823912"/>
            <a:chExt cx="898894" cy="989585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76CF398F-4111-44EC-950D-4A7011B2C8A5}"/>
                </a:ext>
              </a:extLst>
            </p:cNvPr>
            <p:cNvSpPr/>
            <p:nvPr/>
          </p:nvSpPr>
          <p:spPr>
            <a:xfrm>
              <a:off x="7711706" y="838200"/>
              <a:ext cx="877694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860"/>
                </a:lnSpc>
              </a:pPr>
              <a:endParaRPr lang="en-US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833A6EA5-793D-4E68-8E06-3722849F82FD}"/>
                </a:ext>
              </a:extLst>
            </p:cNvPr>
            <p:cNvSpPr/>
            <p:nvPr/>
          </p:nvSpPr>
          <p:spPr>
            <a:xfrm>
              <a:off x="8484394" y="823912"/>
              <a:ext cx="126206" cy="117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2ACCA24-AA5A-4532-AC82-BD7B1F264D7D}"/>
                </a:ext>
              </a:extLst>
            </p:cNvPr>
            <p:cNvCxnSpPr>
              <a:cxnSpLocks/>
            </p:cNvCxnSpPr>
            <p:nvPr/>
          </p:nvCxnSpPr>
          <p:spPr>
            <a:xfrm>
              <a:off x="8476430" y="834627"/>
              <a:ext cx="820" cy="1250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7857D03-5F62-4A95-BB4A-399F509C91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69700" y="947738"/>
              <a:ext cx="127859" cy="13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44D89CC-4D81-431E-A7A4-C84808F92096}"/>
                </a:ext>
              </a:extLst>
            </p:cNvPr>
            <p:cNvCxnSpPr>
              <a:cxnSpLocks/>
            </p:cNvCxnSpPr>
            <p:nvPr/>
          </p:nvCxnSpPr>
          <p:spPr>
            <a:xfrm>
              <a:off x="8476291" y="838200"/>
              <a:ext cx="113109" cy="1071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CA4F8AFB-20B1-448D-A24E-A94F9D1195FD}"/>
                </a:ext>
              </a:extLst>
            </p:cNvPr>
            <p:cNvSpPr/>
            <p:nvPr/>
          </p:nvSpPr>
          <p:spPr>
            <a:xfrm>
              <a:off x="7721731" y="900896"/>
              <a:ext cx="809936" cy="912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US" sz="1600" dirty="0"/>
                <a:t>.c</a:t>
              </a:r>
            </a:p>
            <a:p>
              <a:pPr algn="ctr">
                <a:lnSpc>
                  <a:spcPts val="1860"/>
                </a:lnSpc>
              </a:pPr>
              <a:r>
                <a:rPr lang="en-US" sz="1600" dirty="0"/>
                <a:t>file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8C114B60-F890-4AA2-9C18-A7D5A482FDB0}"/>
              </a:ext>
            </a:extLst>
          </p:cNvPr>
          <p:cNvGrpSpPr/>
          <p:nvPr/>
        </p:nvGrpSpPr>
        <p:grpSpPr>
          <a:xfrm>
            <a:off x="3895916" y="2078058"/>
            <a:ext cx="441452" cy="3044465"/>
            <a:chOff x="3895916" y="2078058"/>
            <a:chExt cx="441452" cy="3044465"/>
          </a:xfrm>
        </p:grpSpPr>
        <p:pic>
          <p:nvPicPr>
            <p:cNvPr id="143" name="Picture 142" descr="Image result for in progress">
              <a:extLst>
                <a:ext uri="{FF2B5EF4-FFF2-40B4-BE49-F238E27FC236}">
                  <a16:creationId xmlns:a16="http://schemas.microsoft.com/office/drawing/2014/main" id="{F67913C6-52DC-49B4-AC05-5D0F9DE08B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2078058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143" descr="Image result for in progress">
              <a:extLst>
                <a:ext uri="{FF2B5EF4-FFF2-40B4-BE49-F238E27FC236}">
                  <a16:creationId xmlns:a16="http://schemas.microsoft.com/office/drawing/2014/main" id="{74541FC5-6451-4F3F-9E5E-D2661910DC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2594922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144" descr="Image result for in progress">
              <a:extLst>
                <a:ext uri="{FF2B5EF4-FFF2-40B4-BE49-F238E27FC236}">
                  <a16:creationId xmlns:a16="http://schemas.microsoft.com/office/drawing/2014/main" id="{C3536F08-7D4F-4263-BA72-52C657625A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3105947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145" descr="Image result for in progress">
              <a:extLst>
                <a:ext uri="{FF2B5EF4-FFF2-40B4-BE49-F238E27FC236}">
                  <a16:creationId xmlns:a16="http://schemas.microsoft.com/office/drawing/2014/main" id="{4073E6DF-D392-410D-894C-5A9D05ABE7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3665671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148" descr="Image result for in progress">
              <a:extLst>
                <a:ext uri="{FF2B5EF4-FFF2-40B4-BE49-F238E27FC236}">
                  <a16:creationId xmlns:a16="http://schemas.microsoft.com/office/drawing/2014/main" id="{039A4391-1DEC-460C-9845-9E9EC0BE38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4757400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75F0C3E-AAD5-4B25-8512-9157CD409C5A}"/>
              </a:ext>
            </a:extLst>
          </p:cNvPr>
          <p:cNvGrpSpPr/>
          <p:nvPr/>
        </p:nvGrpSpPr>
        <p:grpSpPr>
          <a:xfrm>
            <a:off x="786413" y="1955496"/>
            <a:ext cx="3059527" cy="3834108"/>
            <a:chOff x="786413" y="1955496"/>
            <a:chExt cx="3059527" cy="383410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DBCBED9-4ADC-449C-89B9-50FBB73527E2}"/>
                </a:ext>
              </a:extLst>
            </p:cNvPr>
            <p:cNvSpPr/>
            <p:nvPr/>
          </p:nvSpPr>
          <p:spPr>
            <a:xfrm>
              <a:off x="1984558" y="1955496"/>
              <a:ext cx="1861382" cy="1602564"/>
            </a:xfrm>
            <a:prstGeom prst="roundRect">
              <a:avLst>
                <a:gd name="adj" fmla="val 10538"/>
              </a:avLst>
            </a:prstGeom>
            <a:noFill/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01EF1EE7-F2A0-41E5-9299-0F63573D6A2A}"/>
                </a:ext>
              </a:extLst>
            </p:cNvPr>
            <p:cNvSpPr/>
            <p:nvPr/>
          </p:nvSpPr>
          <p:spPr>
            <a:xfrm>
              <a:off x="1971971" y="3613023"/>
              <a:ext cx="1861382" cy="1092519"/>
            </a:xfrm>
            <a:prstGeom prst="roundRect">
              <a:avLst>
                <a:gd name="adj" fmla="val 10538"/>
              </a:avLst>
            </a:prstGeom>
            <a:noFill/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1943FDF6-3993-4544-8DD7-74A355C08731}"/>
                </a:ext>
              </a:extLst>
            </p:cNvPr>
            <p:cNvSpPr/>
            <p:nvPr/>
          </p:nvSpPr>
          <p:spPr>
            <a:xfrm>
              <a:off x="1978681" y="4757059"/>
              <a:ext cx="1861382" cy="1032545"/>
            </a:xfrm>
            <a:prstGeom prst="roundRect">
              <a:avLst>
                <a:gd name="adj" fmla="val 10538"/>
              </a:avLst>
            </a:prstGeom>
            <a:noFill/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3284C486-0B73-42EA-9E67-DE4581332153}"/>
                </a:ext>
              </a:extLst>
            </p:cNvPr>
            <p:cNvGrpSpPr/>
            <p:nvPr/>
          </p:nvGrpSpPr>
          <p:grpSpPr>
            <a:xfrm>
              <a:off x="786413" y="2004953"/>
              <a:ext cx="1204022" cy="3398437"/>
              <a:chOff x="786413" y="2004953"/>
              <a:chExt cx="1204022" cy="3398437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99FDF8-4609-43CB-A216-EB9424C88626}"/>
                  </a:ext>
                </a:extLst>
              </p:cNvPr>
              <p:cNvSpPr txBox="1"/>
              <p:nvPr/>
            </p:nvSpPr>
            <p:spPr>
              <a:xfrm>
                <a:off x="1334444" y="2004953"/>
                <a:ext cx="6501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front</a:t>
                </a:r>
              </a:p>
              <a:p>
                <a:pPr algn="r"/>
                <a:r>
                  <a:rPr lang="en-US" dirty="0"/>
                  <a:t>end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DD42DD5E-B114-4909-A02E-A2467ADAA4DD}"/>
                  </a:ext>
                </a:extLst>
              </p:cNvPr>
              <p:cNvSpPr txBox="1"/>
              <p:nvPr/>
            </p:nvSpPr>
            <p:spPr>
              <a:xfrm>
                <a:off x="1136325" y="3665671"/>
                <a:ext cx="8338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middle</a:t>
                </a:r>
              </a:p>
              <a:p>
                <a:pPr algn="r"/>
                <a:r>
                  <a:rPr lang="en-US" dirty="0"/>
                  <a:t>end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6CAF0EE7-F4FC-4B65-8E01-AA89A41A041A}"/>
                  </a:ext>
                </a:extLst>
              </p:cNvPr>
              <p:cNvSpPr txBox="1"/>
              <p:nvPr/>
            </p:nvSpPr>
            <p:spPr>
              <a:xfrm>
                <a:off x="1371355" y="4757059"/>
                <a:ext cx="6190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back</a:t>
                </a:r>
              </a:p>
              <a:p>
                <a:pPr algn="r"/>
                <a:r>
                  <a:rPr lang="en-US" dirty="0"/>
                  <a:t>end</a:t>
                </a:r>
              </a:p>
            </p:txBody>
          </p:sp>
          <p:pic>
            <p:nvPicPr>
              <p:cNvPr id="151" name="Picture 150" descr="Image result for in progress">
                <a:extLst>
                  <a:ext uri="{FF2B5EF4-FFF2-40B4-BE49-F238E27FC236}">
                    <a16:creationId xmlns:a16="http://schemas.microsoft.com/office/drawing/2014/main" id="{4FED4342-8465-461F-AB3E-ED33FE6C23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38" t="31242" r="18057" b="45428"/>
              <a:stretch/>
            </p:blipFill>
            <p:spPr bwMode="auto">
              <a:xfrm>
                <a:off x="915599" y="2143550"/>
                <a:ext cx="441452" cy="365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151" descr="Image result for in progress">
                <a:extLst>
                  <a:ext uri="{FF2B5EF4-FFF2-40B4-BE49-F238E27FC236}">
                    <a16:creationId xmlns:a16="http://schemas.microsoft.com/office/drawing/2014/main" id="{91B155D6-EB60-4B82-BF29-C93C40A5EB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38" t="31242" r="18057" b="45428"/>
              <a:stretch/>
            </p:blipFill>
            <p:spPr bwMode="auto">
              <a:xfrm>
                <a:off x="786413" y="3848232"/>
                <a:ext cx="441452" cy="365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" name="Picture 152" descr="Image result for in progress">
                <a:extLst>
                  <a:ext uri="{FF2B5EF4-FFF2-40B4-BE49-F238E27FC236}">
                    <a16:creationId xmlns:a16="http://schemas.microsoft.com/office/drawing/2014/main" id="{9866E339-1CE5-4778-93AB-05AB6A744A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38" t="31242" r="18057" b="45428"/>
              <a:stretch/>
            </p:blipFill>
            <p:spPr bwMode="auto">
              <a:xfrm>
                <a:off x="970238" y="4939961"/>
                <a:ext cx="441452" cy="365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20BA1BA-BB8C-47EE-8F8A-B57C4C4A87F1}"/>
              </a:ext>
            </a:extLst>
          </p:cNvPr>
          <p:cNvSpPr/>
          <p:nvPr/>
        </p:nvSpPr>
        <p:spPr>
          <a:xfrm>
            <a:off x="3362325" y="1417248"/>
            <a:ext cx="1288241" cy="414449"/>
          </a:xfrm>
          <a:custGeom>
            <a:avLst/>
            <a:gdLst>
              <a:gd name="connsiteX0" fmla="*/ 2219325 w 2219325"/>
              <a:gd name="connsiteY0" fmla="*/ 192477 h 670506"/>
              <a:gd name="connsiteX1" fmla="*/ 1752600 w 2219325"/>
              <a:gd name="connsiteY1" fmla="*/ 668727 h 670506"/>
              <a:gd name="connsiteX2" fmla="*/ 771525 w 2219325"/>
              <a:gd name="connsiteY2" fmla="*/ 40077 h 670506"/>
              <a:gd name="connsiteX3" fmla="*/ 0 w 2219325"/>
              <a:gd name="connsiteY3" fmla="*/ 116277 h 67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9325" h="670506">
                <a:moveTo>
                  <a:pt x="2219325" y="192477"/>
                </a:moveTo>
                <a:cubicBezTo>
                  <a:pt x="2106612" y="443302"/>
                  <a:pt x="1993900" y="694127"/>
                  <a:pt x="1752600" y="668727"/>
                </a:cubicBezTo>
                <a:cubicBezTo>
                  <a:pt x="1511300" y="643327"/>
                  <a:pt x="1063625" y="132152"/>
                  <a:pt x="771525" y="40077"/>
                </a:cubicBezTo>
                <a:cubicBezTo>
                  <a:pt x="479425" y="-51998"/>
                  <a:pt x="239712" y="32139"/>
                  <a:pt x="0" y="116277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806285-2428-4682-B3F5-80B1364A9522}"/>
              </a:ext>
            </a:extLst>
          </p:cNvPr>
          <p:cNvSpPr txBox="1"/>
          <p:nvPr/>
        </p:nvSpPr>
        <p:spPr>
          <a:xfrm>
            <a:off x="4221901" y="1214596"/>
            <a:ext cx="94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Text File</a:t>
            </a:r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63904642-8BA5-47CA-AB8F-C48FC39B7A76}"/>
              </a:ext>
            </a:extLst>
          </p:cNvPr>
          <p:cNvSpPr/>
          <p:nvPr/>
        </p:nvSpPr>
        <p:spPr>
          <a:xfrm>
            <a:off x="3389728" y="5839396"/>
            <a:ext cx="1023262" cy="473227"/>
          </a:xfrm>
          <a:custGeom>
            <a:avLst/>
            <a:gdLst>
              <a:gd name="connsiteX0" fmla="*/ 1838325 w 1838325"/>
              <a:gd name="connsiteY0" fmla="*/ 0 h 836853"/>
              <a:gd name="connsiteX1" fmla="*/ 1152525 w 1838325"/>
              <a:gd name="connsiteY1" fmla="*/ 390525 h 836853"/>
              <a:gd name="connsiteX2" fmla="*/ 838200 w 1838325"/>
              <a:gd name="connsiteY2" fmla="*/ 819150 h 836853"/>
              <a:gd name="connsiteX3" fmla="*/ 0 w 1838325"/>
              <a:gd name="connsiteY3" fmla="*/ 714375 h 83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8325" h="836853">
                <a:moveTo>
                  <a:pt x="1838325" y="0"/>
                </a:moveTo>
                <a:cubicBezTo>
                  <a:pt x="1578768" y="127000"/>
                  <a:pt x="1319212" y="254000"/>
                  <a:pt x="1152525" y="390525"/>
                </a:cubicBezTo>
                <a:cubicBezTo>
                  <a:pt x="985838" y="527050"/>
                  <a:pt x="1030287" y="765175"/>
                  <a:pt x="838200" y="819150"/>
                </a:cubicBezTo>
                <a:cubicBezTo>
                  <a:pt x="646113" y="873125"/>
                  <a:pt x="323056" y="793750"/>
                  <a:pt x="0" y="71437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A6636EC-6AF8-4113-B809-E9223E22E67B}"/>
              </a:ext>
            </a:extLst>
          </p:cNvPr>
          <p:cNvSpPr txBox="1"/>
          <p:nvPr/>
        </p:nvSpPr>
        <p:spPr>
          <a:xfrm>
            <a:off x="4363522" y="5623477"/>
            <a:ext cx="94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Text File</a:t>
            </a:r>
          </a:p>
        </p:txBody>
      </p:sp>
      <p:sp>
        <p:nvSpPr>
          <p:cNvPr id="156" name="Content Placeholder 2">
            <a:extLst>
              <a:ext uri="{FF2B5EF4-FFF2-40B4-BE49-F238E27FC236}">
                <a16:creationId xmlns:a16="http://schemas.microsoft.com/office/drawing/2014/main" id="{E0B3C54B-416E-4244-910F-8F13A46E7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517" y="1466846"/>
            <a:ext cx="490302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Implemented all modules of a non-optimizing compiler</a:t>
            </a:r>
          </a:p>
          <a:p>
            <a:r>
              <a:rPr lang="en-US" dirty="0"/>
              <a:t>Front end, middle end, and back end are all complete</a:t>
            </a:r>
          </a:p>
          <a:p>
            <a:pPr marL="0" indent="0">
              <a:buNone/>
            </a:pPr>
            <a:r>
              <a:rPr lang="en-US" b="1" dirty="0"/>
              <a:t>One detail remains</a:t>
            </a:r>
          </a:p>
          <a:p>
            <a:r>
              <a:rPr lang="en-US" dirty="0"/>
              <a:t>What use is an assembly text file?</a:t>
            </a:r>
          </a:p>
        </p:txBody>
      </p:sp>
    </p:spTree>
    <p:extLst>
      <p:ext uri="{BB962C8B-B14F-4D97-AF65-F5344CB8AC3E}">
        <p14:creationId xmlns:p14="http://schemas.microsoft.com/office/powerpoint/2010/main" val="11751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54" grpId="0" animBg="1"/>
      <p:bldP spid="1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OS Perspective: Still Just Text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Compiler Toolchains - Overview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25562A1-9A66-49F7-9C67-EACB535E3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552820"/>
            <a:ext cx="507388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From text file to text file</a:t>
            </a:r>
          </a:p>
          <a:p>
            <a:r>
              <a:rPr lang="en-US" dirty="0"/>
              <a:t>Source code and assembly code equally useless to processor</a:t>
            </a:r>
          </a:p>
          <a:p>
            <a:pPr marL="0" indent="0">
              <a:buNone/>
            </a:pPr>
            <a:r>
              <a:rPr lang="en-US" b="1" dirty="0"/>
              <a:t>Pretty unlike that runtime understands a text format</a:t>
            </a:r>
          </a:p>
          <a:p>
            <a:r>
              <a:rPr lang="en-US" dirty="0"/>
              <a:t>Nearly always a better binary representation</a:t>
            </a:r>
          </a:p>
          <a:p>
            <a:r>
              <a:rPr lang="en-US" dirty="0"/>
              <a:t>Some work left after the compiler has finished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C040EA-F01C-46A6-AAF6-BB5704537E68}"/>
              </a:ext>
            </a:extLst>
          </p:cNvPr>
          <p:cNvSpPr txBox="1"/>
          <p:nvPr/>
        </p:nvSpPr>
        <p:spPr>
          <a:xfrm>
            <a:off x="5405140" y="4954068"/>
            <a:ext cx="4719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/>
              <a:t>From text file to text file: </a:t>
            </a:r>
          </a:p>
          <a:p>
            <a:pPr algn="ctr"/>
            <a:r>
              <a:rPr lang="en-US" sz="2200" b="1" i="1" dirty="0"/>
              <a:t>OS  sees nothing accomplished</a:t>
            </a:r>
          </a:p>
        </p:txBody>
      </p:sp>
      <p:pic>
        <p:nvPicPr>
          <p:cNvPr id="13" name="Picture 4" descr="Image result for to-do list nothing">
            <a:extLst>
              <a:ext uri="{FF2B5EF4-FFF2-40B4-BE49-F238E27FC236}">
                <a16:creationId xmlns:a16="http://schemas.microsoft.com/office/drawing/2014/main" id="{E5178D95-D0E6-4905-91AA-A22BA5F6A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109" y="1766892"/>
            <a:ext cx="4233550" cy="317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A5C1E5-E2A5-4390-B418-6009A3BA34B5}"/>
              </a:ext>
            </a:extLst>
          </p:cNvPr>
          <p:cNvCxnSpPr>
            <a:cxnSpLocks/>
          </p:cNvCxnSpPr>
          <p:nvPr/>
        </p:nvCxnSpPr>
        <p:spPr>
          <a:xfrm>
            <a:off x="4131079" y="4272848"/>
            <a:ext cx="83958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4CB7C-8684-42BC-B2FE-9BFA3B5F845C}"/>
              </a:ext>
            </a:extLst>
          </p:cNvPr>
          <p:cNvCxnSpPr>
            <a:cxnSpLocks/>
          </p:cNvCxnSpPr>
          <p:nvPr/>
        </p:nvCxnSpPr>
        <p:spPr>
          <a:xfrm>
            <a:off x="756138" y="4623808"/>
            <a:ext cx="219007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37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75759</TotalTime>
  <Words>4368</Words>
  <Application>Microsoft Office PowerPoint</Application>
  <PresentationFormat>Widescreen</PresentationFormat>
  <Paragraphs>1066</Paragraphs>
  <Slides>63</Slides>
  <Notes>17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arial</vt:lpstr>
      <vt:lpstr>arial</vt:lpstr>
      <vt:lpstr>Calibri</vt:lpstr>
      <vt:lpstr>Calibri Light</vt:lpstr>
      <vt:lpstr>Courier New</vt:lpstr>
      <vt:lpstr>Garamond</vt:lpstr>
      <vt:lpstr>Impact</vt:lpstr>
      <vt:lpstr>MV Boli</vt:lpstr>
      <vt:lpstr>1_Office Theme</vt:lpstr>
      <vt:lpstr>Office Theme</vt:lpstr>
      <vt:lpstr>Check-In Review: Heap Management</vt:lpstr>
      <vt:lpstr>Announcements and Housekeeping Administrivia</vt:lpstr>
      <vt:lpstr>Announcements and Housekeeping Administrivia</vt:lpstr>
      <vt:lpstr>Postcompilation</vt:lpstr>
      <vt:lpstr>Previously… Review – The Heap</vt:lpstr>
      <vt:lpstr>PowerPoint Presentation</vt:lpstr>
      <vt:lpstr>Today’s Lecture Postcompilation</vt:lpstr>
      <vt:lpstr>Compiler Construction: Status Progress Pics</vt:lpstr>
      <vt:lpstr>OS Perspective: Still Just Text Compiler Toolchains - Overview</vt:lpstr>
      <vt:lpstr>OS Perspective: Still Just Text Compiler Toolchains -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Lecture Postcompilation</vt:lpstr>
      <vt:lpstr>Defining Toolchain Components Postcompilation - Component Walkthrough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Lecture Postcompilation</vt:lpstr>
      <vt:lpstr>PowerPoint Presentation</vt:lpstr>
      <vt:lpstr>PowerPoint Presentation</vt:lpstr>
      <vt:lpstr>Today’s Lecture Postcompilation</vt:lpstr>
      <vt:lpstr>PowerPoint Presentation</vt:lpstr>
      <vt:lpstr>PowerPoint Presentation</vt:lpstr>
      <vt:lpstr>PowerPoint Presentation</vt:lpstr>
      <vt:lpstr>PowerPoint Presentation</vt:lpstr>
      <vt:lpstr>Today’s Lecture Postcompilation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Lecture Postcompilation</vt:lpstr>
      <vt:lpstr>PowerPoint Presentation</vt:lpstr>
      <vt:lpstr>PowerPoint Presentation</vt:lpstr>
      <vt:lpstr>That’s all the Components! Postcompilation: Underview</vt:lpstr>
      <vt:lpstr>Lecture Summary Postcompilation: Underview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1409</cp:revision>
  <cp:lastPrinted>2018-08-29T18:10:22Z</cp:lastPrinted>
  <dcterms:created xsi:type="dcterms:W3CDTF">2018-07-19T03:57:05Z</dcterms:created>
  <dcterms:modified xsi:type="dcterms:W3CDTF">2022-11-08T21:41:42Z</dcterms:modified>
</cp:coreProperties>
</file>