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1230" r:id="rId2"/>
    <p:sldId id="1227" r:id="rId3"/>
    <p:sldId id="1229" r:id="rId4"/>
    <p:sldId id="1073" r:id="rId5"/>
    <p:sldId id="997" r:id="rId6"/>
    <p:sldId id="526" r:id="rId7"/>
    <p:sldId id="998" r:id="rId8"/>
    <p:sldId id="351" r:id="rId9"/>
    <p:sldId id="939" r:id="rId10"/>
    <p:sldId id="972" r:id="rId11"/>
    <p:sldId id="974" r:id="rId12"/>
    <p:sldId id="975" r:id="rId13"/>
    <p:sldId id="978" r:id="rId14"/>
    <p:sldId id="979" r:id="rId15"/>
    <p:sldId id="993" r:id="rId16"/>
    <p:sldId id="705" r:id="rId17"/>
    <p:sldId id="1072" r:id="rId18"/>
    <p:sldId id="1008" r:id="rId19"/>
    <p:sldId id="1020" r:id="rId20"/>
    <p:sldId id="1021" r:id="rId21"/>
    <p:sldId id="1068" r:id="rId22"/>
    <p:sldId id="1019" r:id="rId23"/>
    <p:sldId id="1004" r:id="rId24"/>
    <p:sldId id="1014" r:id="rId25"/>
    <p:sldId id="1005" r:id="rId26"/>
    <p:sldId id="1069" r:id="rId27"/>
    <p:sldId id="1013" r:id="rId28"/>
    <p:sldId id="1010" r:id="rId29"/>
    <p:sldId id="1011" r:id="rId30"/>
    <p:sldId id="1053" r:id="rId31"/>
    <p:sldId id="1071" r:id="rId32"/>
    <p:sldId id="1038" r:id="rId33"/>
    <p:sldId id="1047" r:id="rId34"/>
    <p:sldId id="107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515" autoAdjust="0"/>
  </p:normalViewPr>
  <p:slideViewPr>
    <p:cSldViewPr snapToGrid="0">
      <p:cViewPr varScale="1">
        <p:scale>
          <a:sx n="64" d="100"/>
          <a:sy n="64" d="100"/>
        </p:scale>
        <p:origin x="1315" y="605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3-04T21:10:57.57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31029 6863 0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39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9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2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9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95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2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7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55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68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720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7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8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6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08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22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3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01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3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8.png"/><Relationship Id="rId5" Type="http://schemas.openxmlformats.org/officeDocument/2006/relationships/image" Target="../media/image141.png"/><Relationship Id="rId10" Type="http://schemas.openxmlformats.org/officeDocument/2006/relationships/image" Target="../media/image16.png"/><Relationship Id="rId19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Runtime Environments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programming 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</a:rPr>
              <a:t>language and its runtime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06F860-DE40-42CF-A21D-B712B00BCF6F}"/>
              </a:ext>
            </a:extLst>
          </p:cNvPr>
          <p:cNvSpPr/>
          <p:nvPr/>
        </p:nvSpPr>
        <p:spPr>
          <a:xfrm>
            <a:off x="2209800" y="1801024"/>
            <a:ext cx="4354009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0C8BD-3137-42FA-AE00-C51C237B5B9C}"/>
              </a:ext>
            </a:extLst>
          </p:cNvPr>
          <p:cNvSpPr/>
          <p:nvPr/>
        </p:nvSpPr>
        <p:spPr>
          <a:xfrm>
            <a:off x="7779752" y="990600"/>
            <a:ext cx="205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 source 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AA086-2C68-4BC8-8E74-A4EA75DF9B7F}"/>
              </a:ext>
            </a:extLst>
          </p:cNvPr>
          <p:cNvSpPr/>
          <p:nvPr/>
        </p:nvSpPr>
        <p:spPr>
          <a:xfrm>
            <a:off x="7815056" y="1295400"/>
            <a:ext cx="193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target languages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11731E-9400-44D1-BCE4-CE0E7BF19BD4}"/>
              </a:ext>
            </a:extLst>
          </p:cNvPr>
          <p:cNvGrpSpPr/>
          <p:nvPr/>
        </p:nvGrpSpPr>
        <p:grpSpPr>
          <a:xfrm>
            <a:off x="7391401" y="1676400"/>
            <a:ext cx="2898345" cy="2286000"/>
            <a:chOff x="5867400" y="1676400"/>
            <a:chExt cx="2898345" cy="228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570E37-D053-4D8B-A66E-0A08159AF4A5}"/>
                </a:ext>
              </a:extLst>
            </p:cNvPr>
            <p:cNvSpPr/>
            <p:nvPr/>
          </p:nvSpPr>
          <p:spPr>
            <a:xfrm>
              <a:off x="5867400" y="16764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EB8585-E547-4F3A-910E-9398441CA339}"/>
                </a:ext>
              </a:extLst>
            </p:cNvPr>
            <p:cNvSpPr txBox="1"/>
            <p:nvPr/>
          </p:nvSpPr>
          <p:spPr>
            <a:xfrm>
              <a:off x="6248400" y="2057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A3EBB-2B7A-468B-9194-CDC647DBB30F}"/>
                </a:ext>
              </a:extLst>
            </p:cNvPr>
            <p:cNvSpPr txBox="1"/>
            <p:nvPr/>
          </p:nvSpPr>
          <p:spPr>
            <a:xfrm>
              <a:off x="68997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F29743-FF65-45D7-BA02-AA2EB0B6AF45}"/>
                </a:ext>
              </a:extLst>
            </p:cNvPr>
            <p:cNvSpPr txBox="1"/>
            <p:nvPr/>
          </p:nvSpPr>
          <p:spPr>
            <a:xfrm>
              <a:off x="78903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29DFFA-902B-4C71-8D5F-6C006379DD40}"/>
                </a:ext>
              </a:extLst>
            </p:cNvPr>
            <p:cNvSpPr txBox="1"/>
            <p:nvPr/>
          </p:nvSpPr>
          <p:spPr>
            <a:xfrm>
              <a:off x="6248400" y="3352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022291-43DE-404A-A69D-77C3D7E8443B}"/>
                </a:ext>
              </a:extLst>
            </p:cNvPr>
            <p:cNvSpPr txBox="1"/>
            <p:nvPr/>
          </p:nvSpPr>
          <p:spPr>
            <a:xfrm>
              <a:off x="6899702" y="33644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8D59ED-56C3-4A8F-B60B-0360DEFE36D7}"/>
                </a:ext>
              </a:extLst>
            </p:cNvPr>
            <p:cNvSpPr txBox="1"/>
            <p:nvPr/>
          </p:nvSpPr>
          <p:spPr>
            <a:xfrm>
              <a:off x="7890302" y="3364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67FDB-050C-4DA0-B318-B7448E978068}"/>
                </a:ext>
              </a:extLst>
            </p:cNvPr>
            <p:cNvSpPr txBox="1"/>
            <p:nvPr/>
          </p:nvSpPr>
          <p:spPr>
            <a:xfrm>
              <a:off x="7449876" y="33644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E09AE1-73DD-425F-AF54-BC06CCA99B3E}"/>
                </a:ext>
              </a:extLst>
            </p:cNvPr>
            <p:cNvSpPr txBox="1"/>
            <p:nvPr/>
          </p:nvSpPr>
          <p:spPr>
            <a:xfrm>
              <a:off x="7449876" y="20574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50AF49E-C028-44CB-829F-B1AE2DAD9EA6}"/>
                </a:ext>
              </a:extLst>
            </p:cNvPr>
            <p:cNvCxnSpPr>
              <a:stCxn id="29" idx="2"/>
              <a:endCxn id="32" idx="0"/>
            </p:cNvCxnSpPr>
            <p:nvPr/>
          </p:nvCxnSpPr>
          <p:spPr>
            <a:xfrm>
              <a:off x="6456149" y="2426732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9598C11-98B5-45CA-BD2A-A5C8B66FA513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>
            <a:xfrm>
              <a:off x="6456149" y="2426732"/>
              <a:ext cx="6513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D8F2557-0FA4-45E7-97C5-E1698E380549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>
              <a:off x="6456149" y="2426732"/>
              <a:ext cx="16419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6E859BB-26B2-462E-9801-C570A7925D4E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 flipH="1">
              <a:off x="6456149" y="2438400"/>
              <a:ext cx="6513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38FFBD-FFCD-48AC-B04D-37902C9C7CF6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 flipH="1"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3061F12-0DE1-4866-AF71-11EAE81BB8F9}"/>
                </a:ext>
              </a:extLst>
            </p:cNvPr>
            <p:cNvCxnSpPr>
              <a:cxnSpLocks/>
              <a:stCxn id="30" idx="2"/>
              <a:endCxn id="34" idx="0"/>
            </p:cNvCxnSpPr>
            <p:nvPr/>
          </p:nvCxnSpPr>
          <p:spPr>
            <a:xfrm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BD79374-AE4A-4ABE-9525-7CD8CCDD92AF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>
              <a:off x="71074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2CB8539-6981-495D-B1E0-F98D0BD58E1B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flipH="1">
              <a:off x="6456149" y="2438400"/>
              <a:ext cx="16419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A73A8F-D53A-44CE-A738-DD462C6A83C3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>
            <a:xfrm>
              <a:off x="80980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3CFD28-8298-4151-9284-F261AA331051}"/>
                </a:ext>
              </a:extLst>
            </p:cNvPr>
            <p:cNvCxnSpPr>
              <a:cxnSpLocks/>
              <a:stCxn id="29" idx="2"/>
              <a:endCxn id="35" idx="0"/>
            </p:cNvCxnSpPr>
            <p:nvPr/>
          </p:nvCxnSpPr>
          <p:spPr>
            <a:xfrm>
              <a:off x="6456149" y="2426732"/>
              <a:ext cx="1154989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A0966A1-6A63-4147-A955-D30FDB2EA3A9}"/>
                </a:ext>
              </a:extLst>
            </p:cNvPr>
            <p:cNvCxnSpPr>
              <a:cxnSpLocks/>
              <a:stCxn id="30" idx="2"/>
              <a:endCxn id="35" idx="0"/>
            </p:cNvCxnSpPr>
            <p:nvPr/>
          </p:nvCxnSpPr>
          <p:spPr>
            <a:xfrm>
              <a:off x="7107451" y="2438400"/>
              <a:ext cx="503687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ECEF669-0EE1-4786-84DD-55044D2796C2}"/>
                </a:ext>
              </a:extLst>
            </p:cNvPr>
            <p:cNvCxnSpPr>
              <a:cxnSpLocks/>
              <a:stCxn id="36" idx="2"/>
              <a:endCxn id="35" idx="0"/>
            </p:cNvCxnSpPr>
            <p:nvPr/>
          </p:nvCxnSpPr>
          <p:spPr>
            <a:xfrm>
              <a:off x="7611138" y="2426732"/>
              <a:ext cx="0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80511F4-278B-4877-B34E-3EFCB42E7864}"/>
                </a:ext>
              </a:extLst>
            </p:cNvPr>
            <p:cNvCxnSpPr>
              <a:cxnSpLocks/>
              <a:stCxn id="31" idx="2"/>
              <a:endCxn id="35" idx="0"/>
            </p:cNvCxnSpPr>
            <p:nvPr/>
          </p:nvCxnSpPr>
          <p:spPr>
            <a:xfrm flipH="1">
              <a:off x="7611138" y="2438400"/>
              <a:ext cx="486913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71152ED-1466-4C2F-9D20-1413DC308A44}"/>
                </a:ext>
              </a:extLst>
            </p:cNvPr>
            <p:cNvCxnSpPr>
              <a:cxnSpLocks/>
              <a:stCxn id="36" idx="2"/>
              <a:endCxn id="32" idx="0"/>
            </p:cNvCxnSpPr>
            <p:nvPr/>
          </p:nvCxnSpPr>
          <p:spPr>
            <a:xfrm flipH="1">
              <a:off x="6456149" y="2426732"/>
              <a:ext cx="1154989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8B3515-801C-4B8B-B6E6-86892721F4B5}"/>
                </a:ext>
              </a:extLst>
            </p:cNvPr>
            <p:cNvCxnSpPr>
              <a:cxnSpLocks/>
              <a:stCxn id="36" idx="2"/>
              <a:endCxn id="33" idx="0"/>
            </p:cNvCxnSpPr>
            <p:nvPr/>
          </p:nvCxnSpPr>
          <p:spPr>
            <a:xfrm flipH="1">
              <a:off x="7107451" y="2426732"/>
              <a:ext cx="503687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03B438D-50D3-409B-BD97-5459308CC0EE}"/>
                </a:ext>
              </a:extLst>
            </p:cNvPr>
            <p:cNvCxnSpPr>
              <a:cxnSpLocks/>
              <a:stCxn id="36" idx="2"/>
              <a:endCxn id="34" idx="0"/>
            </p:cNvCxnSpPr>
            <p:nvPr/>
          </p:nvCxnSpPr>
          <p:spPr>
            <a:xfrm>
              <a:off x="7611138" y="2426732"/>
              <a:ext cx="486913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F6C5F1B-0F78-4B1C-92F5-2C4B88D99EF0}"/>
                    </a:ext>
                  </a:extLst>
                </p:cNvPr>
                <p:cNvSpPr/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Write M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N compilers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7223106-6A41-462D-AC6D-53DB397403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1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E0552A-727F-4290-A140-6FFAEFA0543F}"/>
              </a:ext>
            </a:extLst>
          </p:cNvPr>
          <p:cNvGrpSpPr/>
          <p:nvPr/>
        </p:nvGrpSpPr>
        <p:grpSpPr>
          <a:xfrm>
            <a:off x="7391401" y="4038600"/>
            <a:ext cx="2898345" cy="2286000"/>
            <a:chOff x="5867400" y="4038600"/>
            <a:chExt cx="2898345" cy="2286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C9B53-D49A-4725-A7ED-DF2EBD20AC44}"/>
                </a:ext>
              </a:extLst>
            </p:cNvPr>
            <p:cNvSpPr/>
            <p:nvPr/>
          </p:nvSpPr>
          <p:spPr>
            <a:xfrm>
              <a:off x="5867400" y="40386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F06DCB-31AE-4BA8-9FC1-C91E24CE57E4}"/>
                </a:ext>
              </a:extLst>
            </p:cNvPr>
            <p:cNvSpPr txBox="1"/>
            <p:nvPr/>
          </p:nvSpPr>
          <p:spPr>
            <a:xfrm>
              <a:off x="6248400" y="4495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49964-B499-440D-88CE-7290E1807127}"/>
                </a:ext>
              </a:extLst>
            </p:cNvPr>
            <p:cNvSpPr txBox="1"/>
            <p:nvPr/>
          </p:nvSpPr>
          <p:spPr>
            <a:xfrm>
              <a:off x="68997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4034AD-7476-4A74-8823-6946AF4847A3}"/>
                </a:ext>
              </a:extLst>
            </p:cNvPr>
            <p:cNvSpPr txBox="1"/>
            <p:nvPr/>
          </p:nvSpPr>
          <p:spPr>
            <a:xfrm>
              <a:off x="78903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F5D8A9-6673-4E7C-BFA8-DD2BB6BB55A7}"/>
                </a:ext>
              </a:extLst>
            </p:cNvPr>
            <p:cNvSpPr txBox="1"/>
            <p:nvPr/>
          </p:nvSpPr>
          <p:spPr>
            <a:xfrm>
              <a:off x="6248400" y="5791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0A5FEA-D374-4360-96DF-63DE459B00CF}"/>
                </a:ext>
              </a:extLst>
            </p:cNvPr>
            <p:cNvSpPr txBox="1"/>
            <p:nvPr/>
          </p:nvSpPr>
          <p:spPr>
            <a:xfrm>
              <a:off x="6899702" y="58028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B03A49-548A-40F9-8E8C-90BE7038DF3F}"/>
                </a:ext>
              </a:extLst>
            </p:cNvPr>
            <p:cNvSpPr txBox="1"/>
            <p:nvPr/>
          </p:nvSpPr>
          <p:spPr>
            <a:xfrm>
              <a:off x="7890302" y="5802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5C43B2-62DA-481C-BE7D-B562D6F756ED}"/>
                </a:ext>
              </a:extLst>
            </p:cNvPr>
            <p:cNvSpPr txBox="1"/>
            <p:nvPr/>
          </p:nvSpPr>
          <p:spPr>
            <a:xfrm>
              <a:off x="7449876" y="58028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142913-10C3-4D67-96A2-F2FA8DF037AD}"/>
                </a:ext>
              </a:extLst>
            </p:cNvPr>
            <p:cNvSpPr txBox="1"/>
            <p:nvPr/>
          </p:nvSpPr>
          <p:spPr>
            <a:xfrm>
              <a:off x="7449876" y="4495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1D86E33-7AC0-4730-82DA-8104EDD255E5}"/>
                </a:ext>
              </a:extLst>
            </p:cNvPr>
            <p:cNvCxnSpPr>
              <a:cxnSpLocks/>
              <a:stCxn id="56" idx="2"/>
              <a:endCxn id="65" idx="0"/>
            </p:cNvCxnSpPr>
            <p:nvPr/>
          </p:nvCxnSpPr>
          <p:spPr>
            <a:xfrm>
              <a:off x="6456149" y="4865132"/>
              <a:ext cx="857460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BEBA0C-341E-48EC-B552-A2AD7C0928FD}"/>
                </a:ext>
              </a:extLst>
            </p:cNvPr>
            <p:cNvSpPr txBox="1"/>
            <p:nvPr/>
          </p:nvSpPr>
          <p:spPr>
            <a:xfrm>
              <a:off x="7083418" y="519326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IR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C7B7ED-F2E3-4C3C-8D19-D651AB5E42AD}"/>
                </a:ext>
              </a:extLst>
            </p:cNvPr>
            <p:cNvCxnSpPr>
              <a:cxnSpLocks/>
              <a:stCxn id="57" idx="2"/>
              <a:endCxn id="65" idx="0"/>
            </p:cNvCxnSpPr>
            <p:nvPr/>
          </p:nvCxnSpPr>
          <p:spPr>
            <a:xfrm>
              <a:off x="7107451" y="4876800"/>
              <a:ext cx="206158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345795B-5D87-462C-A312-BF380BA4F96A}"/>
                </a:ext>
              </a:extLst>
            </p:cNvPr>
            <p:cNvCxnSpPr>
              <a:cxnSpLocks/>
              <a:stCxn id="58" idx="2"/>
              <a:endCxn id="65" idx="0"/>
            </p:cNvCxnSpPr>
            <p:nvPr/>
          </p:nvCxnSpPr>
          <p:spPr>
            <a:xfrm flipH="1">
              <a:off x="7313609" y="4876800"/>
              <a:ext cx="784442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3355C20-F9BC-448B-AB4A-13F04632FA5D}"/>
                </a:ext>
              </a:extLst>
            </p:cNvPr>
            <p:cNvCxnSpPr>
              <a:cxnSpLocks/>
              <a:stCxn id="65" idx="2"/>
              <a:endCxn id="59" idx="0"/>
            </p:cNvCxnSpPr>
            <p:nvPr/>
          </p:nvCxnSpPr>
          <p:spPr>
            <a:xfrm flipH="1">
              <a:off x="6456149" y="5562600"/>
              <a:ext cx="8574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805BCE3-4F1C-4194-BF67-BD91FADC0627}"/>
                </a:ext>
              </a:extLst>
            </p:cNvPr>
            <p:cNvCxnSpPr>
              <a:cxnSpLocks/>
              <a:stCxn id="65" idx="2"/>
              <a:endCxn id="60" idx="0"/>
            </p:cNvCxnSpPr>
            <p:nvPr/>
          </p:nvCxnSpPr>
          <p:spPr>
            <a:xfrm flipH="1">
              <a:off x="7107451" y="5562600"/>
              <a:ext cx="206158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D0521BA-FE63-42E1-A436-A6BDA5EFAADC}"/>
                </a:ext>
              </a:extLst>
            </p:cNvPr>
            <p:cNvCxnSpPr>
              <a:cxnSpLocks/>
              <a:stCxn id="65" idx="2"/>
              <a:endCxn id="61" idx="0"/>
            </p:cNvCxnSpPr>
            <p:nvPr/>
          </p:nvCxnSpPr>
          <p:spPr>
            <a:xfrm>
              <a:off x="7313609" y="5562600"/>
              <a:ext cx="784442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E70B3C1-7A52-46DC-AD2E-26B04C2C9BDB}"/>
                </a:ext>
              </a:extLst>
            </p:cNvPr>
            <p:cNvCxnSpPr>
              <a:cxnSpLocks/>
              <a:stCxn id="63" idx="2"/>
              <a:endCxn id="65" idx="0"/>
            </p:cNvCxnSpPr>
            <p:nvPr/>
          </p:nvCxnSpPr>
          <p:spPr>
            <a:xfrm flipH="1">
              <a:off x="7313609" y="4865132"/>
              <a:ext cx="297529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264355-0DD3-40E9-88A4-2607373A0350}"/>
                </a:ext>
              </a:extLst>
            </p:cNvPr>
            <p:cNvCxnSpPr>
              <a:cxnSpLocks/>
              <a:stCxn id="65" idx="2"/>
              <a:endCxn id="62" idx="0"/>
            </p:cNvCxnSpPr>
            <p:nvPr/>
          </p:nvCxnSpPr>
          <p:spPr>
            <a:xfrm>
              <a:off x="7313609" y="5562600"/>
              <a:ext cx="297529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A826CE-19BE-4E6F-8702-6DAE98A1DCFD}"/>
                </a:ext>
              </a:extLst>
            </p:cNvPr>
            <p:cNvSpPr/>
            <p:nvPr/>
          </p:nvSpPr>
          <p:spPr>
            <a:xfrm>
              <a:off x="6019800" y="4050268"/>
              <a:ext cx="2640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or M+N compiler 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5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B90327-7401-42F7-A87D-81E83D3C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B3266A-DEF8-4654-9105-5258276AB748}"/>
              </a:ext>
            </a:extLst>
          </p:cNvPr>
          <p:cNvSpPr/>
          <p:nvPr/>
        </p:nvSpPr>
        <p:spPr>
          <a:xfrm>
            <a:off x="2209800" y="2614688"/>
            <a:ext cx="4354009" cy="1085653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F490BC-B575-4493-AF5F-11E50A52D08C}"/>
              </a:ext>
            </a:extLst>
          </p:cNvPr>
          <p:cNvSpPr/>
          <p:nvPr/>
        </p:nvSpPr>
        <p:spPr>
          <a:xfrm>
            <a:off x="7734300" y="106680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Source Language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D9D1DCD9-44EC-4BB1-A1AD-CB38C3F6E5E8}"/>
              </a:ext>
            </a:extLst>
          </p:cNvPr>
          <p:cNvSpPr/>
          <p:nvPr/>
        </p:nvSpPr>
        <p:spPr>
          <a:xfrm rot="5400000">
            <a:off x="8343900" y="2144183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A8F13C5-D2A9-4596-8248-E2640BA3C1B2}"/>
              </a:ext>
            </a:extLst>
          </p:cNvPr>
          <p:cNvSpPr/>
          <p:nvPr/>
        </p:nvSpPr>
        <p:spPr>
          <a:xfrm>
            <a:off x="7696200" y="2808816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1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4A4012A-9F0D-47A5-B2E8-B69443503BEC}"/>
              </a:ext>
            </a:extLst>
          </p:cNvPr>
          <p:cNvSpPr/>
          <p:nvPr/>
        </p:nvSpPr>
        <p:spPr>
          <a:xfrm>
            <a:off x="7734300" y="4207932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8161528-E11B-4766-8BC2-5D019C94E110}"/>
              </a:ext>
            </a:extLst>
          </p:cNvPr>
          <p:cNvSpPr/>
          <p:nvPr/>
        </p:nvSpPr>
        <p:spPr>
          <a:xfrm>
            <a:off x="7734300" y="560705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Target Language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6FA458D9-BB91-42F2-A0B7-5B06C5DBB9B5}"/>
              </a:ext>
            </a:extLst>
          </p:cNvPr>
          <p:cNvSpPr/>
          <p:nvPr/>
        </p:nvSpPr>
        <p:spPr>
          <a:xfrm rot="5400000">
            <a:off x="8343900" y="3543299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A4C6A0A5-E4C6-4598-92F2-7D20E9B88EB0}"/>
              </a:ext>
            </a:extLst>
          </p:cNvPr>
          <p:cNvSpPr/>
          <p:nvPr/>
        </p:nvSpPr>
        <p:spPr>
          <a:xfrm rot="5400000">
            <a:off x="8343900" y="4942415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E1657D-97F3-4C9C-9B7F-2AA33BAF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EC93DA-F858-48E6-B3BF-8242C17A3722}"/>
              </a:ext>
            </a:extLst>
          </p:cNvPr>
          <p:cNvSpPr/>
          <p:nvPr/>
        </p:nvSpPr>
        <p:spPr>
          <a:xfrm>
            <a:off x="2238630" y="4103435"/>
            <a:ext cx="4325179" cy="510166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9697C4-D8C3-4DCC-840B-D763BD1E511D}"/>
              </a:ext>
            </a:extLst>
          </p:cNvPr>
          <p:cNvSpPr/>
          <p:nvPr/>
        </p:nvSpPr>
        <p:spPr>
          <a:xfrm>
            <a:off x="6858000" y="1905000"/>
            <a:ext cx="35052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B58CD9-36A4-40CC-A8F3-61A177FA8477}"/>
              </a:ext>
            </a:extLst>
          </p:cNvPr>
          <p:cNvSpPr txBox="1"/>
          <p:nvPr/>
        </p:nvSpPr>
        <p:spPr>
          <a:xfrm>
            <a:off x="7162800" y="2171344"/>
            <a:ext cx="29805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Improve…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Run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Power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14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31B876-8EEB-4586-BEAE-C62BBD29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</p:spTree>
    <p:extLst>
      <p:ext uri="{BB962C8B-B14F-4D97-AF65-F5344CB8AC3E}">
        <p14:creationId xmlns:p14="http://schemas.microsoft.com/office/powerpoint/2010/main" val="3940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F4C5EE-FA99-4DD0-81FF-E61933BD7824}"/>
              </a:ext>
            </a:extLst>
          </p:cNvPr>
          <p:cNvGrpSpPr/>
          <p:nvPr/>
        </p:nvGrpSpPr>
        <p:grpSpPr>
          <a:xfrm>
            <a:off x="3581401" y="1676400"/>
            <a:ext cx="6172199" cy="4800600"/>
            <a:chOff x="2057400" y="1676400"/>
            <a:chExt cx="6172199" cy="4800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7560F69-D89A-4125-8E07-0D25744B1488}"/>
                </a:ext>
              </a:extLst>
            </p:cNvPr>
            <p:cNvSpPr/>
            <p:nvPr/>
          </p:nvSpPr>
          <p:spPr>
            <a:xfrm>
              <a:off x="2057400" y="1676400"/>
              <a:ext cx="6172199" cy="4800600"/>
            </a:xfrm>
            <a:prstGeom prst="roundRect">
              <a:avLst>
                <a:gd name="adj" fmla="val 109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98E18-3647-4B98-BEB4-7E6D1FD94934}"/>
                </a:ext>
              </a:extLst>
            </p:cNvPr>
            <p:cNvSpPr txBox="1"/>
            <p:nvPr/>
          </p:nvSpPr>
          <p:spPr>
            <a:xfrm>
              <a:off x="2782728" y="1752600"/>
              <a:ext cx="468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/>
                <a:t>ASTs are an example of an IR!!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0539D7-AEF8-4FE6-91D2-43C96A779117}"/>
                </a:ext>
              </a:extLst>
            </p:cNvPr>
            <p:cNvSpPr txBox="1"/>
            <p:nvPr/>
          </p:nvSpPr>
          <p:spPr>
            <a:xfrm>
              <a:off x="4259241" y="3137118"/>
              <a:ext cx="2057400" cy="181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We’ve been talking about IR for a week!!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71210-438C-4B26-BE5B-393540483689}"/>
              </a:ext>
            </a:extLst>
          </p:cNvPr>
          <p:cNvGrpSpPr/>
          <p:nvPr/>
        </p:nvGrpSpPr>
        <p:grpSpPr>
          <a:xfrm>
            <a:off x="5095161" y="2636698"/>
            <a:ext cx="3268011" cy="3849232"/>
            <a:chOff x="4724400" y="2636698"/>
            <a:chExt cx="3268011" cy="3849232"/>
          </a:xfrm>
        </p:grpSpPr>
        <p:pic>
          <p:nvPicPr>
            <p:cNvPr id="17" name="Picture 2" descr="Image result for plot twist directed by m night shyamalan">
              <a:extLst>
                <a:ext uri="{FF2B5EF4-FFF2-40B4-BE49-F238E27FC236}">
                  <a16:creationId xmlns:a16="http://schemas.microsoft.com/office/drawing/2014/main" id="{B1C66766-B895-4EF3-8112-950EA0601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636698"/>
              <a:ext cx="2895600" cy="28956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6CC1B-BA6D-4090-B3D4-6082ABFFFDB6}"/>
                </a:ext>
              </a:extLst>
            </p:cNvPr>
            <p:cNvSpPr txBox="1"/>
            <p:nvPr/>
          </p:nvSpPr>
          <p:spPr>
            <a:xfrm>
              <a:off x="4724400" y="5562600"/>
              <a:ext cx="3268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M. Night Shyamalan, famous for </a:t>
              </a:r>
            </a:p>
            <a:p>
              <a:r>
                <a:rPr lang="en-US" i="1" dirty="0"/>
                <a:t>(ill-considered) plot twists in </a:t>
              </a:r>
            </a:p>
            <a:p>
              <a:r>
                <a:rPr lang="en-US" i="1" dirty="0"/>
                <a:t>movies he writes/directs 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3DF9C09-71DC-4312-87DF-E30D008CFCDF}"/>
              </a:ext>
            </a:extLst>
          </p:cNvPr>
          <p:cNvSpPr txBox="1">
            <a:spLocks/>
          </p:cNvSpPr>
          <p:nvPr/>
        </p:nvSpPr>
        <p:spPr>
          <a:xfrm>
            <a:off x="1524000" y="493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Classes of IR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Structural </a:t>
            </a:r>
          </a:p>
          <a:p>
            <a:pPr marL="857250" lvl="1" indent="-457200"/>
            <a:r>
              <a:rPr lang="en-US" dirty="0"/>
              <a:t>Abstract-Syntax Tree (AST)</a:t>
            </a:r>
          </a:p>
          <a:p>
            <a:pPr marL="857250" lvl="1" indent="-457200"/>
            <a:r>
              <a:rPr lang="en-US" dirty="0"/>
              <a:t>Abstract Syntax DAG</a:t>
            </a:r>
          </a:p>
          <a:p>
            <a:pPr marL="0" indent="0">
              <a:buNone/>
            </a:pPr>
            <a:r>
              <a:rPr lang="en-US" dirty="0"/>
              <a:t>Linear</a:t>
            </a:r>
          </a:p>
          <a:p>
            <a:pPr marL="857250" lvl="1" indent="-457200"/>
            <a:r>
              <a:rPr lang="en-US" dirty="0"/>
              <a:t>Three-Address Code (3AC)</a:t>
            </a:r>
          </a:p>
          <a:p>
            <a:pPr marL="857250" lvl="1" indent="-457200"/>
            <a:r>
              <a:rPr lang="en-US" dirty="0"/>
              <a:t>Stack machine code</a:t>
            </a:r>
          </a:p>
          <a:p>
            <a:pPr marL="0" indent="0">
              <a:buNone/>
            </a:pPr>
            <a:r>
              <a:rPr lang="en-US" dirty="0"/>
              <a:t>Hybrid</a:t>
            </a:r>
          </a:p>
          <a:p>
            <a:pPr marL="857250" lvl="1" indent="-457200"/>
            <a:r>
              <a:rPr lang="en-US" dirty="0"/>
              <a:t>Control-Flow Graph</a:t>
            </a:r>
          </a:p>
          <a:p>
            <a:pPr marL="85725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lated image">
            <a:extLst>
              <a:ext uri="{FF2B5EF4-FFF2-40B4-BE49-F238E27FC236}">
                <a16:creationId xmlns:a16="http://schemas.microsoft.com/office/drawing/2014/main" id="{5A100157-1511-484D-9C9C-47E463C8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Limitations of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2213"/>
            <a:ext cx="4641640" cy="45241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AST is great for some things, but not everything</a:t>
            </a:r>
          </a:p>
          <a:p>
            <a:pPr marL="857250" lvl="1" indent="-457200"/>
            <a:r>
              <a:rPr lang="en-US" dirty="0"/>
              <a:t>Doesn’t represent control flow very well</a:t>
            </a:r>
          </a:p>
          <a:p>
            <a:pPr marL="457200" indent="-457200"/>
            <a:r>
              <a:rPr lang="en-US" dirty="0"/>
              <a:t>Compilers </a:t>
            </a:r>
            <a:r>
              <a:rPr lang="en-US" i="1" dirty="0"/>
              <a:t>could </a:t>
            </a:r>
            <a:r>
              <a:rPr lang="en-US" dirty="0"/>
              <a:t>go directly from AST to machine code</a:t>
            </a:r>
          </a:p>
          <a:p>
            <a:pPr marL="457200" indent="-457200"/>
            <a:r>
              <a:rPr lang="en-US" dirty="0"/>
              <a:t>Let’s consider a different 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A5265A-45E7-4F92-9B38-2C0095DD85CF}"/>
              </a:ext>
            </a:extLst>
          </p:cNvPr>
          <p:cNvSpPr/>
          <p:nvPr/>
        </p:nvSpPr>
        <p:spPr>
          <a:xfrm>
            <a:off x="2191632" y="3242267"/>
            <a:ext cx="4354009" cy="1014840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A21CD-68D0-8D66-60AB-69BD0716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5268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Difference between Privacy Policy and Disclaimer | Privacy ...">
            <a:extLst>
              <a:ext uri="{FF2B5EF4-FFF2-40B4-BE49-F238E27FC236}">
                <a16:creationId xmlns:a16="http://schemas.microsoft.com/office/drawing/2014/main" id="{4EADA8B9-D936-4972-845C-1170B6B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2266" r="806" b="2607"/>
          <a:stretch/>
        </p:blipFill>
        <p:spPr bwMode="auto">
          <a:xfrm>
            <a:off x="2063087" y="3841845"/>
            <a:ext cx="2797792" cy="2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DC8A4-6276-4586-B26F-6F9F9BE25BF7}"/>
              </a:ext>
            </a:extLst>
          </p:cNvPr>
          <p:cNvSpPr txBox="1"/>
          <p:nvPr/>
        </p:nvSpPr>
        <p:spPr>
          <a:xfrm>
            <a:off x="5488676" y="4742597"/>
            <a:ext cx="343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ASTs, there’s no canonical 3AC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9C4FA-7EC9-4001-AB98-FB576D554D51}"/>
              </a:ext>
            </a:extLst>
          </p:cNvPr>
          <p:cNvSpPr txBox="1"/>
          <p:nvPr/>
        </p:nvSpPr>
        <p:spPr>
          <a:xfrm>
            <a:off x="5511420" y="5106541"/>
            <a:ext cx="41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We’re more interested in the general idea</a:t>
            </a:r>
          </a:p>
        </p:txBody>
      </p:sp>
    </p:spTree>
    <p:extLst>
      <p:ext uri="{BB962C8B-B14F-4D97-AF65-F5344CB8AC3E}">
        <p14:creationId xmlns:p14="http://schemas.microsoft.com/office/powerpoint/2010/main" val="11898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FA9EE0-8C8E-4266-A244-D18039020EA2}"/>
              </a:ext>
            </a:extLst>
          </p:cNvPr>
          <p:cNvGrpSpPr/>
          <p:nvPr/>
        </p:nvGrpSpPr>
        <p:grpSpPr>
          <a:xfrm>
            <a:off x="2492991" y="3521122"/>
            <a:ext cx="4039737" cy="3200354"/>
            <a:chOff x="968991" y="3521122"/>
            <a:chExt cx="3309582" cy="275684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B9D8F6C-6B00-41C1-91B3-E7E22D1E1AC9}"/>
                </a:ext>
              </a:extLst>
            </p:cNvPr>
            <p:cNvSpPr/>
            <p:nvPr/>
          </p:nvSpPr>
          <p:spPr>
            <a:xfrm rot="788760">
              <a:off x="968991" y="3521122"/>
              <a:ext cx="3309582" cy="275684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21BFF5-2E8C-4AD0-B3AE-26E9DFD5E004}"/>
                </a:ext>
              </a:extLst>
            </p:cNvPr>
            <p:cNvSpPr/>
            <p:nvPr/>
          </p:nvSpPr>
          <p:spPr>
            <a:xfrm>
              <a:off x="3215505" y="4960962"/>
              <a:ext cx="712234" cy="6120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9E7BE-E799-4F90-AD09-E5BA1D73EC07}"/>
              </a:ext>
            </a:extLst>
          </p:cNvPr>
          <p:cNvSpPr txBox="1"/>
          <p:nvPr/>
        </p:nvSpPr>
        <p:spPr>
          <a:xfrm>
            <a:off x="3987792" y="3881935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“Memory”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0F57A-0A06-4A7A-8347-D558E47A1539}"/>
              </a:ext>
            </a:extLst>
          </p:cNvPr>
          <p:cNvGrpSpPr/>
          <p:nvPr/>
        </p:nvGrpSpPr>
        <p:grpSpPr>
          <a:xfrm>
            <a:off x="3414212" y="4375792"/>
            <a:ext cx="866636" cy="393765"/>
            <a:chOff x="1890212" y="4375791"/>
            <a:chExt cx="866636" cy="3937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E7E65C-3E62-4EAD-A583-6C94F03BEB80}"/>
                </a:ext>
              </a:extLst>
            </p:cNvPr>
            <p:cNvSpPr txBox="1"/>
            <p:nvPr/>
          </p:nvSpPr>
          <p:spPr>
            <a:xfrm>
              <a:off x="1890212" y="4375791"/>
              <a:ext cx="51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41E2E0-94FC-45A2-BADF-4EAEBA4753CD}"/>
                </a:ext>
              </a:extLst>
            </p:cNvPr>
            <p:cNvSpPr/>
            <p:nvPr/>
          </p:nvSpPr>
          <p:spPr>
            <a:xfrm>
              <a:off x="2406279" y="4375791"/>
              <a:ext cx="350569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F2664C-CD77-4DFF-BB25-36B33880B048}"/>
              </a:ext>
            </a:extLst>
          </p:cNvPr>
          <p:cNvGrpSpPr/>
          <p:nvPr/>
        </p:nvGrpSpPr>
        <p:grpSpPr>
          <a:xfrm>
            <a:off x="3987792" y="5688210"/>
            <a:ext cx="1142631" cy="401177"/>
            <a:chOff x="2463791" y="5688209"/>
            <a:chExt cx="1142631" cy="4011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BA4D6F-55F1-4769-BF1A-22BCCE7B9CC6}"/>
                </a:ext>
              </a:extLst>
            </p:cNvPr>
            <p:cNvSpPr txBox="1"/>
            <p:nvPr/>
          </p:nvSpPr>
          <p:spPr>
            <a:xfrm>
              <a:off x="2463791" y="5688209"/>
              <a:ext cx="42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93D9D3-C2B6-4EB0-A067-59F62917BCB2}"/>
                </a:ext>
              </a:extLst>
            </p:cNvPr>
            <p:cNvSpPr/>
            <p:nvPr/>
          </p:nvSpPr>
          <p:spPr>
            <a:xfrm>
              <a:off x="2896781" y="5695621"/>
              <a:ext cx="709641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abcd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A0D7E5-E93B-4AA0-ABAA-223C703C3DE7}"/>
              </a:ext>
            </a:extLst>
          </p:cNvPr>
          <p:cNvGrpSpPr/>
          <p:nvPr/>
        </p:nvGrpSpPr>
        <p:grpSpPr>
          <a:xfrm>
            <a:off x="4915579" y="4551189"/>
            <a:ext cx="1084887" cy="393765"/>
            <a:chOff x="3391578" y="4551188"/>
            <a:chExt cx="1084887" cy="3937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5AC4F9-9E1B-4AE2-A60E-CF02D4DA520E}"/>
                </a:ext>
              </a:extLst>
            </p:cNvPr>
            <p:cNvSpPr/>
            <p:nvPr/>
          </p:nvSpPr>
          <p:spPr>
            <a:xfrm>
              <a:off x="3854943" y="4551188"/>
              <a:ext cx="62152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4.2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6AB8-6811-45AA-BB09-A7407B19C15C}"/>
                </a:ext>
              </a:extLst>
            </p:cNvPr>
            <p:cNvSpPr txBox="1"/>
            <p:nvPr/>
          </p:nvSpPr>
          <p:spPr>
            <a:xfrm>
              <a:off x="3391578" y="45511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spd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A118B4-7554-4091-AC67-A36ABC5D68B5}"/>
              </a:ext>
            </a:extLst>
          </p:cNvPr>
          <p:cNvGrpSpPr/>
          <p:nvPr/>
        </p:nvGrpSpPr>
        <p:grpSpPr>
          <a:xfrm>
            <a:off x="3070146" y="5049300"/>
            <a:ext cx="1450730" cy="393771"/>
            <a:chOff x="1546146" y="5049299"/>
            <a:chExt cx="1450730" cy="3937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52C8E-C61F-4CE8-ABC8-98711D5A62D6}"/>
                </a:ext>
              </a:extLst>
            </p:cNvPr>
            <p:cNvSpPr txBox="1"/>
            <p:nvPr/>
          </p:nvSpPr>
          <p:spPr>
            <a:xfrm>
              <a:off x="1546146" y="5061516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arr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C72C2D-20EA-4A18-AE6C-1F496C014DB6}"/>
                </a:ext>
              </a:extLst>
            </p:cNvPr>
            <p:cNvSpPr/>
            <p:nvPr/>
          </p:nvSpPr>
          <p:spPr>
            <a:xfrm>
              <a:off x="1991960" y="5049299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C3FE3-58A4-4F3D-B6B9-338929FECDCA}"/>
                </a:ext>
              </a:extLst>
            </p:cNvPr>
            <p:cNvSpPr/>
            <p:nvPr/>
          </p:nvSpPr>
          <p:spPr>
            <a:xfrm>
              <a:off x="2326932" y="5049302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80F0BB-7147-4E77-8806-CF8DBC628822}"/>
                </a:ext>
              </a:extLst>
            </p:cNvPr>
            <p:cNvSpPr/>
            <p:nvPr/>
          </p:nvSpPr>
          <p:spPr>
            <a:xfrm>
              <a:off x="2661904" y="5049305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A10004-9951-436F-89AA-CED34294CE34}"/>
              </a:ext>
            </a:extLst>
          </p:cNvPr>
          <p:cNvSpPr txBox="1"/>
          <p:nvPr/>
        </p:nvSpPr>
        <p:spPr>
          <a:xfrm>
            <a:off x="6843728" y="4295514"/>
            <a:ext cx="368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a variable adds a location </a:t>
            </a:r>
          </a:p>
          <a:p>
            <a:r>
              <a:rPr lang="en-US" dirty="0"/>
              <a:t>      in the store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3F7D4-82F8-4A3D-811F-A95C91F040D7}"/>
              </a:ext>
            </a:extLst>
          </p:cNvPr>
          <p:cNvSpPr txBox="1"/>
          <p:nvPr/>
        </p:nvSpPr>
        <p:spPr>
          <a:xfrm>
            <a:off x="6811880" y="4884644"/>
            <a:ext cx="36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We’ll assume that the store can handle scope</a:t>
            </a:r>
          </a:p>
        </p:txBody>
      </p:sp>
    </p:spTree>
    <p:extLst>
      <p:ext uri="{BB962C8B-B14F-4D97-AF65-F5344CB8AC3E}">
        <p14:creationId xmlns:p14="http://schemas.microsoft.com/office/powerpoint/2010/main" val="17872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4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Runtime Environments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programming 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</a:rPr>
              <a:t>language and its runtime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  <a:p>
            <a:r>
              <a:rPr lang="en-US" dirty="0"/>
              <a:t>Instruction model: linear instructions divided into </a:t>
            </a:r>
            <a:r>
              <a:rPr lang="en-US" i="1" dirty="0"/>
              <a:t>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7CD35F-54FE-4127-A08A-521DFB7D5E55}"/>
              </a:ext>
            </a:extLst>
          </p:cNvPr>
          <p:cNvGrpSpPr/>
          <p:nvPr/>
        </p:nvGrpSpPr>
        <p:grpSpPr>
          <a:xfrm>
            <a:off x="2305236" y="3613212"/>
            <a:ext cx="4437139" cy="1663420"/>
            <a:chOff x="781235" y="3613212"/>
            <a:chExt cx="4437139" cy="16634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8FB58C-ED7D-4645-940F-D35EB8043EAE}"/>
                </a:ext>
              </a:extLst>
            </p:cNvPr>
            <p:cNvSpPr txBox="1"/>
            <p:nvPr/>
          </p:nvSpPr>
          <p:spPr>
            <a:xfrm>
              <a:off x="2117845" y="4646220"/>
              <a:ext cx="3100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Discrete code listings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EF9BC9-1E41-46FC-90F7-F1056DDD1760}"/>
                </a:ext>
              </a:extLst>
            </p:cNvPr>
            <p:cNvSpPr/>
            <p:nvPr/>
          </p:nvSpPr>
          <p:spPr>
            <a:xfrm>
              <a:off x="781235" y="3613212"/>
              <a:ext cx="2024109" cy="497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C68BA4-48FB-487A-A165-FE2C5CEC3CA6}"/>
                </a:ext>
              </a:extLst>
            </p:cNvPr>
            <p:cNvSpPr/>
            <p:nvPr/>
          </p:nvSpPr>
          <p:spPr>
            <a:xfrm>
              <a:off x="1766656" y="4101483"/>
              <a:ext cx="355107" cy="1175149"/>
            </a:xfrm>
            <a:custGeom>
              <a:avLst/>
              <a:gdLst>
                <a:gd name="connsiteX0" fmla="*/ 355107 w 355107"/>
                <a:gd name="connsiteY0" fmla="*/ 727969 h 1175149"/>
                <a:gd name="connsiteX1" fmla="*/ 168676 w 355107"/>
                <a:gd name="connsiteY1" fmla="*/ 1145220 h 1175149"/>
                <a:gd name="connsiteX2" fmla="*/ 0 w 355107"/>
                <a:gd name="connsiteY2" fmla="*/ 0 h 117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07" h="1175149">
                  <a:moveTo>
                    <a:pt x="355107" y="727969"/>
                  </a:moveTo>
                  <a:cubicBezTo>
                    <a:pt x="291483" y="997258"/>
                    <a:pt x="227860" y="1266548"/>
                    <a:pt x="168676" y="1145220"/>
                  </a:cubicBezTo>
                  <a:cubicBezTo>
                    <a:pt x="109492" y="1023892"/>
                    <a:pt x="54746" y="511946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2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Variables to Locations (“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locs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”)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245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loc is…</a:t>
            </a:r>
          </a:p>
          <a:p>
            <a:r>
              <a:rPr lang="en-US" dirty="0"/>
              <a:t>An address in memory</a:t>
            </a:r>
          </a:p>
          <a:p>
            <a:r>
              <a:rPr lang="en-US" dirty="0"/>
              <a:t>A container for a value</a:t>
            </a:r>
          </a:p>
          <a:p>
            <a:pPr marL="0" indent="0">
              <a:buNone/>
            </a:pPr>
            <a:r>
              <a:rPr lang="en-US" b="1" dirty="0"/>
              <a:t>Use [ ] around loc to denote value at that location</a:t>
            </a:r>
            <a:endParaRPr lang="en-US" dirty="0"/>
          </a:p>
          <a:p>
            <a:r>
              <a:rPr lang="en-US" dirty="0"/>
              <a:t>[a] is the “value at a”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11D78-994D-4297-B62A-DE64A113D685}"/>
              </a:ext>
            </a:extLst>
          </p:cNvPr>
          <p:cNvSpPr txBox="1"/>
          <p:nvPr/>
        </p:nvSpPr>
        <p:spPr>
          <a:xfrm>
            <a:off x="7223052" y="2243471"/>
            <a:ext cx="283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(sort of like adding a pointer</a:t>
            </a:r>
          </a:p>
          <a:p>
            <a:r>
              <a:rPr lang="en-US" dirty="0"/>
              <a:t>  level into every access)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4C45D-7536-46AA-BFC3-A5D05BB87D03}"/>
              </a:ext>
            </a:extLst>
          </p:cNvPr>
          <p:cNvSpPr txBox="1"/>
          <p:nvPr/>
        </p:nvSpPr>
        <p:spPr>
          <a:xfrm>
            <a:off x="7330142" y="356649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a;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4768EE-FCB9-4960-BB98-F4F31B65F6A4}"/>
              </a:ext>
            </a:extLst>
          </p:cNvPr>
          <p:cNvSpPr txBox="1"/>
          <p:nvPr/>
        </p:nvSpPr>
        <p:spPr>
          <a:xfrm>
            <a:off x="7330141" y="3935823"/>
            <a:ext cx="83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b;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D4F7D-BA1F-4B59-BF8C-C22FFDCF0D1A}"/>
              </a:ext>
            </a:extLst>
          </p:cNvPr>
          <p:cNvSpPr txBox="1"/>
          <p:nvPr/>
        </p:nvSpPr>
        <p:spPr>
          <a:xfrm>
            <a:off x="7354947" y="429305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97F1D-0FB5-4F68-8398-14A9CA11EEFA}"/>
              </a:ext>
            </a:extLst>
          </p:cNvPr>
          <p:cNvSpPr txBox="1"/>
          <p:nvPr/>
        </p:nvSpPr>
        <p:spPr>
          <a:xfrm>
            <a:off x="7354948" y="46623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 = 2;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BA096-485A-431F-8C79-6177EF7E3B38}"/>
              </a:ext>
            </a:extLst>
          </p:cNvPr>
          <p:cNvSpPr txBox="1"/>
          <p:nvPr/>
        </p:nvSpPr>
        <p:spPr>
          <a:xfrm>
            <a:off x="9098692" y="3538135"/>
            <a:ext cx="8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a;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67230F-9568-442F-BE42-775E509CCA1D}"/>
              </a:ext>
            </a:extLst>
          </p:cNvPr>
          <p:cNvSpPr txBox="1"/>
          <p:nvPr/>
        </p:nvSpPr>
        <p:spPr>
          <a:xfrm>
            <a:off x="9098692" y="3907467"/>
            <a:ext cx="9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** b;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333A-CDCD-4DFE-8135-FC6ADED1EFD3}"/>
              </a:ext>
            </a:extLst>
          </p:cNvPr>
          <p:cNvSpPr txBox="1"/>
          <p:nvPr/>
        </p:nvSpPr>
        <p:spPr>
          <a:xfrm>
            <a:off x="9123499" y="426469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= 1;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76D6C2-F14B-4940-BD53-103CB5453B64}"/>
              </a:ext>
            </a:extLst>
          </p:cNvPr>
          <p:cNvSpPr txBox="1"/>
          <p:nvPr/>
        </p:nvSpPr>
        <p:spPr>
          <a:xfrm>
            <a:off x="9123499" y="463402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**b = 2;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C3764E-043F-4E4F-8685-95E83C2BDB30}"/>
              </a:ext>
            </a:extLst>
          </p:cNvPr>
          <p:cNvSpPr/>
          <p:nvPr/>
        </p:nvSpPr>
        <p:spPr>
          <a:xfrm>
            <a:off x="8392634" y="3935824"/>
            <a:ext cx="611913" cy="6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5890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What’s With the Name?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729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Instructions have </a:t>
            </a:r>
            <a:r>
              <a:rPr lang="en-US" b="1" i="1" dirty="0"/>
              <a:t>at most</a:t>
            </a:r>
            <a:r>
              <a:rPr lang="en-US" b="1" dirty="0"/>
              <a:t> </a:t>
            </a:r>
            <a:r>
              <a:rPr lang="en-US" b="1" i="1" dirty="0"/>
              <a:t>3</a:t>
            </a:r>
            <a:r>
              <a:rPr lang="en-US" b="1" dirty="0"/>
              <a:t> operands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B62367D-484B-4FD8-9FBF-E66111A5FF2E}"/>
              </a:ext>
            </a:extLst>
          </p:cNvPr>
          <p:cNvSpPr txBox="1">
            <a:spLocks/>
          </p:cNvSpPr>
          <p:nvPr/>
        </p:nvSpPr>
        <p:spPr>
          <a:xfrm>
            <a:off x="4413635" y="4158344"/>
            <a:ext cx="5510086" cy="211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[c] * [d];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[b] + [tmp1];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[tmp3] := [tmp2] – [e];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[tmp3];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86C05-6084-41B2-9EED-116A6D42472F}"/>
              </a:ext>
            </a:extLst>
          </p:cNvPr>
          <p:cNvSpPr/>
          <p:nvPr/>
        </p:nvSpPr>
        <p:spPr>
          <a:xfrm>
            <a:off x="4517972" y="2698418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c * d – 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F164BDE-B03D-4AA7-9D14-336D7D7B9B17}"/>
              </a:ext>
            </a:extLst>
          </p:cNvPr>
          <p:cNvSpPr/>
          <p:nvPr/>
        </p:nvSpPr>
        <p:spPr>
          <a:xfrm>
            <a:off x="5304294" y="3325075"/>
            <a:ext cx="2057399" cy="7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18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77002C-E0A5-4893-A806-D4F7B914013F}"/>
              </a:ext>
            </a:extLst>
          </p:cNvPr>
          <p:cNvSpPr/>
          <p:nvPr/>
        </p:nvSpPr>
        <p:spPr>
          <a:xfrm>
            <a:off x="2104031" y="2067112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18BD12-ADE7-47CA-958E-78AFEDF16F14}"/>
              </a:ext>
            </a:extLst>
          </p:cNvPr>
          <p:cNvSpPr txBox="1"/>
          <p:nvPr/>
        </p:nvSpPr>
        <p:spPr>
          <a:xfrm>
            <a:off x="5667901" y="1943402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F1C41-12BC-494C-855E-EFA232C0119F}"/>
              </a:ext>
            </a:extLst>
          </p:cNvPr>
          <p:cNvSpPr txBox="1"/>
          <p:nvPr/>
        </p:nvSpPr>
        <p:spPr>
          <a:xfrm>
            <a:off x="6552891" y="2853282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7B114-2007-4154-82AF-5501E6F94ACC}"/>
              </a:ext>
            </a:extLst>
          </p:cNvPr>
          <p:cNvSpPr txBox="1"/>
          <p:nvPr/>
        </p:nvSpPr>
        <p:spPr>
          <a:xfrm>
            <a:off x="5918497" y="4002878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</p:spTree>
    <p:extLst>
      <p:ext uri="{BB962C8B-B14F-4D97-AF65-F5344CB8AC3E}">
        <p14:creationId xmlns:p14="http://schemas.microsoft.com/office/powerpoint/2010/main" val="1063490050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939118-7B3B-4426-B9AA-E9546F73BCCB}"/>
              </a:ext>
            </a:extLst>
          </p:cNvPr>
          <p:cNvSpPr/>
          <p:nvPr/>
        </p:nvSpPr>
        <p:spPr>
          <a:xfrm>
            <a:off x="2104031" y="2513649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3D89-1687-4F0F-89B4-EB0483F7EACA}"/>
              </a:ext>
            </a:extLst>
          </p:cNvPr>
          <p:cNvSpPr txBox="1"/>
          <p:nvPr/>
        </p:nvSpPr>
        <p:spPr>
          <a:xfrm>
            <a:off x="5620281" y="1739408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C6ACD-E70E-4590-94D4-6622935823A4}"/>
              </a:ext>
            </a:extLst>
          </p:cNvPr>
          <p:cNvSpPr txBox="1"/>
          <p:nvPr/>
        </p:nvSpPr>
        <p:spPr>
          <a:xfrm>
            <a:off x="5665523" y="2191849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67DF2-01DD-4530-B7E0-AC82A83642F9}"/>
              </a:ext>
            </a:extLst>
          </p:cNvPr>
          <p:cNvSpPr txBox="1"/>
          <p:nvPr/>
        </p:nvSpPr>
        <p:spPr>
          <a:xfrm>
            <a:off x="6552891" y="3808103"/>
            <a:ext cx="3573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Opr</a:t>
            </a:r>
            <a:r>
              <a:rPr lang="en-US" dirty="0"/>
              <a:t> stands for “operator”</a:t>
            </a:r>
          </a:p>
          <a:p>
            <a:r>
              <a:rPr lang="en-US" dirty="0"/>
              <a:t>MULT64, DIV64, SUB64, ADD64,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A16ED-9667-4C69-9B98-4384D6347393}"/>
              </a:ext>
            </a:extLst>
          </p:cNvPr>
          <p:cNvSpPr txBox="1"/>
          <p:nvPr/>
        </p:nvSpPr>
        <p:spPr>
          <a:xfrm>
            <a:off x="6552891" y="3107617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FF736-0955-462E-A433-AE04D7AA8048}"/>
              </a:ext>
            </a:extLst>
          </p:cNvPr>
          <p:cNvSpPr txBox="1"/>
          <p:nvPr/>
        </p:nvSpPr>
        <p:spPr>
          <a:xfrm>
            <a:off x="5918497" y="506867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 MULT64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 SUB64 4</a:t>
            </a:r>
          </a:p>
        </p:txBody>
      </p:sp>
    </p:spTree>
    <p:extLst>
      <p:ext uri="{BB962C8B-B14F-4D97-AF65-F5344CB8AC3E}">
        <p14:creationId xmlns:p14="http://schemas.microsoft.com/office/powerpoint/2010/main" val="1164342461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444319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B786DF-0175-4A91-A9EC-C171289EFDA7}"/>
              </a:ext>
            </a:extLst>
          </p:cNvPr>
          <p:cNvSpPr/>
          <p:nvPr/>
        </p:nvSpPr>
        <p:spPr>
          <a:xfrm>
            <a:off x="5759104" y="3670123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nop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D5E9F-A99F-44E0-AE47-12FC41B7FCE7}"/>
              </a:ext>
            </a:extLst>
          </p:cNvPr>
          <p:cNvSpPr txBox="1"/>
          <p:nvPr/>
        </p:nvSpPr>
        <p:spPr>
          <a:xfrm>
            <a:off x="5918497" y="2392083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A9D19-6939-4A54-B166-3BD1D090A618}"/>
              </a:ext>
            </a:extLst>
          </p:cNvPr>
          <p:cNvSpPr txBox="1"/>
          <p:nvPr/>
        </p:nvSpPr>
        <p:spPr>
          <a:xfrm>
            <a:off x="5949807" y="4276109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DC071-A917-442C-B532-E56E3831BE10}"/>
              </a:ext>
            </a:extLst>
          </p:cNvPr>
          <p:cNvSpPr txBox="1"/>
          <p:nvPr/>
        </p:nvSpPr>
        <p:spPr>
          <a:xfrm>
            <a:off x="5620282" y="1739408"/>
            <a:ext cx="208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lbl</a:t>
            </a:r>
            <a:r>
              <a:rPr lang="en-US" sz="2800" dirty="0"/>
              <a:t>&gt;: &lt;</a:t>
            </a:r>
            <a:r>
              <a:rPr lang="en-US" sz="2800" dirty="0" err="1"/>
              <a:t>instr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048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</p:bldLst>
  </p:timing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56028" y="3335486"/>
            <a:ext cx="305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ifz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 </a:t>
            </a:r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69589" y="1543664"/>
            <a:ext cx="163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928766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B9DEF-A3A3-49EB-AA55-B70ECB6B5883}"/>
              </a:ext>
            </a:extLst>
          </p:cNvPr>
          <p:cNvSpPr txBox="1"/>
          <p:nvPr/>
        </p:nvSpPr>
        <p:spPr>
          <a:xfrm>
            <a:off x="5918498" y="211370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1A00F-720F-4AA4-9C94-9285CC8B54BE}"/>
              </a:ext>
            </a:extLst>
          </p:cNvPr>
          <p:cNvSpPr txBox="1"/>
          <p:nvPr/>
        </p:nvSpPr>
        <p:spPr>
          <a:xfrm>
            <a:off x="5918498" y="3831689"/>
            <a:ext cx="3906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[a]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2</a:t>
            </a:r>
          </a:p>
        </p:txBody>
      </p:sp>
    </p:spTree>
    <p:extLst>
      <p:ext uri="{BB962C8B-B14F-4D97-AF65-F5344CB8AC3E}">
        <p14:creationId xmlns:p14="http://schemas.microsoft.com/office/powerpoint/2010/main" val="3479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5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710691" y="1746917"/>
            <a:ext cx="205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enter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0" y="4774726"/>
            <a:ext cx="2375117" cy="4455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16823" y="2214290"/>
            <a:ext cx="203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leave &lt;proc&gt;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96791-325C-4CD9-9F9B-440C5FBEB0CC}"/>
              </a:ext>
            </a:extLst>
          </p:cNvPr>
          <p:cNvSpPr txBox="1"/>
          <p:nvPr/>
        </p:nvSpPr>
        <p:spPr>
          <a:xfrm>
            <a:off x="5918498" y="3058386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[global] := 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183619"/>
            <a:ext cx="2156345" cy="47423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803709" y="1606829"/>
            <a:ext cx="297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getarg</a:t>
            </a:r>
            <a:r>
              <a:rPr lang="en-US" sz="2800" dirty="0"/>
              <a:t> &lt;</a:t>
            </a:r>
            <a:r>
              <a:rPr lang="en-US" sz="2800" dirty="0" err="1"/>
              <a:t>idx</a:t>
            </a:r>
            <a:r>
              <a:rPr lang="en-US" sz="2800" dirty="0"/>
              <a:t>&gt;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DF67-A264-4E2A-9377-8E4AD3E51E6F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C6843-92EA-43C5-8600-AF5448D5B21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53907-E1EF-496D-AC96-8E244F9B3D7C}"/>
              </a:ext>
            </a:extLst>
          </p:cNvPr>
          <p:cNvSpPr txBox="1"/>
          <p:nvPr/>
        </p:nvSpPr>
        <p:spPr>
          <a:xfrm>
            <a:off x="5816829" y="1983292"/>
            <a:ext cx="204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setret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709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05982" y="1474408"/>
            <a:ext cx="153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call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677469"/>
            <a:ext cx="2156345" cy="4708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240B9-A5F5-4A92-9E3F-558DA7EEB845}"/>
              </a:ext>
            </a:extLst>
          </p:cNvPr>
          <p:cNvSpPr txBox="1"/>
          <p:nvPr/>
        </p:nvSpPr>
        <p:spPr>
          <a:xfrm>
            <a:off x="5805981" y="1910413"/>
            <a:ext cx="25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setarg</a:t>
            </a:r>
            <a:r>
              <a:rPr lang="en-US" sz="2400" dirty="0"/>
              <a:t> &lt;int&gt; &lt;</a:t>
            </a:r>
            <a:r>
              <a:rPr lang="en-US" sz="2400" dirty="0" err="1"/>
              <a:t>opd</a:t>
            </a:r>
            <a:r>
              <a:rPr lang="en-US" sz="2400" dirty="0"/>
              <a:t>&gt;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19C7-C78E-4635-8806-55B9FAB5BF91}"/>
              </a:ext>
            </a:extLst>
          </p:cNvPr>
          <p:cNvSpPr txBox="1"/>
          <p:nvPr/>
        </p:nvSpPr>
        <p:spPr>
          <a:xfrm>
            <a:off x="5805982" y="2341105"/>
            <a:ext cx="180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getret</a:t>
            </a:r>
            <a:r>
              <a:rPr lang="en-US" sz="2400" dirty="0"/>
              <a:t> &lt;</a:t>
            </a:r>
            <a:r>
              <a:rPr lang="en-US" sz="2400" dirty="0" err="1"/>
              <a:t>opd</a:t>
            </a:r>
            <a:r>
              <a:rPr lang="en-US" sz="2400" dirty="0"/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607BB-3268-4FCD-9AAF-D9F8D32A496C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7D40-BCC7-4A6B-98E5-DEE899FB8A7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BBA67-43D6-450D-8F3E-4D4BEA61EEE8}"/>
              </a:ext>
            </a:extLst>
          </p:cNvPr>
          <p:cNvSpPr/>
          <p:nvPr/>
        </p:nvSpPr>
        <p:spPr>
          <a:xfrm>
            <a:off x="8151406" y="5051234"/>
            <a:ext cx="2046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[k]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03D89-6088-4440-8E70-BC524A81CD44}"/>
              </a:ext>
            </a:extLst>
          </p:cNvPr>
          <p:cNvSpPr/>
          <p:nvPr/>
        </p:nvSpPr>
        <p:spPr>
          <a:xfrm>
            <a:off x="4736512" y="4597080"/>
            <a:ext cx="260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v(){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9);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4" grpId="0"/>
      <p:bldP spid="5" grpId="0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9857E-65D2-F4B0-BF1E-27E20CE9FD8A}"/>
              </a:ext>
            </a:extLst>
          </p:cNvPr>
          <p:cNvSpPr txBox="1"/>
          <p:nvPr/>
        </p:nvSpPr>
        <p:spPr>
          <a:xfrm>
            <a:off x="1467853" y="2021305"/>
            <a:ext cx="456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Quiz 2 Review: Tonight at 7:00 Learned 3151??</a:t>
            </a:r>
          </a:p>
        </p:txBody>
      </p:sp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we Need!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9660CFA-F6C7-44A1-B706-84EAD0FE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4270354" cy="459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build complex behavior out of these simple building blocks</a:t>
            </a:r>
          </a:p>
          <a:p>
            <a:r>
              <a:rPr lang="en-US" dirty="0"/>
              <a:t>One minor loose end to tie up…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69C70E-80BB-4A27-ABA3-B49C55AB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1" y="2771948"/>
            <a:ext cx="3168396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3711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E967C0-2E0F-49C0-A7F2-508AFD7FE230}"/>
              </a:ext>
            </a:extLst>
          </p:cNvPr>
          <p:cNvSpPr txBox="1"/>
          <p:nvPr/>
        </p:nvSpPr>
        <p:spPr>
          <a:xfrm>
            <a:off x="3496927" y="1797113"/>
            <a:ext cx="183896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9;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 = 6;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CBC78A-0443-4F55-A989-3D9D37786351}"/>
              </a:ext>
            </a:extLst>
          </p:cNvPr>
          <p:cNvSpPr txBox="1"/>
          <p:nvPr/>
        </p:nvSpPr>
        <p:spPr>
          <a:xfrm>
            <a:off x="6158120" y="1942180"/>
            <a:ext cx="15376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9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6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22996-2E2C-47B7-9BCE-CE63B619907C}"/>
              </a:ext>
            </a:extLst>
          </p:cNvPr>
          <p:cNvSpPr txBox="1"/>
          <p:nvPr/>
        </p:nvSpPr>
        <p:spPr>
          <a:xfrm>
            <a:off x="8035558" y="2458799"/>
            <a:ext cx="14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clash?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2ACE7-2E08-46E7-AD70-556AB2D15B24}"/>
              </a:ext>
            </a:extLst>
          </p:cNvPr>
          <p:cNvSpPr txBox="1"/>
          <p:nvPr/>
        </p:nvSpPr>
        <p:spPr>
          <a:xfrm>
            <a:off x="4299058" y="4413683"/>
            <a:ext cx="459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in notation!</a:t>
            </a:r>
          </a:p>
          <a:p>
            <a:r>
              <a:rPr lang="en-US" dirty="0"/>
              <a:t>These assignment connect to different symbols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54274-727A-4B8D-81F2-1B68D122D60C}"/>
              </a:ext>
            </a:extLst>
          </p:cNvPr>
          <p:cNvSpPr/>
          <p:nvPr/>
        </p:nvSpPr>
        <p:spPr>
          <a:xfrm>
            <a:off x="4389887" y="5329732"/>
            <a:ext cx="338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can use superscripts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85B96-C3CC-4282-A292-9E8682846543}"/>
              </a:ext>
            </a:extLst>
          </p:cNvPr>
          <p:cNvSpPr/>
          <p:nvPr/>
        </p:nvSpPr>
        <p:spPr>
          <a:xfrm>
            <a:off x="6517784" y="2237720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5ABB2-9339-48DC-9097-4E8FD6167656}"/>
              </a:ext>
            </a:extLst>
          </p:cNvPr>
          <p:cNvSpPr/>
          <p:nvPr/>
        </p:nvSpPr>
        <p:spPr>
          <a:xfrm>
            <a:off x="6517537" y="2844298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7" grpId="0"/>
      <p:bldP spid="2" grpId="0"/>
      <p:bldP spid="4" grpId="0"/>
      <p:bldP spid="11" grpId="0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[t1]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[a]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</a:t>
              </a:r>
            </a:p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046071"/>
      </p:ext>
    </p:extLst>
  </p:cSld>
  <p:clrMapOvr>
    <a:masterClrMapping/>
  </p:clrMapOvr>
</p:sld>
</file>

<file path=ppt/slides/slide3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774" y="1375241"/>
            <a:ext cx="8639032" cy="556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Propagate context to parent &amp; generate 3AC instruction(s)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47177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3889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52566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63318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56869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45271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53114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0725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55507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46641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53044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62463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67173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44742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2667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7816507" y="2394083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149" t="-6383" r="-1149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35986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50940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65980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81844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1619063" y="2747783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7816507" y="3416660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7"/>
                  <a:stretch>
                    <a:fillRect l="-1149" t="-6383" r="-114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[t1]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8"/>
                  <a:stretch>
                    <a:fillRect l="-2326" t="-3191" r="-116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7816507" y="4058529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[a]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9"/>
                  <a:stretch>
                    <a:fillRect l="-2299" t="-6452" r="-2299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[t2]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20"/>
                  <a:stretch>
                    <a:fillRect l="-2299"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56715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6614CF8-DE7E-4AE6-8EF0-6DA2F8580FDA}"/>
              </a:ext>
            </a:extLst>
          </p:cNvPr>
          <p:cNvSpPr txBox="1"/>
          <p:nvPr/>
        </p:nvSpPr>
        <p:spPr>
          <a:xfrm>
            <a:off x="1620065" y="4135541"/>
            <a:ext cx="244009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SUB64 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7 ADD64 [t1]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 := [t2]</a:t>
            </a:r>
          </a:p>
        </p:txBody>
      </p:sp>
    </p:spTree>
    <p:extLst>
      <p:ext uri="{BB962C8B-B14F-4D97-AF65-F5344CB8AC3E}">
        <p14:creationId xmlns:p14="http://schemas.microsoft.com/office/powerpoint/2010/main" val="30451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74957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Translating AST code into 3AC</a:t>
            </a:r>
          </a:p>
          <a:p>
            <a:r>
              <a:rPr lang="en-US" dirty="0"/>
              <a:t>A final walk of the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A Walk To Remember">
            <a:extLst>
              <a:ext uri="{FF2B5EF4-FFF2-40B4-BE49-F238E27FC236}">
                <a16:creationId xmlns:a16="http://schemas.microsoft.com/office/drawing/2014/main" id="{20AC7992-1079-47B1-93E3-ED07C14D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93" y="1591857"/>
            <a:ext cx="2905116" cy="46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D1093-8252-485C-98F3-C67C50C837D5}"/>
              </a:ext>
            </a:extLst>
          </p:cNvPr>
          <p:cNvSpPr txBox="1"/>
          <p:nvPr/>
        </p:nvSpPr>
        <p:spPr>
          <a:xfrm>
            <a:off x="8045914" y="4142051"/>
            <a:ext cx="556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91759-2190-4E9D-BDF5-F03C1D92D206}"/>
              </a:ext>
            </a:extLst>
          </p:cNvPr>
          <p:cNvSpPr txBox="1"/>
          <p:nvPr/>
        </p:nvSpPr>
        <p:spPr>
          <a:xfrm>
            <a:off x="7299054" y="4341826"/>
            <a:ext cx="534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212206797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Intermediate Representations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188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Runtime Environments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DDBF466-4942-408F-B576-AC5B74FF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119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898576" y="5601678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A9AE92-97A5-4A24-AA92-EEA6CFED61F9}"/>
              </a:ext>
            </a:extLst>
          </p:cNvPr>
          <p:cNvSpPr/>
          <p:nvPr/>
        </p:nvSpPr>
        <p:spPr>
          <a:xfrm>
            <a:off x="2916621" y="3482249"/>
            <a:ext cx="3946634" cy="2645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runtime environment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notions of how we might execute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OS 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Virtual machine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4E5FC-4428-4D04-BB02-44AF9886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14" y="3543619"/>
            <a:ext cx="1579686" cy="20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86251" y="2581180"/>
            <a:ext cx="830931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 Code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89213" y="3533695"/>
            <a:ext cx="3846354" cy="136507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3846354 w 3846354"/>
              <a:gd name="connsiteY0" fmla="*/ 25916 h 1359030"/>
              <a:gd name="connsiteX1" fmla="*/ 1703096 w 3846354"/>
              <a:gd name="connsiteY1" fmla="*/ 1179469 h 1359030"/>
              <a:gd name="connsiteX2" fmla="*/ 0 w 3846354"/>
              <a:gd name="connsiteY2" fmla="*/ 890694 h 1359030"/>
              <a:gd name="connsiteX0" fmla="*/ 3846354 w 3846354"/>
              <a:gd name="connsiteY0" fmla="*/ 25916 h 1365072"/>
              <a:gd name="connsiteX1" fmla="*/ 1703096 w 3846354"/>
              <a:gd name="connsiteY1" fmla="*/ 1179469 h 1365072"/>
              <a:gd name="connsiteX2" fmla="*/ 0 w 3846354"/>
              <a:gd name="connsiteY2" fmla="*/ 890694 h 13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65072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802301" y="1607841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AA62F56-20D6-4B66-895E-8C8F3DF7055B}"/>
              </a:ext>
            </a:extLst>
          </p:cNvPr>
          <p:cNvSpPr/>
          <p:nvPr/>
        </p:nvSpPr>
        <p:spPr>
          <a:xfrm>
            <a:off x="2503522" y="3604169"/>
            <a:ext cx="2093193" cy="86262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13335 w 2093193"/>
              <a:gd name="connsiteY0" fmla="*/ 862626 h 862626"/>
              <a:gd name="connsiteX1" fmla="*/ 699629 w 2093193"/>
              <a:gd name="connsiteY1" fmla="*/ 9957 h 862626"/>
              <a:gd name="connsiteX2" fmla="*/ 2093193 w 2093193"/>
              <a:gd name="connsiteY2" fmla="*/ 160524 h 8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193" h="862626">
                <a:moveTo>
                  <a:pt x="113335" y="862626"/>
                </a:moveTo>
                <a:cubicBezTo>
                  <a:pt x="-125144" y="711099"/>
                  <a:pt x="-13317" y="107919"/>
                  <a:pt x="699629" y="9957"/>
                </a:cubicBezTo>
                <a:cubicBezTo>
                  <a:pt x="1043335" y="-101568"/>
                  <a:pt x="1753138" y="773611"/>
                  <a:pt x="2093193" y="16052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0A4333-80E4-44AF-8DCF-729F7FE586B3}"/>
              </a:ext>
            </a:extLst>
          </p:cNvPr>
          <p:cNvSpPr/>
          <p:nvPr/>
        </p:nvSpPr>
        <p:spPr>
          <a:xfrm>
            <a:off x="3881322" y="2135062"/>
            <a:ext cx="5085523" cy="1194817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6016 w 3029910"/>
              <a:gd name="connsiteY0" fmla="*/ 1763277 h 2164764"/>
              <a:gd name="connsiteX1" fmla="*/ 2983046 w 3029910"/>
              <a:gd name="connsiteY1" fmla="*/ 2154521 h 2164764"/>
              <a:gd name="connsiteX2" fmla="*/ 1995874 w 3029910"/>
              <a:gd name="connsiteY2" fmla="*/ 1061175 h 2164764"/>
              <a:gd name="connsiteX3" fmla="*/ 1258680 w 3029910"/>
              <a:gd name="connsiteY3" fmla="*/ 0 h 2164764"/>
              <a:gd name="connsiteX0" fmla="*/ 16016 w 3029910"/>
              <a:gd name="connsiteY0" fmla="*/ 702102 h 1103589"/>
              <a:gd name="connsiteX1" fmla="*/ 2983046 w 3029910"/>
              <a:gd name="connsiteY1" fmla="*/ 1093346 h 1103589"/>
              <a:gd name="connsiteX2" fmla="*/ 1995874 w 3029910"/>
              <a:gd name="connsiteY2" fmla="*/ 0 h 1103589"/>
              <a:gd name="connsiteX0" fmla="*/ 16016 w 5101539"/>
              <a:gd name="connsiteY0" fmla="*/ 23305 h 678554"/>
              <a:gd name="connsiteX1" fmla="*/ 2983046 w 5101539"/>
              <a:gd name="connsiteY1" fmla="*/ 414549 h 678554"/>
              <a:gd name="connsiteX2" fmla="*/ 5101539 w 5101539"/>
              <a:gd name="connsiteY2" fmla="*/ 433311 h 678554"/>
              <a:gd name="connsiteX0" fmla="*/ 16016 w 5101539"/>
              <a:gd name="connsiteY0" fmla="*/ 23305 h 510001"/>
              <a:gd name="connsiteX1" fmla="*/ 2983046 w 5101539"/>
              <a:gd name="connsiteY1" fmla="*/ 414549 h 510001"/>
              <a:gd name="connsiteX2" fmla="*/ 5101539 w 5101539"/>
              <a:gd name="connsiteY2" fmla="*/ 433311 h 510001"/>
              <a:gd name="connsiteX0" fmla="*/ 0 w 5085523"/>
              <a:gd name="connsiteY0" fmla="*/ 545096 h 1031792"/>
              <a:gd name="connsiteX1" fmla="*/ 2967030 w 5085523"/>
              <a:gd name="connsiteY1" fmla="*/ 936340 h 1031792"/>
              <a:gd name="connsiteX2" fmla="*/ 5085523 w 5085523"/>
              <a:gd name="connsiteY2" fmla="*/ 955102 h 1031792"/>
              <a:gd name="connsiteX0" fmla="*/ 0 w 5085523"/>
              <a:gd name="connsiteY0" fmla="*/ 545096 h 1078029"/>
              <a:gd name="connsiteX1" fmla="*/ 2967030 w 5085523"/>
              <a:gd name="connsiteY1" fmla="*/ 936340 h 1078029"/>
              <a:gd name="connsiteX2" fmla="*/ 5085523 w 5085523"/>
              <a:gd name="connsiteY2" fmla="*/ 955102 h 1078029"/>
              <a:gd name="connsiteX0" fmla="*/ 0 w 5085523"/>
              <a:gd name="connsiteY0" fmla="*/ 618378 h 1151311"/>
              <a:gd name="connsiteX1" fmla="*/ 2967030 w 5085523"/>
              <a:gd name="connsiteY1" fmla="*/ 1009622 h 1151311"/>
              <a:gd name="connsiteX2" fmla="*/ 5085523 w 5085523"/>
              <a:gd name="connsiteY2" fmla="*/ 1028384 h 1151311"/>
              <a:gd name="connsiteX0" fmla="*/ 0 w 5085523"/>
              <a:gd name="connsiteY0" fmla="*/ 618378 h 1194817"/>
              <a:gd name="connsiteX1" fmla="*/ 2967030 w 5085523"/>
              <a:gd name="connsiteY1" fmla="*/ 1009622 h 1194817"/>
              <a:gd name="connsiteX2" fmla="*/ 5085523 w 5085523"/>
              <a:gd name="connsiteY2" fmla="*/ 1028384 h 11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5523" h="1194817">
                <a:moveTo>
                  <a:pt x="0" y="618378"/>
                </a:moveTo>
                <a:cubicBezTo>
                  <a:pt x="371121" y="-842965"/>
                  <a:pt x="1463252" y="703930"/>
                  <a:pt x="2967030" y="1009622"/>
                </a:cubicBezTo>
                <a:cubicBezTo>
                  <a:pt x="3813245" y="1252323"/>
                  <a:pt x="4415955" y="1254292"/>
                  <a:pt x="5085523" y="1028384"/>
                </a:cubicBezTo>
              </a:path>
            </a:pathLst>
          </a:custGeom>
          <a:ln w="57150" cmpd="sng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E09509-30E0-4F3D-8028-C1561EC7321C}"/>
              </a:ext>
            </a:extLst>
          </p:cNvPr>
          <p:cNvSpPr/>
          <p:nvPr/>
        </p:nvSpPr>
        <p:spPr>
          <a:xfrm>
            <a:off x="3859522" y="2703517"/>
            <a:ext cx="822455" cy="1061175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0 w 1478825"/>
              <a:gd name="connsiteY0" fmla="*/ 910608 h 1281100"/>
              <a:gd name="connsiteX1" fmla="*/ 1393564 w 1478825"/>
              <a:gd name="connsiteY1" fmla="*/ 1061175 h 1281100"/>
              <a:gd name="connsiteX2" fmla="*/ 656370 w 1478825"/>
              <a:gd name="connsiteY2" fmla="*/ 0 h 1281100"/>
              <a:gd name="connsiteX0" fmla="*/ 737194 w 822455"/>
              <a:gd name="connsiteY0" fmla="*/ 1061175 h 1061175"/>
              <a:gd name="connsiteX1" fmla="*/ 0 w 822455"/>
              <a:gd name="connsiteY1" fmla="*/ 0 h 10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455" h="1061175">
                <a:moveTo>
                  <a:pt x="737194" y="1061175"/>
                </a:moveTo>
                <a:cubicBezTo>
                  <a:pt x="1118438" y="637559"/>
                  <a:pt x="103644" y="536581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75B20-87A0-4F60-875A-68E371C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8078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Derived an AST, augmented with types and identifier symbols</a:t>
            </a:r>
          </a:p>
          <a:p>
            <a:r>
              <a:rPr lang="en-US" dirty="0"/>
              <a:t>Ensured the program is legal to the best of our abilities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Get that sucker to run!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8436813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8429318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8429318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8436813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8436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8436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8444309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8367559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8367559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9225730" y="1560131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9225730" y="2087924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9225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9225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9225730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225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9225730" y="5138189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9225730" y="570874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6858549" y="351999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27" name="Picture 26" descr="Image result for in progress">
            <a:extLst>
              <a:ext uri="{FF2B5EF4-FFF2-40B4-BE49-F238E27FC236}">
                <a16:creationId xmlns:a16="http://schemas.microsoft.com/office/drawing/2014/main" id="{E3DD1152-C08C-46B0-A11D-005E6BD4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75660" y="23107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in progress">
            <a:extLst>
              <a:ext uri="{FF2B5EF4-FFF2-40B4-BE49-F238E27FC236}">
                <a16:creationId xmlns:a16="http://schemas.microsoft.com/office/drawing/2014/main" id="{CC0D038E-F193-4674-9EF1-618B05F0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28822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in progress">
            <a:extLst>
              <a:ext uri="{FF2B5EF4-FFF2-40B4-BE49-F238E27FC236}">
                <a16:creationId xmlns:a16="http://schemas.microsoft.com/office/drawing/2014/main" id="{71C864C6-E868-4122-8966-AF373F81D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8075660" y="354947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60B3EBF-2C85-42FF-A4D4-6DAC3756D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174688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IRs: The Big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32300-7412-4765-BD8A-63E9037D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68676"/>
            <a:ext cx="425258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big, basic concept</a:t>
            </a:r>
          </a:p>
          <a:p>
            <a:r>
              <a:rPr lang="en-US" dirty="0"/>
              <a:t>“Encoding of a program”</a:t>
            </a:r>
          </a:p>
          <a:p>
            <a:r>
              <a:rPr lang="en-US" dirty="0"/>
              <a:t>“The output of a compiler frontend and input of a compiler backend”</a:t>
            </a:r>
          </a:p>
          <a:p>
            <a:r>
              <a:rPr lang="en-US" dirty="0"/>
              <a:t>“What a compiler knows about a program”</a:t>
            </a:r>
          </a:p>
          <a:p>
            <a:r>
              <a:rPr lang="en-US" dirty="0"/>
              <a:t>“A simpler language to which the source language is mapped”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78331-BDDD-4FAF-9715-E671986D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73" y="1836305"/>
            <a:ext cx="2387786" cy="36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40436</TotalTime>
  <Words>1725</Words>
  <Application>Microsoft Office PowerPoint</Application>
  <PresentationFormat>Widescreen</PresentationFormat>
  <Paragraphs>506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 – Runtime Environments</vt:lpstr>
      <vt:lpstr>Check-In Review – Runtime Environments</vt:lpstr>
      <vt:lpstr>Announcements Administrivia</vt:lpstr>
      <vt:lpstr>Intermediate Representations</vt:lpstr>
      <vt:lpstr>Last Time Lecture Review – Runtime Environments</vt:lpstr>
      <vt:lpstr>PowerPoint Presentation</vt:lpstr>
      <vt:lpstr>Today’s Outline Lecture Outline – Intermediate Representations</vt:lpstr>
      <vt:lpstr>Compiler Construction Progress Pics</vt:lpstr>
      <vt:lpstr>IRs: The Big Idea Intermediate Representations</vt:lpstr>
      <vt:lpstr>Intermediate Representation Benefits Introducing IRs</vt:lpstr>
      <vt:lpstr>Intermediate Representation Benefits Introducing IRs</vt:lpstr>
      <vt:lpstr>Intermediate Representation Benefits Introducing IRs</vt:lpstr>
      <vt:lpstr>Intermediate Representation Benefits Introducing IRs</vt:lpstr>
      <vt:lpstr>PowerPoint Presentation</vt:lpstr>
      <vt:lpstr>Classes of IR Introducing IRs</vt:lpstr>
      <vt:lpstr>Limitations of Trees Introducing IRs</vt:lpstr>
      <vt:lpstr>Today’s Outline Lecture Outline – Intermediate Representations</vt:lpstr>
      <vt:lpstr>Introducing 3AC 3AC Description</vt:lpstr>
      <vt:lpstr>Introducing 3AC 3AC Description</vt:lpstr>
      <vt:lpstr>Introducing 3AC 3AC Description</vt:lpstr>
      <vt:lpstr>From Variables to Locations (“locs”) 3AC Description</vt:lpstr>
      <vt:lpstr>3AC: What’s With the Name?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That’s All we Need! 3AC Description</vt:lpstr>
      <vt:lpstr>Dealing with Scope 3AC Description</vt:lpstr>
      <vt:lpstr>3AC Data Structures AST Translation to 3AC – Implementation</vt:lpstr>
      <vt:lpstr>Translation Implementation AST Translation to 3AC – Implementation</vt:lpstr>
      <vt:lpstr>Next Time 3AC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824</cp:revision>
  <cp:lastPrinted>2018-08-29T18:10:22Z</cp:lastPrinted>
  <dcterms:created xsi:type="dcterms:W3CDTF">2018-07-19T03:57:05Z</dcterms:created>
  <dcterms:modified xsi:type="dcterms:W3CDTF">2025-10-06T18:13:03Z</dcterms:modified>
</cp:coreProperties>
</file>