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505" r:id="rId2"/>
    <p:sldId id="257" r:id="rId3"/>
    <p:sldId id="258" r:id="rId4"/>
    <p:sldId id="461" r:id="rId5"/>
    <p:sldId id="456" r:id="rId6"/>
    <p:sldId id="451" r:id="rId7"/>
    <p:sldId id="516" r:id="rId8"/>
    <p:sldId id="326" r:id="rId9"/>
    <p:sldId id="458" r:id="rId10"/>
    <p:sldId id="455" r:id="rId11"/>
    <p:sldId id="271" r:id="rId12"/>
    <p:sldId id="506" r:id="rId13"/>
    <p:sldId id="478" r:id="rId14"/>
    <p:sldId id="457" r:id="rId15"/>
    <p:sldId id="519" r:id="rId16"/>
    <p:sldId id="504" r:id="rId17"/>
    <p:sldId id="476" r:id="rId18"/>
    <p:sldId id="301" r:id="rId19"/>
    <p:sldId id="517" r:id="rId20"/>
    <p:sldId id="460" r:id="rId21"/>
    <p:sldId id="555" r:id="rId22"/>
    <p:sldId id="308" r:id="rId23"/>
    <p:sldId id="311" r:id="rId24"/>
    <p:sldId id="310" r:id="rId25"/>
    <p:sldId id="464" r:id="rId26"/>
    <p:sldId id="514" r:id="rId27"/>
    <p:sldId id="480" r:id="rId28"/>
    <p:sldId id="481" r:id="rId29"/>
    <p:sldId id="483" r:id="rId30"/>
    <p:sldId id="515" r:id="rId31"/>
    <p:sldId id="486" r:id="rId32"/>
    <p:sldId id="487" r:id="rId33"/>
    <p:sldId id="489" r:id="rId34"/>
    <p:sldId id="518" r:id="rId35"/>
    <p:sldId id="499" r:id="rId36"/>
    <p:sldId id="553" r:id="rId37"/>
    <p:sldId id="520" r:id="rId38"/>
    <p:sldId id="521" r:id="rId39"/>
    <p:sldId id="500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50C8"/>
    <a:srgbClr val="975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3661" autoAdjust="0"/>
  </p:normalViewPr>
  <p:slideViewPr>
    <p:cSldViewPr snapToGrid="0">
      <p:cViewPr varScale="1">
        <p:scale>
          <a:sx n="101" d="100"/>
          <a:sy n="101" d="100"/>
        </p:scale>
        <p:origin x="175" y="69"/>
      </p:cViewPr>
      <p:guideLst/>
    </p:cSldViewPr>
  </p:slideViewPr>
  <p:outlineViewPr>
    <p:cViewPr>
      <p:scale>
        <a:sx n="33" d="100"/>
        <a:sy n="33" d="100"/>
      </p:scale>
      <p:origin x="0" y="-6525"/>
    </p:cViewPr>
  </p:outlineViewPr>
  <p:notesTextViewPr>
    <p:cViewPr>
      <p:scale>
        <a:sx n="133" d="100"/>
        <a:sy n="1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8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58.9404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0" timeString="2025-08-18T20:02:23.404"/>
    </inkml:context>
    <inkml:brush xml:id="br0">
      <inkml:brushProperty name="width" value="0.05292" units="cm"/>
      <inkml:brushProperty name="height" value="0.05292" units="cm"/>
    </inkml:brush>
    <inkml:context xml:id="ctx1">
      <inkml:inkSource xml:id="inkSrc1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5-08-18T20:04:27.407"/>
    </inkml:context>
  </inkml:definitions>
  <inkml:trace contextRef="#ctx0" brushRef="#br0">22616 6199 0</inkml:trace>
  <inkml:trace contextRef="#ctx1" brushRef="#br0">1844 3347 46 0,'0'-19'232'0,"0"19"-232"47,-114-38 213-31,114 38-213 46,-340 134 42-46,340-134-42 47,628 361 35-48,-785 381-14 16,157-742-21 32,-94 19-543-16</inkml:trace>
  <inkml:trace contextRef="#ctx1" brushRef="#br0" timeOffset="593.34">1844 5307 50 0,'0'0'167'0,"0"0"-167"47,-188 131 279-31,188-131-279 46,-137 383 64-62,137-383-64 63,627 188 12-63,-627-188-12 62</inkml:trace>
  <inkml:trace contextRef="#ctx1" brushRef="#br0" timeOffset="1330.57">1690 7494 104 0,'0'0'0'47,"0"17"212"-47,0-17-212 63,77-209 188-32,-60-190-121-31,-17 399-67 63,117 40 32-48,-117-40-32 48,288 494-2-32,-288-494 2 31,111 380-36-30</inkml:trace>
  <inkml:trace contextRef="#ctx1" brushRef="#br0" timeOffset="1567.36">1690 7359 56 0,'0'0'0'31,"77"-19"405"1,-77 19-405 14,325-57 88 1</inkml:trace>
  <inkml:trace contextRef="#ctx1" brushRef="#br0" timeOffset="2949.39">2411 3271 41 0,'0'-18'173'0,"0"18"-159"0,0 0-1 0,0 0-1 0,0 0-1 0,0-19 9 0,0 19-10 0,0 0 11 0,0 0-12 0,0 0 7 0,0-18-9 0,0 18-7 63,0 0 56-32,0 55 6-31,0 79-49 0,0-115-13 0,0 19 1 0,0-19 1 0,0-1 2 16,0 2-3-16,0 0-1 0,0-2 0 0,20-18 1 0,-20 39 0 15,23-2-1-15,-23 0 1 0,0-16 0 0,0-2 3 0,0-1-3 0,17 1 2 16,-17 1-3-16,0-2-1 0,0 19 1 0,0-18 1 0,17 2 2 0,-17-2-3 16,0 18 4-16,0-37-3 0,0 19 1 0,20 19 0 0,-20-38-2 15,0 18 0-15,20 3-2 0,-20-2 6 0,0-19-4 0,0 18 4 0,0-18-5 16,17 19 1-16,-17-19-1 0,0 0 1 0,0 0-1 16,0 0 3-16,0 0-1 0,20 0-6 0,-20 0-10 0,0 0-6 15,0 0 8-15,0 0-13 0,0 0 13 0,0-19-13 0,0 19 12 16,0 0 2-16,-20 0-17 0,20 0 12 0,0-18-20 0,0 18-6 15,0 0-7-15,-17 0 23 0,17 0 2 0,0 0-19 0,-20 0 28 16,20 0 6-16,-20 0-3 0,20 0 7 0,0 0-3 0,-17 0-4 0,17 0-19 16</inkml:trace>
  <inkml:trace contextRef="#ctx1" brushRef="#br0" timeOffset="3282.5">2394 3767 59 0,'0'0'13'0,"0"0"14"0,0 0-11 0,0 0 2 0,17 0 18 0,-17 0-20 0,0-20 33 0,0 20-35 0,0 0 1 0,0-19 11 0,0 19-13 0,0 0 0 0,0-18 8 0,20 18-12 0,-20-19 9 0,0-2 10 15,23 21-13-15,-23 0-7 0,0 0-2 16,0 0 0-16,0 0 0 0,0-18 2 0,17 18 0 0,-17 0-2 0,0 0 3 16,17-19 1-16,-17 19-7 0,20 0 1 0,-20 0-2 0,20 0 3 15,-3 0-2-15,-17 0 0 0,0 0 3 0,20 0-3 0,-20 0 0 16,17 0 0-16,-17 0 0 0,20 0-1 0,3 0 3 16,-23 0-4-16,0 0 2 0,17 0-4 0,-17 0 1 15,0 0 1-15,17 0-2 0,-17 0-7 0,20 0 1 0,-20 0-21 16,20 0-17-16,-20 0-17 0,0 0-22 0,0 0 34 15,17 0 3-15,-17-19 0 0,0 19-19 0,0 0 42 0,0 0-29 0</inkml:trace>
  <inkml:trace contextRef="#ctx1" brushRef="#br0" timeOffset="3981.91">2867 3652 38 0,'0'0'26'0,"0"0"-16"0,0 0 48 15,0 0-22-15,0 0-18 0,0 0 28 0,0 0-33 16,0 0-1-16,0 0 10 0,0 0-10 0,-17 18-2 0,17-18 0 0,0 0 7 16,0 0-2-16,0 0-3 0,-20 21-5 0,20-21-1 15,0 0 0-15,0 0 0 0,-14 19 4 0,14-19-5 0,0 0-1 0,-23 18 3 16,23-18 0-16,-20 19-3 0,20 1 0 0,-20-2 1 16,20 1-3-16,0-19 1 0,0 18 1 0,0-18-2 0,0 19 0 15,0 2-1-15,0-21 1 0,0 0-1 0,0 19 1 0,0-1 2 0,0-18-4 16,0 19 1-16,0-19 0 0,20 0 1 0,-20 0 0 0,0 0 0 15,20 19 1-15,-20-19-1 0,0 0 0 0,23 0-1 0,-23 0 5 0,14 0-4 16,-14-19 0-16,20 19-4 0,-20-19 3 0,0 1 2 16,0 18-2-16,17-19 1 0,-17 19-1 0,0-21 1 0,0 21 0 0,23-19 2 15,-23 19 0-15,0-18 2 0,0 18 3 0,0 0-6 16,0 0 1-16,0 0-1 0,0 0 5 0,0 0 0 0,0 0-1 16,0 0-5-16,0 0 3 0,0 0 2 0,0 18-1 15,0 1-3-15,0-19 1 0,0 21 2 0,17-2-6 0,-17-1 4 16,0 39 7-16,0-38-14 15,0-1 1-15,0 3 3 0,17-2-1 0,-17-1-3 0,0-18 1 16,0 19-2-16,0-19-3 0,20 0-9 0,-20 0-7 0,0 0-8 16,0 0-6-16,20 0 15 0,-20 0-2 0,23 0-2 0,-23-19-3 15,14 1-36-15,-14-22-3 0,0 40 37 0,20-18 5 0,-20-1 7 0,0 0 3 16,17 0-6-16,-17-18 8 0,23 18 6 0,-23 19 6 0,0-21 1 16,0 21 1-16,17-19 1 0,-17 1 5 0,0-1 3 15,0 19-3-15,0 0 1 0,20-18 1 0,-20 18 14 0,0 0-10 0,0-20 12 16,0 20-3-16,0 0-12 0,0 0 0 0,0-19 6 0,0 19-7 15,0 0 1-15,0 0-1 0,0 0 7 0,0 0-9 0,0 19 7 0,0-19-2 16,0 20-6-16,17-2 4 0,-17 19-1 0,0-37 1 16,0 40-4-16,0-40-1 0,0 19 2 0,0-1 4 0,0 39 7 15,0-57-13-15,0 19 1 0,0-1-1 0,20 22 8 0,-20-40-7 16,0 0 2-16,0 18 8 0,0-18-8 0,0 19 9 0,0-19-10 0,20 0 3 16,-20 0 2-16,0 0-4 0,0 0 2 0,0-19-3 0,17 1 0 15,-17-1-4-15,20-20 5 0,-20 39-3 0,17-19-1 0,-17 0 1 0,0 0-1 16,20-18 2-16,3 37-3 0,-23-19 0 0,0 19-1 0,17-40 0 0,-17 40-1 15,37-37 2-15,-37 19 1 0,0 18-1 16,20 0-2-16,-3-20-2 0,-17 20 1 0,0 0-2 0,20-19-4 16,-20 19 2-16,0 0-7 0,17 0-10 0,-17 0-5 15,20 0 14-15,-20 0-4 0,0 0-18 0,0 0 13 0,0 0-2 0,0 0-5 16,23 19-42-16,-23-19 30 0,0 20-3 0,0-20 1 0,0 0-20 0,0 18 44 16,0 1-32-16</inkml:trace>
  <inkml:trace contextRef="#ctx1" brushRef="#br0" timeOffset="5153.84">2545 5650 41 0,'0'0'10'0,"0"0"-4"0,0 0-1 0,0 0 6 0,0 0-5 0,0 0 1 0,0 0 10 0,0-20-8 0,0 20 13 0,0 0 4 0,-17-19-1 0,17 19-12 0,0 0 11 0,0 0-12 0,0 0 0 0,-20 0 12 0,20-20-13 0,0 20-2 0,0 0 1 16,0 0-1-16,0 0 10 0,-20 0-11 0,20-19 14 0,-17 19-8 16,17 0-8-16,0 0 0 0,-17 0 0 0,17 0-1 0,0 0 4 0,-23 0-5 15,23 0 7-15,-20 0-3 0,20 0-3 0,-17 0 8 16,17 0-10-16,-20 19 1 0,20 1-1 0,0-20 0 16,-17 19 2-16,17-19-2 0,0 20 3 0,0-20-3 0,0 17 4 15,-20 2-1-15,20-19-3 0,0 19 0 0,0-19-1 0,0 19 2 16,-20-19-1-16,20 19 3 0,0 0-5 15,0-19 2-15,0 19 0 0,0-19 0 0,0 20 0 0,0-20 0 16,0 0-2-16,0 0 0 0,0 0 1 0,0 0-1 0,0 20 1 16,0-20-1-16,0 0 1 0,0 0-1 0,0 17 2 0,0-17 0 15,0 0-5-15,0 0 1 0,0 0 1 0,0 19-1 16,0-19 2-16,0 0 2 0,0 0-3 0,0 0 1 0,0 0 1 16,0 0-2-16,0 20 1 0,0-20 0 0,0 0-1 0,0 0-1 15,0 0 2-15,0 0 0 0,0 18 0 0,0-18 1 0,0 0-1 16,20 0-1-16,-20 0 0 0,0 0 1 0,0 0 1 15,0 19-2-15,0-19 0 0,0 0 0 0,0 0 1 0,0 0 0 0,0 0-1 16,20 21-1-16,-20-21 1 0,0 0-1 0,0 0 1 0,17 18 0 16,-17-18 2-16,0 0-2 0,0 0 1 0,0 0-1 0,20 0 0 0,-20 0 0 15,17 0 1-15,-17 19-1 0,20-19 2 16,-20 0-1-16,23 0-1 0,-23 0 1 0,0 0-1 0,17 0 1 16,-17 0-1-16,17-19 0 0,-17 19 0 0,0 0-1 0,0 0 1 0,20 0 0 15,-20-18 1-15,0 18-3 0,0-21 2 0,0 2 0 0,0 19 4 16,0-18-1-16,0-2 0 0,20 1-2 0,-20 19 0 0,0-17-2 0,0-3 0 15,0 0 2-15,0 1-1 0,0 19 1 0,0 0-1 0,0-19 1 16,0 0-2-16,-20 19 1 0,20-19 0 0,-20 19 1 16,20 0-1-16,0-19-1 0,0 19 2 0,-17 0-1 0,17 0 1 15,-17 0-1-15,17 0-2 0,0 0 2 0,-23 0 0 0,3 0 0 16,20 0-1-16,0 0-4 0,0 0 2 0,-17 0-4 0,17 0 3 16,0 0-10-16,-20 19-21 0,20-19 6 0,0 0 10 15,0 0-24-15,0 0 18 0,0 0-2 0,0 19-35 0,0-19 25 16,0 0-46-16,0 0 42 0,0 0 6 0,0 0 8 0,0 0 7 0,0 0 3 15,20 0-23-15</inkml:trace>
  <inkml:trace contextRef="#ctx1" brushRef="#br0" timeOffset="5530.29">2625 5686 47 0,'0'0'20'16,"0"0"-13"-16,0 0 0 0,0 0 9 0,0 0-7 0,0 0 13 0,0 0 0 0,0 19-13 0,0-19 7 0,0 0-8 0,0 19 6 0,0 0-7 0,0-19 0 0,0 19 3 0,0-19-6 16,0 19 8-16,0 1-5 0,0-20 1 0,0 20 6 0,0-20-6 0,0 17 5 15,0-17-7-15,0 19 5 0,0-19 3 0,0 0-6 0,0 0 0 16,0 20 7-16,17-20-11 0,-17 0 2 0,0 0 7 0,0-20 0 16,0 1-4-16,17 2 2 0,-17-23-7 15,0 40-2-15,20 0 0 0,-20-19 0 0,20 0 4 0,-3 0 0 0,-17 0-1 16,20 19 1-16,-20-19 6 0,17 19-5 0,3-19 5 0,-20 2-3 15,0 17-4-15,20-20 7 0,-20 20-5 0,23 0 6 16,-23-19-6-16,14 19-1 0,6 0 1 0,-20 19-2 16,0-19 0-16,0 20-4 0,0-3 2 0,0-17-2 0,0 19 1 15,17 0 1-15,-17-19-2 0,0 19 0 0,0-19-2 0,0 38-7 16,0-19 7-16,0 1 1 0,0-20 1 0,0 20-1 0,0-3-1 16,0-17-1-16,0 19-8 0,0 1-6 0,0-2 5 0,0-18-18 15,0 19-9-15,0-19 17 0,0 0-2 0,0 21-31 0,0-21 24 16,0 0-33-16,0 0 29 0,0 0-2 0,0 0 1 0,0 0 1 0,0 0-10 15,0 0 19-15,0 0-15 0</inkml:trace>
  <inkml:trace contextRef="#ctx1" brushRef="#br0" timeOffset="5982.78">3061 5667 34 0,'0'0'22'0,"0"0"-14"0,0 0 12 0,0 0 8 0,0 0 31 15,0 0-17-15,0-17-22 0,0 17 32 16,0 0-22-16,0 0-2 0,-23 0-5 0,23 0-14 16,0 0 8-16,0 0-10 0,0 0-1 0,0 0 5 0,0 0-1 15,-17 17-5-15,17-17 0 0,0 0-1 0,0 0 3 0,0 19-4 16,-20-19 2-16,20 19 2 0,0-19-2 0,0 19-5 0,0 0 1 16,0-19-2-16,0 19-2 0,0-19 2 0,0 19 2 0,0 1 2 15,0-20-2-15,0 20-1 0,0-20 3 0,0 17-3 0,0-17 0 16,0 0 1-16,20 19 0 0,-20-19-1 0,0 0 1 15,17 0-2-15,-17 0 0 0,23 0 0 0,-23-19 6 0,0 19-3 0,17 0 1 16,-17-17-4-16,0-3 3 0,20 20-2 0,-20 0 0 0,0-20 0 0,0 20 1 0,0-19-1 16,0 19 1-16,17-19-3 0,-17 19 1 0,0 0 1 0,0-19 1 15,0 19 0-15,0-19-1 0,0 19 1 0,0 0 0 0,0 0-2 16,0 0 2-16,0 0 0 0,0 0 0 0,0 0 0 0,0 0-1 16,0 0 2-16,0 0-2 0,0 0 1 0,-17 19-1 15,17 0-2-15,0 0-3 0,0-19 3 0,0 19 4 16,0 1-1-16,0-20 1 0,0 20-3 0,0-3-1 0,0-17-1 15,0 0-1-15,0 19-7 0,0-19 3 0,0 0-1 0,0 20-12 0,0-20-7 16,0 18-9-16,0-18-3 0,0 0 20 16,17 19-30-16,-17-19 21 0,0 0-35 0,20 0 8 0,-20 21 22 15,0-21 16-15,0 0-34 16</inkml:trace>
  <inkml:trace contextRef="#ctx1" brushRef="#br0" timeOffset="6697.22">3078 5591 41 0,'0'0'0'0,"0"0"17"0,0 0-7 0,0 0-5 0,0 0 5 0,0 0 2 0,0 0-6 0,0 0 12 0,0 0-8 0,0 0 14 0,0 0-12 0,0 0 12 0,0 0-2 0,0 0-12 15,0 0 0-15,0 0 0 0,0 0 0 0,0-19 8 0,0 19 1 0,0 0-10 16,0 0 8-16,0 0-1 0,0 0-7 0,0 0-1 0,0 0 7 15,-17 0-9-15,17 0-1 0,0 0 6 0,0 0 1 0,0 0-7 16,0 0 7-16,0 0-5 0,-23 0 2 0,23 19-6 0,0-19-1 16,0 0 5-16,0 20-2 0,-17-20-2 0,17 19 3 0,0 1 1 0,0-3-3 15,-20-17 3-15,20 19-5 0,0 0 3 0,-14 0-1 16,14-19-1-16,0 19-4 0,0 0-1 0,0-19 3 0,0 0-1 16,0 19-1-16,0 1 2 0,0-20-1 0,0 20 5 0,0-3-3 15,0-17-2-15,0 0 1 0,0 19 0 0,14-19 2 0,6 20-2 16,-20-20-1-16,17 18 0 0,-17-18 1 0,23 0 1 0,-23 19-2 15,17-19-2-15,-17 0-7 0,20 0-3 0,-20 0 3 16,17 0-13-16,-17 0-8 0,20 0-14 0,-20 0-14 16,20 0-19-16,-3-19-96 15,3 19 156-15,-20 0-31 0</inkml:trace>
  <inkml:trace contextRef="#ctx1" brushRef="#br0" timeOffset="7080.12">3269 5762 39 0,'0'0'0'0,"0"0"27"0,0 0-4 0,0 0 11 0,0 0-14 15,0 0 22-15,0 0-22 0,0 0 15 0,0-19-4 16,0 19-17-16,0 0 11 0,0 0 8 0,0 0 0 16,-17 0-25-16,17 0 5 0,0 0-8 0,0 0 0 15,0 0 5-15,-23 0-6 0,23 0 3 0,-20 19-4 0,20-19-3 16,0 19 3-16,0-19-1 0,-17 20 0 0,17-20 3 0,0 20-4 16,0-3 3-16,0-17-1 0,0 19-1 0,0 1 0 0,0-20-1 15,0 18 1-15,0-18-1 0,0 0 0 0,0 0-1 0,0 19 0 16,0-19-1-16,0 0 1 0,17 0 1 0,-17 21 1 0,20-21 0 0,-20 0 0 15,23-21 0-15,-23 21-1 0,17-37 0 0,-17 17-2 16,17 1 5-16,-17 19-2 0,0-37 1 0,20 17-2 0,-20 1-1 16,0-19-1-16,20 38 0 0,-20-19 2 0,0 0-1 0,0 19 2 15,0-19-2-15,0 19 1 0,0-17 0 0,0 17 2 16,0 0 1-16,0 0-2 0,0 0 1 0,0 0 3 0,0 17-3 16,0-17 1-16,0 19 5 0,0-19-6 0,0 0 0 0,0 38 2 0,0 0-3 15,0-19 2-15,0 1-1 0,0-20-1 0,0 20 1 16,0-3-1-16,0 2-1 0,0 1 1 0,0-2 0 0,0-18-2 15,0 19 4-15,0 2-4 0,0-3-2 0,0 1-4 0,0-19 2 16,17 19-10-16,-17-1-8 0,0-18-7 0,20 0 12 16,-20 0-49-16,0 0 38 0,0 0-3 0,0 0-44 0,17-18-15 15,-17-1 10-15,0 19 54 0,0-37-36 0</inkml:trace>
  <inkml:trace contextRef="#ctx1" brushRef="#br0" timeOffset="7669.02">3440 4984 62 0,'0'0'0'0,"0"-21"48"0,0 21 0 0,0 0 0 0,0 0-26 0,0 0-1 0,0 0-2 16,0 0-1-16,0 0-2 0,0 0-2 0,0 0 10 0,0 21-15 0,0-21 10 0,0 0-10 0,0 0 0 0,0 18 5 0,0-18-8 15,0 19 4-15,0-19-6 0,0 19-1 0,0-1 1 0,0-18-2 16,0 39 5-16,0-1-1 0,0-18-3 0,0 17-1 0,0-18 0 0,0 0 1 16,17 37 1-16,-17 2-1 0,0-19-2 0,20-21 0 0,-20 59 0 15,20-58-1-15,-20 19-1 0,0-1-1 0,0 21-7 0,0-21-3 16,0 20-11-16,17 0-36 0,-17-57 34 0,0 20-4 15,0-20-3-15,0 20-39 0,0-20 34 0,0 0-28 0,0 0 42 0,0 0 8 16,0 0-10-16,0 0-9 0</inkml:trace>
  <inkml:trace contextRef="#ctx1" brushRef="#br0" timeOffset="7842.71">3306 5515 63 0,'0'0'18'0,"-20"0"27"0,3-18 17 0,0 18 2 0,17-19-38 0,0 19-1 0,-23 0-3 16,3 0 15-16,20 0-21 0,0-20 10 0,-17 20-13 15,17 0 7-15,0 0-11 0,0 0 7 0,0 0-7 0,0 0-2 0,17 0 8 16,-17 0-8-16,43 0 0 0,-43-20-1 0,34 20 0 0,-14 0-2 0,17-17 2 15,0 17-4-15,-17-20 0 0,37 2 0 0,-37 18-3 16,17-20 1-16,0 1-5 0,-17 19 1 0,23-18-9 16,-9-1-7-16,-34-2 7 0,40 21-21 0,-40-18 10 0,17 18-29 15,0-19-6-15,3 19 25 0,-20 0-3 0,20 0-45 0,-20 0 43 16,0 0 10-16,0 0-10 0,23 19-10 0</inkml:trace>
  <inkml:trace contextRef="#ctx1" brushRef="#br0" timeOffset="8470.04">2528 6732 49 0,'0'0'11'0,"0"0"5"0,0 0-2 0,0 0-5 0,0 0 1 0,0-19 2 0,0 19 1 0,0 0 17 0,0 0-15 0,0 0 14 0,0 0-17 0,0-19 0 0,0 19-1 0,0 0 10 0,0 0-2 16,0 0-10-16,0 0 1 0,0 0 9 0,0 0-10 0,0 0 6 0,0 0-9 15,0 19 6-15,0-19 1 0,0 0-7 0,0 19 4 16,0-19-5-16,0 19 3 0,0 2-5 0,0-21 1 0,0 17 1 0,17-17-3 16,-17 19 0-16,0-19 1 0,0 20 0 0,0-2 0 0,0-18 0 0,0 38 2 15,20 1 1-15,-20-19 0 0,0-3-5 0,0 21 0 16,0-19 0-16,0 1 2 0,0 0-1 0,17 36 0 0,-17-38-1 0,20 2-1 15,-20 17-1-15,0-17 0 0,23-20-1 0,-23 37 3 0,0 1-2 0,0 1 1 16,0-39-1-16,0 37 2 0,0-16 0 0,0-21 0 0,0 17-6 16,0 3-4-16,0 0-5 0,0-20-12 0,0 0 9 15,0 0-5-15,0 0-6 0,0 0-41 0,-23 0-16 0,23 0 7 16,0 0 51-16,0-20-52 0</inkml:trace>
  <inkml:trace contextRef="#ctx1" brushRef="#br0" timeOffset="8753.68">2816 6751 73 0,'0'0'15'0,"0"0"9"0,0 0 2 16,0 0-12-16,0 0 14 0,0 0-3 0,0 0-13 0,0 0 12 15,0 0-2-15,0 0-12 0,0 0-1 0,0 0 11 0,0 0-10 16,0 0 1-16,0 0-2 0,14 0 8 0,-14 0-3 0,0 0-6 15,0 0 5-15,20 21-1 0,-20-21-5 0,0 0-1 0,0 17 3 0,0 2-3 16,0 1-3-16,0-2 0 0,0-18-1 0,0 19 0 0,0 0 2 16,0 20-1-16,0-2-2 0,0 1-3 0,0-38 1 15,0 19-1-15,0 21 1 0,0-23-3 0,0 3 0 0,0-1-2 16,0 19-14-16,0-21-12 0,-20 23-15 0,20-3-45 16,0-16 58-16,0-4-33 0,-14 2 20 0,14-19 33 0,0 0 4 15,0 0-49-15</inkml:trace>
  <inkml:trace contextRef="#ctx1" brushRef="#br0" timeOffset="8953.76">2699 6998 69 0,'0'0'0'0,"0"0"23"0,0 0-10 0,0 0 15 0,0 0 4 15,0 0-2-15,0 0-15 0,0 0-2 0,17 0 11 0,-17 0-5 16,0 0-11-16,0 0 4 0,0 0-6 0,0 0 7 16,0 0-5-16,0 0-1 0,20 0 4 0,-3 0-1 0,-17 0-6 0,0 0 2 15,20 0-5-15,-20 0 2 0,0 0-1 0,20 0-1 0,-20 0 0 16,23 0 1-16,-9 0-2 0,6 0 1 0,-3 0-2 15,23 0-2-15,-40 0 2 0,17-19-8 0,3 19 2 16,-20 0-5-16,20 0-40 0,3 0 31 0,-9 0-27 0,-14-19-4 16,20 19 28-16,-3 0-15 0,-17 0 27 0,23 0-9 0,-23 0-39 15</inkml:trace>
  <inkml:trace contextRef="#ctx1" brushRef="#br0" timeOffset="9304.67">3135 7037 43 0,'0'0'26'0,"0"0"-11"0,0 0 3 0,0 0-8 0,0 0 11 0,0 0-11 15,0 0 10-15,0 0 0 0,0 0-2 0,0 0-10 16,0 0-1-16,20 0 4 0,-20-20-6 0,0 20-1 0,0 0 3 16,0 0-5-16,0 0 1 0,17-19 1 0,-17 19 1 0,20-19-2 0,-3 19 1 15,-17 0-1-15,0-19 1 0,20 19 5 0,-20-17 3 0,0 17-5 16,0 0-1-16,0-20-1 0,23 20 0 0,-23 0 0 0,0-20 9 0,0 20-10 15,0-19 4-15,0 19-4 0,0 0 5 0,0-19 1 16,0 19-5-16,0 0 0 0,0 0-1 0,0 0 0 0,0 0 5 0,-23 0-5 16,23 0 0-16,0 0-1 0,0 0 1 0,-20 0 0 0,20 0-1 0,-17 19 5 0,17-19 2 15,-20 19-1-15,20 1-1 0,-17 0-1 16,17-3-4-16,0 2 2 0,0 0-3 0,-20 0 0 0,20 21-1 16,0-40-2-16,0 0 0 0,0 37 2 0,0-37 0 0,0 19-1 0,0-1-1 15,0-18-1-15,0 20-11 0,0-3 2 0,20-17-1 16,-20 0-3-16,0 0-20 0,0 20 13 0,0-20-28 0,17 0-10 0,-17 0 25 15,0 0-38-15,0 0 40 0,0-20 8 0,20 20-13 0,-20 0-10 16</inkml:trace>
  <inkml:trace contextRef="#ctx1" brushRef="#br0" timeOffset="9501.76">3286 7074 61 0,'0'0'14'0,"0"0"9"0,0 0 7 0,0 20 28 16,0-1-38-16,0-19-1 0,0 18 0 0,0-18-2 0,0 0-2 0,0 20 13 15,0-3-16-15,0-17 0 0,0 0 12 0,0 20-11 0,0-20 13 0,0 0-1 16,0 0-14-16,0 0-2 0,0 0 7 0,0 0-3 15,0-37 2-15,20 37-10 0,0-38 3 0,-20 19-2 0,17-1-1 16,-17 3-4-16,0-3 2 0,20 0-2 0,-20 1 0 0,0 19-1 16,17-38 0-16,-17 38 2 0,20-17-2 0,-20-3-3 0,23 0-7 15,-6 20-17-15,-17 0 14 0,17-19-20 16,-17 19 14-16,0 0-3 0,0 0-4 0,20 0-33 0,-20 0 25 16,20 0-40-16,-20 0 36 0,17 0-23 0,-17 0 41 0,0 0-29 0</inkml:trace>
  <inkml:trace contextRef="#ctx1" brushRef="#br0" timeOffset="10001.75">3551 6979 68 0,'0'0'28'0,"0"0"-12"0,0 0 3 0,0 0 21 0,0 0-2 0,0 0-6 0,0 0-7 0,0 0-6 0,0 0-1 15,0 0 0-15,0 0-8 0,0 0 0 0,0 0-1 0,0 0 0 0,0 0 8 16,20 0-2-16,-20 0-8 0,0 0 5 0,0 0-6 16,0 0 4-16,0 0-5 0,0 0-2 0,20 0 6 0,-20 0-1 0,0-19 0 15,0 19-3-15,0 0-3 0,0-17 3 0,0 17-1 16,0 0 0-16,23-20 4 0,-23 20-5 0,0 0 1 0,0 0 0 0,0 0 2 15,0 0-2-15,14 0 3 0,-14 0 1 0,20 0-5 16,-20 0 3-16,0 0-4 0,0 20 3 0,0-3-3 0,0-17-1 0,0 19 3 16,0 0-2-16,0 0-1 0,0-19-2 0,0 40-1 0,0-40-1 15,0 17 0-15,17 3-1 0,-17-20-2 0,0 19-5 0,0-1-22 0,0 2-14 16,0-20 19-16,0 17-37 0,0 3-15 0,0-20-14 16,0 20 18-16,0-20 53 0,0 0 7 0,0 0-41 0</inkml:trace>
  <inkml:trace contextRef="#ctx1" brushRef="#br0" timeOffset="10270.61">3722 6943 64 0,'0'0'0'0,"0"0"31"0,0 0 8 0,0-20 10 16,0 20-23-16,0 0 1 0,0 0 18 0,0 0-27 0,0 0 14 16,0 0-17-16,0 0-1 0,0 0 13 0,0 0-3 0,0 0-5 15,0 0-5-15,-17 0-10 0,17 20 3 0,0-20-5 16,0 17 2-16,0-17-2 0,0 19 0 0,0-19-1 0,0 19 1 16,0 0 0-16,0-19-1 0,0 0 0 0,0 0 1 0,0 20-1 15,0-20 0-15,17 0 1 0,3-20 0 0,-20 20-1 16,0-19 2-16,20 0-2 0,-20 0-1 0,0 19 0 15,0-37 3-15,23-2 5 0,-23 39-5 0,0 0-2 0,14-19 2 16,-14 19-1-16,0-19 2 0,0 19-1 0,0 0 4 0,0 0-2 16,0 0 2-16,20 0-4 0,-20 19-1 0,0-19 3 0,0 19-2 15,0 0 0-15,0-19 0 0,0 20-1 0,17 0 0 0,-17-3 0 0,0-17-1 0,0 38-1 16,0-19-2-16,0 1 1 0,23 17-3 0,-23-37 1 0,0 20-2 16,0-20-1-16,0 19-5 0,0-19-3 0,0 18-19 0,0 2 14 0,17-20-2 15,-17 0-1-15,0 0-31 0,0 0 24 0,0 0-5 0,0 0-2 0,0 0-45 0,0-20 6 16,0 2 49-16,0-1 8 0,0 19 6 0,0-20-40 15</inkml:trace>
  <inkml:trace contextRef="#ctx1" brushRef="#br0" timeOffset="10560.31">3933 6560 56 0,'0'0'0'0,"0"0"23"0,0 0-7 0,0 0 12 0,0 0-7 16,0 0 28-16,0 0-26 0,0 0 11 0,0 0-21 0,0 20 6 15,0-20-11-15,-20 21 3 0,20-21-6 0,0 17 2 0,0-17-5 16,0 19 1-16,0 1 0 0,0-3-2 0,-17 3-1 0,17-1 0 15,0 19 0-15,0-17-1 0,0-4 1 0,-20 2-2 0,20 19-5 16,0-38 0-16,0 19-2 0,0 0-4 0,-17 0-18 0,17 21 0 0,0-23 19 16,0 2 3-16,-23-19 3 0,23 19 0 0,-17 0-4 0,17-19 9 15,0 0 0-15,-20-19 8 0,20 0 18 0,-14 0 9 16,14 2-3-16,0-3-1 0,0 0-16 0,0 20-1 0,0-19 12 16,0 0-4-16,0 19-12 0,14-19 0 0,-14 19 0 0,20-18 10 15,-20 18-10-15,17-20 5 0,6 20-7 0,-23 0-2 0,0 0 0 0,17 0 0 16,-17 0 3-16,20 0-5 0,-3 0 2 0,-17 0-3 0,0 0-1 0,20 0 1 15,0 0-2-15,-20 0-3 0,17 0-3 0,3 0-15 0,-20 0-17 16,17 0 12-16,-17 0-46 0,0 0 25 0,20 0-62 0,-20 0 60 16,23 0 10-16,-23-19 6 0,0 19-12 0</inkml:trace>
  <inkml:trace contextRef="#ctx1" brushRef="#br0" timeOffset="10702.97">4124 6828 185 0,'0'0'89'16,"0"0"-76"-16,0 0 0 0,0 18 22 0,0-18-17 0,0 19-2 15,0-19 9-15,0 19-16 0,0 0-2 0,0-19-1 0,0 40 1 0,0-40-5 16,0 17 0-16,0 2-1 0,0 0-1 0,0-19-1 0,0 39-9 0,0-39 0 0,-20 20-22 16,20-20 9-16,0 17-5 0,0-17-6 0,0 20-54 0,0-20-4 15,0 0 29-15,-20-20 16 0</inkml:trace>
  <inkml:trace contextRef="#ctx1" brushRef="#br0" timeOffset="10820.84">4161 6560 59 0,'0'0'17'0,"0"0"0"0,0 0-11 0,0 20 15 0,0 1-16 16,0-21 2-16,0 17-6 0,0-17-1 0,0 19-2 0,17-19-1 0,-17 20-3 16,0-20-19-16,0 17 10 0,0-17 0 0,0 0-28 0</inkml:trace>
  <inkml:trace contextRef="#ctx1" brushRef="#br0" timeOffset="11202.41">4332 6674 109 0,'0'0'24'0,"0"0"-6"0,0 0 9 0,0 0-10 15,0 0 2-15,0 0 20 0,0 20-22 0,0-20 11 0,-20 19-17 16,20-19-1-16,0 19-2 0,0-19-1 0,0 19 1 0,-17 2-1 0,17-21-5 16,0 17 1-16,-20-17-2 0,20 19 1 0,0 1-2 15,0-20 0-15,0 18 0 0,-20-18 1 0,20 19-1 0,0 0 1 0,0-19-1 16,0 19 2-16,-17 1-1 0,17-20 1 0,0 0 1 0,0 20 0 0,0-3 3 16,0-17-2-16,0 19-2 0,0 0 0 0,0 0 4 15,0-19-1-15,0 0-1 0,0 20 7 0,0-20-2 0,0 20-6 16,0-20 2-16,0 0-4 0,0 0-2 0,17 17 0 0,-17-17 2 15,0 0 1-15,20 0-2 0,-20 20 0 0,0-20 1 0,20 0 0 16,-20 0-1-16,0 0 0 0,0 0 1 0,17 0 0 0,-17 0-1 16,0 0 0-16,0 0 0 0,20 0 1 0,-20-37 1 0,0 17-1 15,0 20-2-15,0-20 2 0,17 1 0 0,-17 0 0 0,0-17 0 16,20-4-1-16,-20 40 0 0,0-38 1 0,0 19 3 16,0 19-2-16,0-18 5 0,0-2 2 0,0 1-6 0,0 2 4 15,0 17-3-15,0 0 0 0,0-21 3 0,0 2-1 0,0 19-2 16,0 0-3-16,0 0 1 0,0 0-1 0,-20-19 1 0,20 19 1 15,0 0-3-15,-17 0 2 0,-3 0-1 0,20 19-1 0,0-19-1 16,0 19 1-16,-17-19-3 0,17 21-6 0,0-4-1 0,0-17-2 16,-20 0-6-16,20 19-28 0,0 1 17 0,0-20-5 0,0 0-8 0,-20 18-59 15,20-18 47-15,0 19-23 0,0-19 50 0,0 0-20 0</inkml:trace>
  <inkml:trace contextRef="#ctx1" brushRef="#br0" timeOffset="11510.09">4426 6846 52 0,'0'0'21'0,"0"0"-3"0,0 0 3 0,0 0 29 0,0 0 1 0,0 0-29 0,0 0-3 0,0 0 9 0,0 0-16 0,0 0 9 0,0 0-10 0,0 0 6 0,0 0-10 0,0 0 0 0,-14 0 6 16,14 19-8-16,0-19 0 0,0 0-2 0,0 19 0 0,0 0 1 0,0 1-2 15,0 0 1-15,0-3-2 0,0 2 0 0,0-19 0 16,0 19 1-16,0 0 0 0,0-19 2 0,0 0-2 0,0 0 0 15,0 0 0-15,0 0-1 0,0-19 0 0,14 19 1 0,-14-19-1 0,20-17 2 16,20-61 3 0,-23 59-1-16,-17 38-2 0,0-36 2 0,18 15-3 0,-18 21 4 15,19-19 2-15,-19 19-3 0,0 0 0 0,20 0 3 0,-20 0 0 16,23 19-5-16,-23 2 4 0,0-4-4 0,0 2 1 16,0 19-2-16,0 0-1 0,0-19-1 0,0-19-4 0,0 40-3 0,0-4-24 0,14 2-21 15,-14-38 19-15,0 40-53 0,0-23-28 0,0 3 19 16,0-1 61-16,0-19-11 0</inkml:trace>
  <inkml:trace contextRef="#ctx1" brushRef="#br0" timeOffset="59514.41">18321 11448 13 0,'0'0'9'0,"0"0"0"0,0 0-7 0,0 0-5 0,0 0-3 0,0 0-18 0</inkml:trace>
  <inkml:trace contextRef="#ctx1" brushRef="#br0" timeOffset="60172.7">18321 11466 55 0,'0'0'0'0,"-20"0"32"16,20 20-27-16,0-20 5 0,0 0-5 0,0 19 8 16,0-19 2-16,-20 18 0 0,20-18-6 0,0 0-1 0,0 0 0 15,0 0 8-15,0 0 1 0,0 0-9 0,0 0-1 0,0 0 1 16,0 0-1-16,0 0 5 0,0 0-7 0,0 0 8 0,0 0 9 16,0 0-16-16,0-18 15 0,0 18-14 15,0 0 0-15,0 0 0 0,0 0 0 0,0 0-1 0,0-19 5 0,0 19 34 16,0-20-34-16,0 20-7 15,0 0 1-15,0 0 0 0,0 0 4 0,20 0-5 0,-20 0 0 0,0 0 0 16,0 0 5-16,0 0-5 0,0-18 6 0,0 18-6 16,0 0 2-16,0 0 2 0,0-19 3 0,0 19-5 15,-20 0-2-15,20 0 0 0,0-18-1 0,-20 18 3 16,20 0-3-16,0 0 0 0,-17 0-1 0,0 0 4 0,17 0-1 0,-20 0-2 16,0 0 0-16,0 0-1 0,6 0 0 0,-9 0 2 15,3 0-2-15,0 18-3 0,20 1 1 16,0-19 1-16,-17 0 0 0,17 18-1 0,-17 2 1 0,-3-1 0 0,20-1 1 0,-20 22-1 15,20-22-1-15,0 1-1 0,-20 0 2 0,20-19-2 0,0 57 1 0,0-57-2 16,0 39 2-16,0-20 0 0,0 18 0 0,0 1 0 0,20-19 1 16,0 19 1-16,0-18-2 0,-3-1 0 15,0-1 1-15,23 1 1 0,-17 1-2 0,-23-20 0 0,34 18 1 16,-14-18-2-16,0 0 0 0,-20 0 2 0,34 0-1 0,-34 0 2 0,20 0-1 16,0 0 1-16,0-18-1 0,-20-2 0 0,17 1 0 0,3 1-1 15,-20 18 2-15,0-19-1 0,37-19 2 0,-37 38-3 0,0-20 2 0,23-17 0 16,-6 37-1-16,-17-39 0 0,0 39 1 0,0-37-2 0,17 37 1 0,-17-39 2 0,0 20-1 15,20-19-1-15,-20 19 1 0,0 19-1 0,0-19 0 16,-20 1 0-16,20 18-1 0,0-20 3 0,0 0-3 0,0 20 3 16,-17-18-3-16,17 18 2 0,-17-19 2 0,17 19-3 15,-23 0 0-15,23-20-1 0,0 20 1 0,-17 0 0 16,17 0 1-16,0 0 0 0,0 0-2 0,0 0 1 0,-20 0 2 0,20 0 0 16,0 0 0-16,-20 0-2 0,20 0 2 0,0 0-1 15,-17 20 0-15,17-20-2 0,0 0 1 0,-20 19 1 16,20-19-1-16,0 0-1 0,0 18 1 0,0 2-2 0,0 0 2 15,0-2 0-15,0 1-1 0,0-19 0 0,0 38-2 0,0-19 1 16,20 19 3-16,-20 1 0 0,0-21-1 0,17 1-1 16,-17 1 0-16,20-2 0 0,-20-18 2 0,0 39-2 0,20-21 1 0,-3 2 0 15,6-1 0-15,-23-1-1 0,34 1 0 0,-34 1 1 0,20-2-1 0,-20-18 1 0,37 19 0 16,-17 1-1-16,-20-1 1 0,37 0 0 0,-14 0 1 0,-6-1-1 16,0-18-2-16,3 0 1 0,-20 19 1 0,20-19-1 0,-3 0-1 15,-17 0 0-15,20 0-3 0,-3 0-3 0,3 0 3 0,-20 0-4 16,20-19-13-16,-20 19-10 0,0-18-7 0,23 18 14 0,-23 0-1 15,0-19-5-15,0 19-2 0,0 0-47 0,0-19-21 0,0 19 46 16,0-19-46-16,0 19 62 0,0 0-11 0</inkml:trace>
  <inkml:trace contextRef="#ctx1" brushRef="#br0" timeOffset="60860.1">18814 11106 50 0,'0'0'12'0,"0"0"10"0,0 0 4 0,0 0-12 0,0 0 1 0,0 0 0 0,0 0-1 0,0 19 14 0,0-19-14 0,0 0-1 0,0 0 11 0,-20 0-1 0,20 0-12 0,0 0 1 15,0 0 10-15,0 0-11 0,0 0-1 0,0 0-1 0,0 0 11 0,0 0-11 16,0 0-1-16,0 0 10 0,0 0-1 0,0 0-2 0,-14 0-7 15,14 0-2-15,0 0 9 0,0 0-1 0,0 0-8 16,0 0 0-16,0 0 4 0,0 0-6 0,0 0 0 0,0 19 5 0,0-19 0 16,0 0-3-16,0 0-2 0,14 0 3 0,-14 0-1 15,0 0-1-15,20 0-3 0,-20 0-1 0,0 0 1 16,20 0-1-16,-20 0 3 0,20 19-3 0,-3-19 0 0,-17 0-1 16,17 0 2-16,3 0 3 0,0 0-1 15,17 19-4-15,-37-19 1 0,20 0 0 0,-20 0 0 0,20 0 0 0,0 0-1 16,-3 0 1-16,0 18-8 0,3-18 9 0,-20 0 0 0,20 0 10 15,0 21-13-15,17-2-1 0,-37-19 3 0,20 18 0 16,-20-18-1-16,17 19-2 0,6-19 2 0,-23 19-1 0,17-19-1 16,-17 19-1-16,17-19-3 0,3 0-4 0,-20 19 4 15,0-19-12-15,0 0 8 0,20 0-17 0,-20 18-6 0,0-18-51 16,17 0 20-16,-17 0-21 0,0 0 41 16,0 0-37-16,0 0-30 0</inkml:trace>
  <inkml:trace contextRef="#ctx1" brushRef="#br0" timeOffset="61222.93">18794 10916 72 0,'0'0'39'0,"0"0"4"15,-14 0 0-15,14 0-23 0,0 0 15 0,0 0-20 0,0 0 12 16,0 0-15-16,0 0 10 0,0 0-2 0,0 0-2 0,0 0-10 15,0 0 9-15,0 0-2 0,0 0-7 0,14 0 6 16,6 0 1-16,-20 0-10 0,0 0 5 0,20 18-5 16,-20-18 2-16,20 0 3 0,-20 20-6 0,17-20 2 0,0 18 1 15,-17 2-4-15,0-1 2 0,20-1-3 0,-20 1 2 0,20 2-1 16,-20-3-2-16,23 1 2 0,-23 0-1 0,0 19 1 0,14-38-3 16,-14 37 4-16,20 3-1 0,-20-22-1 0,0 20-1 0,20-38 0 15,-20 56-1-15,0-36 1 0,0-20-1 0,20 39 3 0,-20-2-4 16,17-19 1-16,-17 21 1 0,17-39 0 0,-17 38 0 0,0-38-2 15,0 20 0-15,0-20 1 0,20 18 2 0,-20 1 0 0,0-19-2 0,20 19 1 16,-20-19 1-16,0 19-2 0,20-19-3 0,-20 0 1 0,0 0-1 16,0 19-1-16,0-19 1 0,0 0-4 0,0 0-2 0,17 0-15 0,-17 0 9 0,0-19-28 15,0 19 15-15,0 0-7 0,0 0-6 0,20-19-56 0,-20 19-8 16,0-19 60-16,0 0-36 0</inkml:trace>
  <inkml:trace contextRef="#ctx1" brushRef="#br0" timeOffset="61519.25">19216 10934 79 0,'0'0'64'0,"0"0"-42"16,0 0-1-16,0 0 19 0,17 0-2 0,-17 0-21 0,0 0-1 0,0-18-1 16,0 18 7-16,0 0-12 0,0 0 8 0,0 0-9 0,0 0 7 15,0 0-8-15,0 0 8 0,0 0 1 0,0 18-2 0,-17-18-8 16,17 0 6-16,0 20-8 0,-23-2 6 0,23-18-5 15,-17 20-1-15,17-20-2 0,-40 37 9 0,23-18-7 0,-117 77 16 16,100-58-17-16,-9-38-3 16,23 39 0-16,3-2 2 0,-20-18-4 0,17 0 2 15,0 0-1-15,20-19 2 0,-14 37-1 0,-9-17-1 0,3 19-5 0,0-21-3 16,3 19-15-16,-3-17 0 0,20-1-7 16,0-19-4-16,0 18 15 0,-17-18 0 0,17 0-26 0,0 0-11 15,17 0-11-15,-17 0 34 0,20 0-29 0,-20-18 12 0,0 18 6 16</inkml:trace>
  <inkml:trace contextRef="#ctx1" brushRef="#br0" timeOffset="62108.64">18854 11221 38 0,'0'0'0'0,"-20"0"20"0,20 0-16 0,0 0 4 0,0 0 1 0,0 0 1 0,0 0 21 0,0 0-20 0,0 0 26 16,0 0-25-16,0 0 9 0,0 0-1 15,0 0-10-15,0 0 1 0,0 0-1 0,0 0 11 0,0 0-12 0,0 0 9 16,0 0-11-16,0 0 1 0,0 0-2 0,0 0 7 0,0 0-5 0,0 0-5 16,0 0 0-16,20 0 3 0,-20 0 1 0,0 0-5 15,0 0 4-15,17 0-5 0,-17 0 1 0,0 0 0 0,0 0 0 16,0 0-1-16,0 0 2 0,17 0-1 0,-17 0 0 0,0 0-1 0,20 0 3 15,-20 0-2-15,0 0 0 0,20 19 0 0,-20-19 1 16,23 0-2-16,-23 0 0 0,14 0-2 0,-14 0 1 0,0 18-1 0,20-18 1 16,-20 0 0-16,0 0 0 0,20 0-3 0,0 0-7 15,-20 0 1-15,0 0-18 0,17 0 8 0,-17 0-2 0,0 0-3 0,0 0-3 16,0 0-1-16,17 0-31 0,-17 0 31 0,0 0-24 0,0 0 32 16,0 0-51-16</inkml:trace>
  <inkml:trace contextRef="#ctx1" brushRef="#br0" timeOffset="175204.02">1559 14661 116 0,'-20'0'32'0,"20"0"37"0,0 0-47 0,0 0-2 0,0 0 16 0,0 0-23 0,0 0-1 0,0-18 4 0,0 18-9 0,0 0 4 0,0 0-6 0,0 0-1 0,0 0-1 0,0 0 5 15,0 0 2-15,0 0-5 0,0 0 2 0,0 0-1 0,0 0 3 16,0 0-6-16,0 0 2 0,0 0 0 0,-20 0-3 0,20 0 6 0,0 0-6 16,0 0 6-16,0 0-3 0,0 0-1 0,0 0 4 0,0 0-6 15,0 0 1-15,0 0 1 0,0 0 2 0,0 0-4 0,0 0 1 16,-17 0 1-16,17 0-2 0,0 0-1 0,0 0 3 16,0 0-1-16,0 0-2 0,-20 0-2 0,20 0 5 0,0 0-2 15,-17 0-1-15,17 0-2 0,-23 0 1 0,23 0 0 0,0 0 0 0,-17 0-2 16,17 18 0-16,-20-18 4 0,20 0-2 0,-15 0 0 0,15 0 2 15,-42 20-6-15,42-3 3 0,-20-17 0 0,3 0 1 0,17 20 0 0,-40 0-5 16,40-1 5-16,-17-1 0 0,17 3 0 0,-20-4 0 0,5 22 1 0,15-39 2 16,-22 17-1-16,2 4-1 0,20 16-2 0,-37 20 5 15,37-57-4-15,0 19 0 0,-20 18 2 0,20 4 0 0,0-24-2 16,0 2 3-16,0 2 2 0,20 15-5 0,-20-16 2 0,17-1 0 16,3 20 6-16,-20-39-7 0,20 37 2 0,2-17 7 0,-7-3-4 0,22 3-1 15,3 1-3-15,-23-4 3 0,-17-17-3 0,20 19 2 16,0-19-1-16,2 0 5 0,-7 0 0 0,22 0-5 0,-37 0-4 15,23 0 6-15,-6 0-5 0,-17-19 2 0,20 19 0 0,-20-17-3 0,17 17 4 0,3-21-1 16,-20 21 0-16,0-20-1 0,0 20 0 0,0-17-1 16,0 17 1-16,0 0 1 0,0 0-1 0,0 0 1 15,0 0-1-15,0 17-1 0,-20-17-1 0,3 20 1 0,-3 1-1 0,3-4 1 16,-6 2-1-16,6 1 2 0,-3 18 4 0,5-38-4 16,-7 36-2-16,2-16 0 0,20 1 2 0,-20 16 0 0,3-18-1 0,-1-1-6 15,18 19-1-15,-22-37 7 0,22 41 0 0,0-41 0 0,-17 36 4 16,17-16-2-16,0-20-3 0,0 37 0 0,17-17 0 0,-17 16 1 15,22-14-1-15,-22-5 1 0,18 2 1 0,-18-19-1 0,17 38-2 0,3 1-2 16,57-1-29-16,-77-38 14 0,17 0-1 16,23 20-33-16,-40-20 21 0,37 0-63 0,3-20-34 0,-23 20 61 15,3-21 7-15,-3 4-24 0</inkml:trace>
  <inkml:trace contextRef="#ctx1" brushRef="#br0" timeOffset="186140.29">1328 11752 70 0,'0'0'17'0,"0"0"-2"0,0 0-2 0,0 0 0 0,0 0 0 0,0 0 10 0,0 0-11 0,0 0-2 0,0 0 1 0,-17 0 11 0,17 0-10 0,0 0 12 16,0 0-5-16,-18 0-2 0,18 0-10 0,0 0 1 0,0 0 0 15,0 0-1-15,0 0 0 0,0 0 9 0,-22 0-2 0,22 0-6 0,0 0 3 16,0 0-4-16,0 0 1 0,0 0-3 0,0 0 3 0,0 0 1 16,0 0-4-16,0 0 3 0,0 0-5 0,0 0 4 0,0 19-5 15,0-19 2-15,0 20 5 0,0-20-7 0,0 0-1 16,0 18 5-16,22 1-1 0,-22-19-2 0,0 20-3 0,0-2 4 15,18-18-1-15,-18 20-2 0,17-1-1 0,-17-1 2 16,20 1-1-16,-20 1 2 0,20-2-2 0,2 1 2 0,-7 1-3 16,5 18 3-16,-3-1-1 0,6 2-2 0,14-1 0 0,-37 0 1 15,37 0 2-15,-17 18-3 0,-3-17 1 0,3 18 0 0,17-20 0 16,-14 1 0-16,11 1 1 0,-14-1 2 0,17 19-4 16,0-38-2-16,6 19 2 0,-43-18 1 0,17-2 1 15,20 1-1-15,-37 0-1 0,37 19 0 0,-17-38 2 16,-20 19-3-16,17 0-1 0,3-19 0 0,0 19 4 0,3-19 1 0,-9 20-1 15,6-2-1-15,-20 1-1 0,40-19 1 0,-40 19-1 16,17 0 1-16,0 0-1 0,-17-19 0 0,20 20 1 0,0-20-1 16,-20 18 0-16,0-18-2 0,23 20 2 0,-9-20 1 0,-14 19-1 15,20-19-1-15,-20 0 0 0,17 18 2 0,-17-18-5 0,0 0-4 16,23 0 0-16,-23 0-3 0,0 0 6 0,0 0-12 16,0 0-27-16,0 0 2 0,0 0 19 15,-23 0-27-15,23 0 22 0,0 0-4 0,-17 0-38 0,-3 0 34 16,20 0 5-16,0-18 2 0,0 18-47 0</inkml:trace>
  <inkml:trace contextRef="#ctx1" brushRef="#br0" timeOffset="186488.48">2109 11886 93 0,'0'0'44'0,"0"0"-27"0,0 0 22 16,-17 0 6-16,17 0-2 0,0 0-9 0,0 0-20 0,-23 0-1 0,23 0 8 0,-17 0-1 0,-3 19-3 0,6-19-7 0,-9 0 0 16,-17 18 1-16,40 1-6 0,-37 1 6 0,0-2-7 0,17 1 1 15,-14 1 0-15,-83 94 3 0,80-76-5 0,-40 38 2 16,20-1 1-16,20-35-3 0,-60 92 1 0,60-38 1 15,-3 3 1-15,5-60-5 0,13 20 0 0,-52 114 3 16,74-113-1-16,-20-2 0 0,20 1-2 16,-20 2-1-16,20-42 1 0,0 39-2 0,-17 2-1 15,-3-19-4-15,20-39 1 0,0 18-4 0,0-18-3 0,-18 19-4 0,18 0-22 16,0-19-8-16,0 0-6 0,0 0 22 0,18 0-73 16,2-38 36-16,17-19-61 0</inkml:trace>
  <inkml:trace contextRef="#ctx1" brushRef="#br0" timeOffset="187233.77">2602 11676 69 0,'0'0'0'0,"0"0"26"0,0 0 0 0,0 0 4 0,0 0-15 0,0 0 1 0,0 0-1 0,23 0 11 0,-23 0-14 0,0 0 10 0,0 0-12 0,0 0 1 0,17 0 10 0,-17 0 0 16,0 0-11-16,0 0-2 0,0 0 0 0,0 0 5 0,17 0-1 0,-17 0 1 15,0 0-7-15,20 0 1 0,-20 0 0 0,0 0 5 0,20 0-3 16,-20 0-1-16,17 0-4 0,-17 0 6 0,20 0-5 15,-3 0 4-15,3 0-2 0,0 0-2 0,-20 0-2 0,23 0 3 16,11 19-4-16,-34-19-2 0,0 0 1 0,40 20 2 0,-40-1 2 16,17-19-2-16,0 18-1 0,-17-18 0 0,20 19 1 0,-20-19 0 15,0 20-1-15,20-20 0 0,-20 18 1 0,23 1 1 0,-23 1-1 0,0-2 0 16,0 2 1-16,0-1 1 0,0-1-4 0,0 1 1 16,0 1-1-16,0-2 0 0,0-18 1 0,-23 39 2 0,23-20-2 0,-20 0 0 15,20 0 2-15,-20-1-2 0,-14 1 1 16,34 1-3-16,-23 18-2 0,6-19 0 0,17 0 3 0,-20-19-2 15,20 19 0-15,-14 0 0 0,-9-1 0 0,23 2 2 0,-20 17-2 16,20-17-2-16,-20 0 4 0,20-20-1 0,0 18 0 0,0 1 1 16,0-19-1-16,0 18 2 0,0-18-6 0,0 19 5 0,0 1-4 0,0-20-2 15,0 18-19-15,0 2-12 0,0-1-18 0,0-19 23 16,0 57-238-16,0-57 228 0,0 0-43 16</inkml:trace>
  <inkml:trace contextRef="#ctx1" brushRef="#br0" timeOffset="187381.55">2753 12988 70 0,'0'0'23'0,"-17"20"-7"0,17-20-1 0,0 0 0 0,0 19 32 0,0-1-14 0,0-18-19 15,0 19 27-15,0-19-30 0,0 18 15 16,0-18-19-16,0 20-2 0,0-20-1 0,0 0 1 0,0 0-3 0,0 0-2 16,17 19 3-16,-17-19-2 0,20 0-9 0,-20 0-1 0,0 20-8 15,0-20-8-15,0 0-6 0,20 0-43 0,-20 0 37 0,0 18 3 0,0-18-69 16</inkml:trace>
  <inkml:trace contextRef="#ctx1" brushRef="#br0" timeOffset="190624.48">2069 14281 71 0,'0'0'20'0,"0"0"-18"0,0 0 9 0,0 0-6 0,0 0 1 0,0 0 7 0,0 0-6 0,0 0 0 0,0 0 14 15,0 0-7-15,0 0 0 0,0 0 1 0,0 0-7 16,0 0-1-16,0-19 6 0,23 19-6 0,-23 0 8 16,0 0 1-16,0-19-9 0,0 19 1 0,0 0 2 0,17 0-6 0,-17 0 6 15,0 0 0-15,0 0-4 0,0 0 4 0,17 0-2 0,-17 19 3 16,0-19-8-16,0 0 0 0,0 40 3 16,20-23-3-16,-20 2 5 0,0 0-5 0,0 19 0 0,0-17-3 15,0-4 1-15,0 2 0 0,0 19 1 0,0 18 0 0,0-35-2 16,0 55-1-16,0-21 2 0,0-15 1 15,0 35 1-15,0 2-1 0,0-57-2 0,-20 54 1 16,20 23-1-16,0-80 0 0,0 40 0 0,0 20 2 0,0-57 0 16,0 37-2-16,0 1 1 0,0 36 6 15,0-38-7-15,0 2-3 0,0-39 2 0,0 19 0 0,20 39 4 16,-20-60-2-16,0 20-1 0,0 3 3 0,0-4-2 16,0 3 1-16,0-20 1 0,0 1 0 15,0-2-1-15,0-18-1 0,0 19 4 0,0 1 1 16,0-3-1-16,0 4-3 0,0-21 1 15,0 0 0-15,0 0-2 0,0 20 0 0,0-20 1 16,0 0-1-16,0 0-1 0,-20 0 1 16,20 0 1-16,0 0-3 0,0 0 0 0,0 0 1 0,0 0 1 15,0 0-2-15,0 0 1 0,0 0 0 0,0 0-1 16,0 0-29-16,0 0 21 16,0 0-17-16,0 0 11 0,0 0-5 0,0 0-66 0,0 0 50 15,0 0-3-15,-17 0-36 0,17 0-43 0</inkml:trace>
  <inkml:trace contextRef="#ctx1" brushRef="#br0" timeOffset="191268.73">2890 14472 107 0,'0'0'0'0,"0"0"13"0,0 0-3 0,0 0-6 0,0 0 1 0,0 0 35 0,0 0-25 0,0 0 16 0,0 0-5 0,-23 0 24 0,23 18 16 16,0-18-53-16,23 56 26 15,-23-16-25 1,17-3-5-16,-17-17-6 16,37 55 13-16,57 59 1 15,-94-134-14-15,40 75 2 16,-40-56-4-16,57 58 5 0,-57-60-2 15,57 81 2-15,-40-81-6 0,26 41 0 16,-26-19 2-16,40 18 5 0,-57-40-6 0,54 41-1 16,-34-39 2-16,20 18 5 15,-23 1-5-15,3-19 2 0,0 1-3 16,-20 1 0-16,17-4-7 0,-17-17 3 0,20 0 0 0,-20 20-13 16,17-1-17-16,-17-19 20 0,0 0-3 15,0 0-68-15,0 18-77 16,0-18 73-16,0 0 43 0</inkml:trace>
  <inkml:trace contextRef="#ctx1" brushRef="#br0" timeOffset="191600.75">3551 14452 93 0,'0'0'32'0,"0"0"-19"16,0 20 76 0,0-20-77-16,0 18 1 0,-17 1 19 15,17-19-21-15,-20 58 21 0,3-39-26 16,-23 56 27-16,-54 60 6 16,17-4-21-16,-54 174 5 15,54-170-18-15,20-41-2 16,-20 39 1-16,57-78-3 0,-88 116 3 15,45-74-8-15,-11-40 6 16,37-19 1-16,37-38-3 16,-40 37-11-16,40-37-20 15,0 19-4-15,0-19-69 0,23-19-41 16,-23 19 114-16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8-18T20:13:06.84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14290 18407 115 0,'-17'-19'45'0,"17"19"-24"0,-37-39 23 0,37 39-26 0,-20 0-1 0,20-18-3 0,-20 0 13 0,0-19-4 0,6 37-6 0,-29-20-11 0,43-1 0 0,-20 21 1 15,20-18-3-15,-17 18 0 0,0-18 0 0,-3-3 1 16,20 21-2-16,0 0-1 0,-20-17 1 0,20 17 0 0,0 0-1 16,0 0 0-16,0 0-2 0,0 0 1 0,0 0 0 15,20 0-1-15,-20 0 2 0,20 0-2 0,-3 0 1 0,-17 17-1 16,37-17 1-16,-17 21 0 0,3-3-2 0,-9 0 2 0,26-18-1 16,-40 0 2-16,57 21-1 0,-20-1 1 0,-17-3-1 0,34 21 1 0,-11-38-2 15,48 57 2-15,6-18-2 0,-60-20 1 0,20-1-1 0,23 20 1 16,-26-19-1-16,40 19 1 0,-37-38-1 0,174 58 0 15,-177-39 0-15,137 0 0 0,-60-1 1 0,-54-18-1 16,57 0-1-16,17 0-1 0,-74 0 1 0,-20 0 2 0,17 0 0 16,-17-18 0-16,20-1 1 0,77 19 2 0,-22-38-1 0,-58 18 0 15,3 20-1-15,2-37 1 0,-24 37-1 0,19-20-1 0,159-55 10 0,-141 56-4 16,-35-1-3-16,20-17 3 0,-23 16-4 0,23-15 5 16,-37 36-5-16,34-37 6 0,-34 37-5 0,-23 0 0 0,40-20 3 15,-34-1 0-15,11 3-5 0,-34 18 3 0,20-18 1 0,-20 18-6 16,0-21 3-16,0 21 0 0,-37-17 2 15,-3 17-6-15,-34 0 4 0,0 0-1 0,-6 0-1 0,-222 17 2 16,205 4-1-16,-111-3-1 0,-1 0-1 0,-1 23 1 16,1-24-1-16,115 3-2 0,-20-2 2 0,-97 0 3 15,117 21 0-15,-97 0-3 0,114-20-1 0,-17 19-3 0,0-20 1 0,0 1-4 0,-80 38-7 16,80-18 6-16,17-20 1 0,-54 38-9 0,54-38 7 0,-57 19-10 16,40 19-4-16,-77 0-9 0,97-19 23 0,34-38 5 15,3 39-2-15,17-39 1 0,-17 37 0 0,37-37 2 0,-37 18 0 0,37 2 1 16,0-20 0-16,-20 19 0 0,20-19 3 0,40 20 1 0,-40-20 1 15,34 0-2-15,29-20 4 0,48 1 2 0,-17 19-4 0,0-38 1 16,134 1 2-16,-20-22-2 0,23 41-6 0,-6-39 6 16,137-19-1-16,-114 57-3 0,-134 0 1 15,209-38 0-15,-209 38 0 0,96 0 4 0,-1-20 2 0,-115 39-4 16,77-18 3-16,0-2 0 0,-17 1 0 0,-97 19-1 16,94-18 6-16,-74 18-4 0,34-20 4 0,-48 20-7 0,45-18 4 15,-11 18 0-15,-57-19-3 0,54 19 5 0,-20-20-1 16,-34 20-5-16,34-19 4 0,-17 19 0 0,20-18-1 15,-57 18-5-15,34-21 1 0,-34 21 0 0,23 0 3 0,-29-18 0 0,-14 18-5 16,0 0 0-16,0 0 5 0,0-18-6 0,0 18 3 0,-14 0 0 16,-9 0-1-16,3 0-1 0,-17 0 0 0,-57-20 0 0,17 20 0 15,-171-17 1-15,154 17-1 0,-77-20 2 0,-20 20-7 16,-14 0 0-16,88 0 7 0,3 0-4 0,-114 0 0 0,17 0-2 16,-15 0 0-16,-4 0-4 0,21 20-5 0,1-3-2 15,-3 3-3-15,117-2 9 0,0 0-2 0,-77 21-9 16,0 0-3-16,37-2 0 0,60-17 14 0,-40 17-3 0,60-17 8 15,-180 94-20-15,234-96 17 0,-37-18 1 16,37 20-1-16,0-1 0 0,-17 0 3 0,17 0 3 0,17-19 0 16,3 20 1-16,37-2 0 0,40-18 0 0,-43 0-1 15,157-18 0-15,-114-2-1 0,128-18 1 0,20-1 0 0,-128 39-1 16,128-37 0-16,-108 18 1 0,108-20 0 0,1 2 2 16,-132 37-1-16,134-39-1 0,-134 39 1 0,0-18 0 0,94-2 3 0,3 20 4 15,-23-18 3-15,-14-1-2 0,-3 19 1 16,-20-20 2-16,0-17 0 0,0 37 1 0,-94-21-6 15,0 21 0-15,57-18 8 0,-17 0 1 0,-60-2-9 0,20 20-1 16,-37 0 0-16,17 0 0 0,23-17 6 0,14-3 2 0,-57 20-9 16,20 0-1-16,-17-21 0 0,-20 21 0 0,0 0 3 0,0 0 2 15,0 0-7-15,-20-18 3 0,-17 18-4 0,-20 0 3 16,-57 0-3-16,-94 0-3 0,94 0 3 0,0 0 0 0,-134 0 0 0,134 18 0 16,-114-18 1-16,20 21 0 0,-40-1-2 0,134-20-1 15,-114 37-5-15,114-19 4 0,-17 0-2 0,14 3 2 0,-128 36-6 16,16-20-8-16,115-17 4 0,-114 17-16 0,20 20 3 15,17 1 0-15,97-39 12 0,-97 19-14 0,-34 39-14 16,88-21 12-16,43-18 4 0,17 0 6 0,40-19 11 16,20-19-1-16,-23 57-16 0,20-39 10 0,20-18 9 0,20 20-2 15,0-20 6-15,-20 0 2 0,322-20 12 16,-228 2-8-16,20-1 1 0,100-19 6 16,-106 19-9-16,331-57 14 0,-325 38-11 0,114 0 8 15,-113 19-8-15,-1 0 2 0,20 0-2 0,-23-1 1 0,6 2 0 0,-1-1 0 0,90-19 5 16,-92 18-6-16,77 1 9 0,-77 1-6 0,-20 18 0 0,77-39 6 15,0 21 2-15,-20-2-4 0,0 2 1 0,-91-1-5 16,-3 19 0-16,17 0-1 0,23-39 6 0,-3 39-2 0,-57-18-7 16,57 18 4-16,-34-21 1 0,-3 21-1 0,-17 0-5 0,-6-18 4 15,-14 18 0-15,0 0-1 0,-20 0-2 0,17 0 0 0,-17 0 0 16,0 0 2-16,-37 0-3 0,0 0-2 16,-40 0 2-16,-37 0-1 0,37 18-2 0,-131 3 2 15,114-21-2-15,-134 18 2 0,20 21-1 0,111-39-2 0,-114 19 2 16,117-19-1-16,-134 18-3 0,0 2 2 0,117-2 2 0,-120 21 0 15,100-39 0-15,-100 37-1 0,122-37 0 0,-124 39-2 16,-90-1-9-16,135-20-6 0,-3 21-6 0,114-39 10 16,20 19 0-16,-77 0-19 0,80 1 14 0,-43-2-18 0,40-18 16 15,0 19-17-15,20 0 21 0,20-19 1 0,-3 0-21 0,20 0 27 16,-20 18-2-16,40-18 9 0,-20 0 2 0,37 0 3 0,0 0 4 0,57-18 2 16,-17-1-5-16,17 19 1 0,40-37-1 0,114-21 4 0,-117 39-4 15,137-1 4-15,-154 2-4 0,132-1 9 0,22-19-2 16,-20 18-2-16,17-17-2 0,-131 17-3 0,111 1 6 0,-151 1-4 15,140 18 8-15,-49-20 3 0,-91 2-8 0,80-1 6 16,14 19 1-16,-31-20 0 0,-29 20-2 0,-11 0-2 16,-63 0-5-16,3 0-3 0,40 0 5 0,-3 0-3 0,-57 0-2 15,20 0 3-15,-17 0-1 0,-23 0-1 0,20 0 5 0,-37 0-6 16,20 0 2-16,-20 0-4 0,0 0 2 0,0 0-2 0,20 0-1 0,-20 0 1 16,-40 0 5-16,40 0-6 0,-37 0-1 0,-54 0 0 15,31 0 1-15,-111 20 4 0,57-20-5 0,23 19 0 0,-123-19 2 0,-14 18 1 16,114-18-1-16,-20 0-2 0,26 20-1 0,11-20 2 0,-134 0-2 15,137 0 0-15,-114 0-1 0,-3 18 0 0,117-18 1 0,-114 0 2 16,-3 19-2-16,97 1-2 0,20-20-2 0,-97 37-9 0,114-37 6 16,-95 39-12-16,98-20 9 0,-60 0-13 0,77 19 12 0,-37-19-12 15,-3 19 0-15,80-18 13 0,-40 17-8 0,37 0 8 16,6-37 9-16,14 20 2 0,0-2-1 0,0 21-2 0,54-19 2 16,-34-2 1-16,54 1 0 0,3-1 0 0,111 2 2 15,-54-20-1-15,0 19 1 0,-2-19-2 0,116 0 1 0,-97 0 0 0,134 0 1 16,-151 0-2-16,2 0 0 0,258-39-1 0,-146 21 1 15,-114 18 2-15,-20 0-1 0,94-19 2 0,-37 1 4 0,0-2 9 16,-94 1-7-16,77-1 8 0,-80 20-8 0,-17 0-2 0,114-38 12 16,-77 20-4-16,-37-1-8 0,43 0 7 0,-66 19-8 15,23-18 7-15,0-21 0 0,0 39-2 0,-37 0-7 0,0-19 1 16,14 0 12-16,-14 19-6 0,-20-20-9 16,0 20 2-16,-20 0 0 0,3 0-2 0,-40-18 5 0,23 18-6 15,-9-19 0-15,-11 19-5 0,-137-38 4 0,-37 18 0 0,114-17-1 16,0 37-1-16,-3 0 2 0,-108-20 2 0,108 1 0 0,-91 19 1 0,114 0-1 15,-94 0 1-15,14 0-1 0,83 0-3 0,-26 0-1 0,-94 39-6 16,-91-2-11-16,133 2 2 0,73-20 9 16,-76 18-12-16,19 2-8 0,76-20 13 0,22 0-1 0,-79 57-27 15,77-38 21-15,20 0 3 0,-23 19-23 16,60-20 23-16,20-17 5 0,3-1 6 16,11 1 5-16,-14-20 1 0,55 0 2 0,-13 18 1 0,124-36 3 15,176-21 4-15,-248 39-4 0,0 0-1 0,134-38 4 0,-117 38-4 16,120-37 5-16,-6 17-1 0,-128 1-3 0,-9-1 1 0,9 20 2 15,-23-18-3-15,114-2 5 0,-17 2 9 0,-111-1-7 0,68 0 13 0,-91 19-11 16,131-38 19-16,-91 0-13 0,-60 38-9 16,0-19 1-16,26-1 7 0,-29 20-2 0,6-18-1 0,-23-1-8 15,-17 19 2-15,17-19 1 0,-17 19-2 0,0-19-4 16,-34 19-6-16,14-20 3 0,-20 20 0 0,-17-19 9 0,-91 1-8 0,-63-21-5 16,94 39 1-16,-108-38 2 0,128 38 2 0,-111-18-1 15,97 18 0-15,-80-19-1 0,94 19 3 0,3 0-2 0,-134 0 6 16,17 0-10-16,97 0-2 0,-111 19-3 0,-23-19 2 0,134 0 2 15,-134 18-4-15,0 2 1 0,133-2 2 0,1-18 1 0,20 19-3 16,-171 38-17-16,114 1 7 0,91-58 6 0,-54 57-11 16,40-19 0-16,57-19 13 0,-6 1-2 0,3-2-13 0,20 20 11 15,0-38 1-15,20 18-2 0,-20-18 12 0,40 20 3 0,-3-2-2 0,0-18-1 16,97 0-1-16,-20 0 2 0,17 0-1 0,3 0-1 0,0 0 1 0,0 0 3 16,-2-18 0-16,153-2 1 0,22-17 0 0,-178 37 0 0,179-37 1 0,-26-2 4 15,-128 1-1-15,-3 38 2 0,-14-38-1 0,128 0 8 0,-20-1 2 16,-20-18 4-16,-128 38-9 0,17-19-1 0,57 1 11 15,-114-2-10-15,77 0 10 0,37-17 8 0,-97 19-15 16,-54 37-8-16,17-39-3 0,-17 21-1 0,20-3-1 0,-40 4 4 16,0-21 5-16,0 19-7 0,-20 19-1 0,0-19 2 0,0-2-3 15,6 21 0-15,-103-37 1 0,20 37-3 0,-148-37-6 0,-3-2 0 0,114 21 5 16,-151 18-2-16,154 0 3 0,-442-20 13 16,291 20-16-16,-23 20-3 0,134-2 1 0,2 2 5 0,-158 16 1 15,-144 21 3-15,163 2-12 0,43-4-8 16,151-16 8-16,-114 37-16 0,114-56 13 0,17 16-4 0,3 3 1 0,-57 19-20 15,17-2-4-15,60-17 15 0,14-21-3 0,-34 40-30 0,17-2-9 16,23 2-18-16,34-39 37 0,-17 1-3 0,37-2 8 0,-20 20-17 16,3-38 8-16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8-18T20:43:35.20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25964 4832 93 0,'0'0'33'16,"0"0"68"-16,-23 0-41 0,3 0-31 0,0 0-16 0,3 0-3 0,17 0-1 0,-37 0 6 0,37 0-7 0,-20 0-1 0,0 0-2 0,3 0 3 0,0 0-2 0,17 0-3 0,-23 18-2 0,23-18 1 15,-17 19 2-15,-3 19 2 0,20-38-3 0,-20 37 5 0,20 3-3 16,-17-22 4-16,17 20-4 0,0-20 1 0,0 21 7 0,-20 94 3 15,20-77-11-15,20-16-3 0,-3 35 6 16,3-38 0-16,17 22 3 0,-14-41-1 16,-23 2-6-16,34-2 4 0,-14-18 0 0,37 0 2 15,-40 0-1-15,23-18-1 16,-17-20-2-16,31-76 4 0,0-1-5 16,-54 77-3-16,20 0 0 0,0-57 3 0,3 56-3 0,-23 2-1 15,0 0 1-15,14-21 1 0,-14 39 0 0,0-19 1 0,20 1 2 16,-20 37-3-16,0-19 2 0,0-2 1 0,-20 21-3 0,20 0 2 0,0 0-1 15,-14-19 4-15,14 19-5 0,-43-18 2 0,43 18-2 0,-20 0 0 0,20 0 0 16,-17 0 1-16,0 0 0 0,-3 0-2 0,20 18 1 0,-20 1 0 16,0 58 1-16,20-39-2 0,0-1-1 15,0 21 1-15,20 18 1 0,0-39-3 0,0 40-1 16,-3-20 1-16,0-20 0 0,3 3 2 0,37 72 0 0,-17-92-1 16,14 75-2-16,43 19 0 0,-77-95 0 15,151 96-6-15,-154-95 3 16,80 16-59-16,-3 2-72 15,-71-38 93-15,11 0-52 0,6 19-78 0,-6 2 115 16,-14-21-20-16,0 18 57 0,3-18-9 0</inkml:trace>
  <inkml:trace contextRef="#ctx0" brushRef="#br0" timeOffset="829.89">27118 3728 95 0,'0'0'49'0,"-17"0"18"0,17-18-13 0,-20 18-31 0,20-19-1 0,-20-2 17 0,0 3-23 0,20-1 13 0,-17 0-6 0,17 19-12 0,-17-38 4 0,17 38-6 15,-20-19 3-15,20 1-5 0,0-2 3 0,0 20-6 0,0 0 0 0,0-20 0 16,0 2 5-16,37 18-2 0,-20 0-4 16,3 0 1-16,-20 0 1 0,171 133 22 15,-94-56-18-15,0-1-2 0,-40-21-4 0,-17-15-2 16,111 149-1-16,-71-55 9 15,-43-78-6-15,63 172 5 0,-66-113-5 0,26 93 1 16,-40-56-1-16,0-75-2 0,0 57 2 0,-20-3 1 16,0 4-1-16,20-59-2 0,0-20-1 0,-14 2-1 0,-9-2-1 15,3 1-1-15,0 40 5 0,-14-4 3 0,34-54-5 0,-20-20-2 0,20 18-1 16,-20 20-9-16,0-37 1 0,6 18-22 0,-9 18-49 16,23-56 48-16,-20 0-4 0,3 21-45 0,17-21 35 0,-20 0-58 15,20 0 20-15,-20 0 26 0</inkml:trace>
  <inkml:trace contextRef="#ctx0" brushRef="#br0" timeOffset="1172.95">29040 3862 198 0,'0'0'121'16,"-20"-21"-65"-16,20 21-31 0,0-19 20 15,-20 19-8-15,-14-18 14 0,-6 18-32 0,0 0 3 16,3 18-8 0,-40 59 4-16,40-1-10 0,-20 19 1 0,39-38-4 0,-21 38 6 15,21-38-8-15,-21 57 4 0,39 1-1 0,-20-59-5 16,20 97 0-16,0-20-1 0,0-57-1 0,40 76 3 0,-21-19-1 15,16-58 0-15,5 60-1 0,-3-3-2 0,-17-55-1 16,17-21 0-16,20 96 0 0,0-37 3 0,23 56-6 16,-46-133 4-16,100 77-36 0,-57-97 6 0,-40-18 9 15,20 20-37-15,74-20-132 0,-54 0 39 16,20-20 33-16,-60 20 97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ACADE-42CD-4373-8B7C-19750F136B2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B426-A8DA-40FA-A162-35F53C70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9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16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6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5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81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3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2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0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7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6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4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E914-F342-412E-9B6A-1E0B8BCD92E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2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ilers.cool/syllabus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ilers.coo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pilers.cool/theory_revie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Check-in #1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Review: Regular expressions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296" y="1353415"/>
            <a:ext cx="9967520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41774-7AFD-4C0A-BBE1-3634032E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671" y="2189944"/>
            <a:ext cx="937465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Explain the difference between the languages recognized by these regular expressions: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(cake)|(death)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cake|death</a:t>
            </a:r>
            <a:endParaRPr lang="en-US" altLang="en-US" dirty="0">
              <a:solidFill>
                <a:srgbClr val="44444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 a regular expression that is as short as possible (in terms of characters used to write down the regular expression) but matches the same language 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a|(aa)|(a*)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? operator is sometimes used to denote "zero or one" repetitions of its operand. As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example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a((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)?)</a:t>
            </a:r>
            <a:r>
              <a:rPr lang="en-US" altLang="en-US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matches 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(0 repetitions of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 repetition of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7432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the operators listed previously, change the above regular expression so that it doesn't use the ? operator but specifies the same language of strings. 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Hint: you may use the empty string symbol ε in your answer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53731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ime's person of the year you">
            <a:extLst>
              <a:ext uri="{FF2B5EF4-FFF2-40B4-BE49-F238E27FC236}">
                <a16:creationId xmlns:a16="http://schemas.microsoft.com/office/drawing/2014/main" id="{DF23DF5E-6D6E-46BD-9280-7E2E75A9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56" y="1835997"/>
            <a:ext cx="3525479" cy="46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You</a:t>
            </a:r>
          </a:p>
        </p:txBody>
      </p:sp>
    </p:spTree>
    <p:extLst>
      <p:ext uri="{BB962C8B-B14F-4D97-AF65-F5344CB8AC3E}">
        <p14:creationId xmlns:p14="http://schemas.microsoft.com/office/powerpoint/2010/main" val="2108635305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Your Time is Valuable!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4" y="2731397"/>
            <a:ext cx="5134328" cy="219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There are a lot of assignments</a:t>
            </a:r>
          </a:p>
          <a:p>
            <a:r>
              <a:rPr lang="en-US" dirty="0"/>
              <a:t>Most of them are very quick</a:t>
            </a:r>
          </a:p>
          <a:p>
            <a:pPr marL="0" indent="0">
              <a:buNone/>
            </a:pPr>
            <a:r>
              <a:rPr lang="en-US" b="1" dirty="0"/>
              <a:t>You don’t have to come to class</a:t>
            </a:r>
            <a:endParaRPr lang="en-US" dirty="0"/>
          </a:p>
          <a:p>
            <a:r>
              <a:rPr lang="en-US" dirty="0"/>
              <a:t>You are rewarded for doing so</a:t>
            </a:r>
          </a:p>
        </p:txBody>
      </p:sp>
      <p:pic>
        <p:nvPicPr>
          <p:cNvPr id="2050" name="Picture 2" descr="Nautical Sand Timer Brass Quarter Hourglass Antique ...">
            <a:extLst>
              <a:ext uri="{FF2B5EF4-FFF2-40B4-BE49-F238E27FC236}">
                <a16:creationId xmlns:a16="http://schemas.microsoft.com/office/drawing/2014/main" id="{6C0BFFAD-99B6-41E8-A532-7A8E2639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82" y="2417333"/>
            <a:ext cx="1773591" cy="28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ney Bunny - Pulp Fiction - Magnet | TeePublic">
            <a:extLst>
              <a:ext uri="{FF2B5EF4-FFF2-40B4-BE49-F238E27FC236}">
                <a16:creationId xmlns:a16="http://schemas.microsoft.com/office/drawing/2014/main" id="{F2C0069F-F7FA-CF3D-A0F1-5281256B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39" y="1718268"/>
            <a:ext cx="4027506" cy="402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7EC21-9F25-761F-BFEF-F6B83F94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One Small Favor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E329-611E-A50C-8CA5-39823C349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21" y="2048005"/>
            <a:ext cx="5630301" cy="3381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Help me to make this class pleasant</a:t>
            </a:r>
          </a:p>
          <a:p>
            <a:r>
              <a:rPr lang="en-US" dirty="0"/>
              <a:t>If you come to class, try to engage</a:t>
            </a:r>
          </a:p>
          <a:p>
            <a:pPr lvl="1">
              <a:buFontTx/>
              <a:buChar char="-"/>
            </a:pPr>
            <a:r>
              <a:rPr lang="en-US" dirty="0"/>
              <a:t>Frown when you are confused</a:t>
            </a:r>
          </a:p>
          <a:p>
            <a:pPr lvl="1">
              <a:buFontTx/>
              <a:buChar char="-"/>
            </a:pPr>
            <a:r>
              <a:rPr lang="en-US" dirty="0"/>
              <a:t>Grin when you are amused</a:t>
            </a:r>
          </a:p>
          <a:p>
            <a:pPr lvl="1">
              <a:buFontTx/>
              <a:buChar char="-"/>
            </a:pPr>
            <a:r>
              <a:rPr lang="en-US" dirty="0"/>
              <a:t>Ask questions if you have them</a:t>
            </a:r>
          </a:p>
          <a:p>
            <a:r>
              <a:rPr lang="en-US" dirty="0"/>
              <a:t>If you have feedback, let me know!</a:t>
            </a:r>
          </a:p>
        </p:txBody>
      </p:sp>
    </p:spTree>
    <p:extLst>
      <p:ext uri="{BB962C8B-B14F-4D97-AF65-F5344CB8AC3E}">
        <p14:creationId xmlns:p14="http://schemas.microsoft.com/office/powerpoint/2010/main" val="1197453157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A94FFE-20E8-D77C-A1BE-43B180DB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34" y="3825368"/>
            <a:ext cx="3004780" cy="30047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course is built for y’all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6" y="1825625"/>
            <a:ext cx="51343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value feedback</a:t>
            </a:r>
          </a:p>
          <a:p>
            <a:pPr lvl="1">
              <a:buFontTx/>
              <a:buChar char="-"/>
            </a:pPr>
            <a:r>
              <a:rPr lang="en-US" dirty="0"/>
              <a:t>This course improves by matching your needs</a:t>
            </a:r>
          </a:p>
          <a:p>
            <a:pPr lvl="1">
              <a:buFontTx/>
              <a:buChar char="-"/>
            </a:pPr>
            <a:r>
              <a:rPr lang="en-US" dirty="0"/>
              <a:t>I encourage questions, comments, etc. (within reason)</a:t>
            </a:r>
          </a:p>
          <a:p>
            <a:pPr marL="0" indent="0">
              <a:buNone/>
            </a:pPr>
            <a:r>
              <a:rPr lang="en-US" b="1" dirty="0"/>
              <a:t>I’ve taught this course before</a:t>
            </a:r>
          </a:p>
          <a:p>
            <a:pPr marL="457200" lvl="1" indent="0">
              <a:buNone/>
            </a:pPr>
            <a:r>
              <a:rPr lang="en-US" dirty="0"/>
              <a:t>…but I’ve never taught </a:t>
            </a:r>
            <a:r>
              <a:rPr lang="en-US" b="1" dirty="0"/>
              <a:t>YOU</a:t>
            </a:r>
            <a:r>
              <a:rPr lang="en-US" dirty="0"/>
              <a:t> this course before</a:t>
            </a:r>
          </a:p>
        </p:txBody>
      </p:sp>
      <p:pic>
        <p:nvPicPr>
          <p:cNvPr id="1026" name="Picture 2" descr="https://www.news.gatech.edu/sites/default/files/uploads/mercury_images/piazza-icon.png">
            <a:extLst>
              <a:ext uri="{FF2B5EF4-FFF2-40B4-BE49-F238E27FC236}">
                <a16:creationId xmlns:a16="http://schemas.microsoft.com/office/drawing/2014/main" id="{51C88C4F-0FD4-43A7-BF72-1F478E0C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04" y="1933266"/>
            <a:ext cx="2338546" cy="23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The Class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0C1DA-4159-4A11-B238-4F4409F9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985" y="1890545"/>
            <a:ext cx="6280030" cy="41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5343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 think you </a:t>
            </a:r>
            <a:r>
              <a:rPr lang="en-US" u="sng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to Know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93" y="1665479"/>
            <a:ext cx="9296749" cy="493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Read the syllabus: </a:t>
            </a:r>
            <a:r>
              <a:rPr lang="en-US" b="1" dirty="0">
                <a:hlinkClick r:id="rId3"/>
              </a:rPr>
              <a:t>https://compilers.cool/syllabus.pdf</a:t>
            </a:r>
            <a:r>
              <a:rPr lang="en-US" b="1" dirty="0"/>
              <a:t>  </a:t>
            </a:r>
            <a:endParaRPr lang="en-US" dirty="0"/>
          </a:p>
        </p:txBody>
      </p:sp>
      <p:pic>
        <p:nvPicPr>
          <p:cNvPr id="2" name="Picture 2" descr="Discover the Magic of Reading - Print Your Own Bulletin Board – Sproutbrite">
            <a:extLst>
              <a:ext uri="{FF2B5EF4-FFF2-40B4-BE49-F238E27FC236}">
                <a16:creationId xmlns:a16="http://schemas.microsoft.com/office/drawing/2014/main" id="{EA30B3FE-E0E4-450D-1549-87760670A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8"/>
          <a:stretch/>
        </p:blipFill>
        <p:spPr bwMode="auto">
          <a:xfrm>
            <a:off x="3218481" y="2350577"/>
            <a:ext cx="6240140" cy="41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96357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Q - Coaching the Highly Sensitive Person, HSP, Navigate ...">
            <a:extLst>
              <a:ext uri="{FF2B5EF4-FFF2-40B4-BE49-F238E27FC236}">
                <a16:creationId xmlns:a16="http://schemas.microsoft.com/office/drawing/2014/main" id="{72D7E3BC-78BA-4C96-923B-0374DB7C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64" y="1368078"/>
            <a:ext cx="8489473" cy="471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5ACDF-3750-A9F9-C953-B300B922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 think you </a:t>
            </a:r>
            <a:r>
              <a:rPr lang="en-US" u="sng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WANT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to Know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F5B93-5904-A9DD-F40C-CEFF6FF2A076}"/>
              </a:ext>
            </a:extLst>
          </p:cNvPr>
          <p:cNvSpPr/>
          <p:nvPr/>
        </p:nvSpPr>
        <p:spPr>
          <a:xfrm rot="20893987">
            <a:off x="4832634" y="3016525"/>
            <a:ext cx="4028099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Wondered</a:t>
            </a:r>
          </a:p>
        </p:txBody>
      </p:sp>
    </p:spTree>
    <p:extLst>
      <p:ext uri="{BB962C8B-B14F-4D97-AF65-F5344CB8AC3E}">
        <p14:creationId xmlns:p14="http://schemas.microsoft.com/office/powerpoint/2010/main" val="598593719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How ‘bout that </a:t>
            </a:r>
            <a:r>
              <a:rPr lang="en-US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Covid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, eh?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94" y="1825625"/>
            <a:ext cx="6195810" cy="4549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Too Sick for Class?</a:t>
            </a:r>
          </a:p>
          <a:p>
            <a:r>
              <a:rPr lang="en-US" dirty="0"/>
              <a:t>You’re never </a:t>
            </a:r>
            <a:r>
              <a:rPr lang="en-US" i="1" dirty="0"/>
              <a:t>required </a:t>
            </a:r>
            <a:r>
              <a:rPr lang="en-US" dirty="0"/>
              <a:t>to come to class (except for tests)</a:t>
            </a:r>
          </a:p>
          <a:p>
            <a:r>
              <a:rPr lang="en-US" dirty="0"/>
              <a:t>If you’re too sick for a test, we’ll do a makeup</a:t>
            </a:r>
          </a:p>
          <a:p>
            <a:pPr marL="0" indent="0">
              <a:buNone/>
            </a:pPr>
            <a:r>
              <a:rPr lang="en-US" b="1" dirty="0"/>
              <a:t>Too Sick to work?</a:t>
            </a:r>
          </a:p>
          <a:p>
            <a:r>
              <a:rPr lang="en-US" dirty="0"/>
              <a:t>Homework should take way less time than you’re given</a:t>
            </a:r>
          </a:p>
          <a:p>
            <a:r>
              <a:rPr lang="en-US" dirty="0"/>
              <a:t>Projects can </a:t>
            </a:r>
            <a:r>
              <a:rPr lang="en-US" u="sng" dirty="0"/>
              <a:t>collectively</a:t>
            </a:r>
            <a:r>
              <a:rPr lang="en-US" dirty="0"/>
              <a:t> be turned in 6 days late for no penalties</a:t>
            </a:r>
          </a:p>
        </p:txBody>
      </p:sp>
      <p:pic>
        <p:nvPicPr>
          <p:cNvPr id="1026" name="Picture 2" descr="COVID-19 vaccine - Wikipedia">
            <a:extLst>
              <a:ext uri="{FF2B5EF4-FFF2-40B4-BE49-F238E27FC236}">
                <a16:creationId xmlns:a16="http://schemas.microsoft.com/office/drawing/2014/main" id="{356B0061-96B9-4C44-9667-EFF6980A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90" y="2552353"/>
            <a:ext cx="2570674" cy="25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quot;Scumbag steve hat&quot; Metal Print by 305movingart | Redbubble">
            <a:extLst>
              <a:ext uri="{FF2B5EF4-FFF2-40B4-BE49-F238E27FC236}">
                <a16:creationId xmlns:a16="http://schemas.microsoft.com/office/drawing/2014/main" id="{9A662AF5-D59B-4119-A112-65592A62B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551"/>
          <a:stretch/>
        </p:blipFill>
        <p:spPr bwMode="auto">
          <a:xfrm>
            <a:off x="6952605" y="1482487"/>
            <a:ext cx="3283896" cy="23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Class Hard?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Image result for is this class hard">
            <a:extLst>
              <a:ext uri="{FF2B5EF4-FFF2-40B4-BE49-F238E27FC236}">
                <a16:creationId xmlns:a16="http://schemas.microsoft.com/office/drawing/2014/main" id="{98BCE0C5-10F8-4345-B386-8B5B3513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37" y="145666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6F89A-70A2-4E38-B223-5E534D5FD372}"/>
              </a:ext>
            </a:extLst>
          </p:cNvPr>
          <p:cNvSpPr/>
          <p:nvPr/>
        </p:nvSpPr>
        <p:spPr>
          <a:xfrm>
            <a:off x="5751227" y="1335106"/>
            <a:ext cx="2570813" cy="75700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5D695-4230-48BD-BD29-602194C8FA17}"/>
              </a:ext>
            </a:extLst>
          </p:cNvPr>
          <p:cNvSpPr txBox="1"/>
          <p:nvPr/>
        </p:nvSpPr>
        <p:spPr>
          <a:xfrm>
            <a:off x="8629337" y="1871662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Definitely 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option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8A2018-A548-4F8E-989F-B8AAEF943293}"/>
              </a:ext>
            </a:extLst>
          </p:cNvPr>
          <p:cNvSpPr/>
          <p:nvPr/>
        </p:nvSpPr>
        <p:spPr>
          <a:xfrm rot="2325557">
            <a:off x="8120994" y="1286840"/>
            <a:ext cx="1259174" cy="509294"/>
          </a:xfrm>
          <a:custGeom>
            <a:avLst/>
            <a:gdLst>
              <a:gd name="connsiteX0" fmla="*/ 1259174 w 1259174"/>
              <a:gd name="connsiteY0" fmla="*/ 179510 h 509294"/>
              <a:gd name="connsiteX1" fmla="*/ 457200 w 1259174"/>
              <a:gd name="connsiteY1" fmla="*/ 14619 h 509294"/>
              <a:gd name="connsiteX2" fmla="*/ 0 w 1259174"/>
              <a:gd name="connsiteY2" fmla="*/ 509294 h 5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174" h="509294">
                <a:moveTo>
                  <a:pt x="1259174" y="179510"/>
                </a:moveTo>
                <a:cubicBezTo>
                  <a:pt x="963118" y="69582"/>
                  <a:pt x="667062" y="-40345"/>
                  <a:pt x="457200" y="14619"/>
                </a:cubicBezTo>
                <a:cubicBezTo>
                  <a:pt x="247338" y="69583"/>
                  <a:pt x="123669" y="289438"/>
                  <a:pt x="0" y="509294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ass_chart_border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Drew a Good Teacher?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4911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My core philosophy: teach the class I’d want to take</a:t>
            </a:r>
            <a:endParaRPr lang="en-US" dirty="0"/>
          </a:p>
        </p:txBody>
      </p:sp>
      <p:pic>
        <p:nvPicPr>
          <p:cNvPr id="3" name="Picture 2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95036A0B-14C7-F981-A7E4-5083E798D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12972"/>
          <a:stretch/>
        </p:blipFill>
        <p:spPr>
          <a:xfrm rot="5400000">
            <a:off x="3780517" y="2342146"/>
            <a:ext cx="4424234" cy="38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1.photofunia.com/2/results/y/G/yGlTb48ruKK_-04DaAz2aA_r.jpg">
            <a:extLst>
              <a:ext uri="{FF2B5EF4-FFF2-40B4-BE49-F238E27FC236}">
                <a16:creationId xmlns:a16="http://schemas.microsoft.com/office/drawing/2014/main" id="{E4F3A9B3-B38F-49C3-835B-8A2D4CD2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7B9F08-CD24-4EB9-B9EC-2A06831B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905930"/>
            <a:ext cx="7772400" cy="1954163"/>
          </a:xfrm>
        </p:spPr>
        <p:txBody>
          <a:bodyPr anchor="ctr">
            <a:normAutofit/>
          </a:bodyPr>
          <a:lstStyle/>
          <a:p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 – Overview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9E856A-1E9C-448D-86BC-6F5DAF07E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05771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KU | EECS | Drew Davidson</a:t>
            </a:r>
          </a:p>
        </p:txBody>
      </p:sp>
    </p:spTree>
    <p:extLst>
      <p:ext uri="{BB962C8B-B14F-4D97-AF65-F5344CB8AC3E}">
        <p14:creationId xmlns:p14="http://schemas.microsoft.com/office/powerpoint/2010/main" val="26239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Drew a Good Teacher?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49119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My </a:t>
            </a:r>
            <a:r>
              <a:rPr lang="en-US" b="1" dirty="0" err="1"/>
              <a:t>couse</a:t>
            </a:r>
            <a:r>
              <a:rPr lang="en-US" b="1" dirty="0"/>
              <a:t> design goal: teach the class I’d want to take</a:t>
            </a:r>
            <a:endParaRPr lang="en-US" dirty="0"/>
          </a:p>
          <a:p>
            <a:r>
              <a:rPr lang="en-US" dirty="0"/>
              <a:t>Put a lot of material in the course</a:t>
            </a:r>
          </a:p>
          <a:p>
            <a:r>
              <a:rPr lang="en-US" dirty="0"/>
              <a:t>Only post assignments </a:t>
            </a:r>
            <a:r>
              <a:rPr lang="en-US" u="sng" dirty="0"/>
              <a:t>after</a:t>
            </a:r>
            <a:r>
              <a:rPr lang="en-US" dirty="0"/>
              <a:t> material is covered</a:t>
            </a:r>
          </a:p>
          <a:p>
            <a:r>
              <a:rPr lang="en-US" dirty="0"/>
              <a:t>Allow more time on assignments than needed</a:t>
            </a:r>
          </a:p>
          <a:p>
            <a:r>
              <a:rPr lang="en-US" dirty="0"/>
              <a:t>Make myself available </a:t>
            </a:r>
          </a:p>
          <a:p>
            <a:pPr lvl="1"/>
            <a:r>
              <a:rPr lang="en-US" dirty="0"/>
              <a:t>Phone alerts for Piazza posts</a:t>
            </a:r>
          </a:p>
          <a:p>
            <a:pPr lvl="1"/>
            <a:r>
              <a:rPr lang="en-US" dirty="0"/>
              <a:t>Respect office hours</a:t>
            </a:r>
          </a:p>
          <a:p>
            <a:r>
              <a:rPr lang="en-US" dirty="0"/>
              <a:t>Never require participation, always reward it</a:t>
            </a:r>
          </a:p>
          <a:p>
            <a:r>
              <a:rPr lang="en-US" dirty="0"/>
              <a:t>Provide lots of status/understanding checks</a:t>
            </a:r>
          </a:p>
          <a:p>
            <a:pPr lvl="1"/>
            <a:r>
              <a:rPr lang="en-US" dirty="0"/>
              <a:t>The class is out of exactly 1000 points</a:t>
            </a:r>
          </a:p>
          <a:p>
            <a:pPr lvl="1"/>
            <a:r>
              <a:rPr lang="en-US" dirty="0"/>
              <a:t>Frequent assignments, exercises in the class readings</a:t>
            </a:r>
          </a:p>
          <a:p>
            <a:pPr lvl="1"/>
            <a:r>
              <a:rPr lang="en-US" dirty="0"/>
              <a:t>If you want to go above and beyond, extra assignments </a:t>
            </a:r>
          </a:p>
        </p:txBody>
      </p:sp>
    </p:spTree>
    <p:extLst>
      <p:ext uri="{BB962C8B-B14F-4D97-AF65-F5344CB8AC3E}">
        <p14:creationId xmlns:p14="http://schemas.microsoft.com/office/powerpoint/2010/main" val="10879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Class Hard?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Image result for is this class hard">
            <a:extLst>
              <a:ext uri="{FF2B5EF4-FFF2-40B4-BE49-F238E27FC236}">
                <a16:creationId xmlns:a16="http://schemas.microsoft.com/office/drawing/2014/main" id="{98BCE0C5-10F8-4345-B386-8B5B3513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37" y="145666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6F89A-70A2-4E38-B223-5E534D5FD372}"/>
              </a:ext>
            </a:extLst>
          </p:cNvPr>
          <p:cNvSpPr/>
          <p:nvPr/>
        </p:nvSpPr>
        <p:spPr>
          <a:xfrm>
            <a:off x="5751227" y="1335106"/>
            <a:ext cx="2570813" cy="75700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5D695-4230-48BD-BD29-602194C8FA17}"/>
              </a:ext>
            </a:extLst>
          </p:cNvPr>
          <p:cNvSpPr txBox="1"/>
          <p:nvPr/>
        </p:nvSpPr>
        <p:spPr>
          <a:xfrm>
            <a:off x="8629337" y="1871662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Definitely 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option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8A2018-A548-4F8E-989F-B8AAEF943293}"/>
              </a:ext>
            </a:extLst>
          </p:cNvPr>
          <p:cNvSpPr/>
          <p:nvPr/>
        </p:nvSpPr>
        <p:spPr>
          <a:xfrm rot="2325557">
            <a:off x="8120994" y="1286840"/>
            <a:ext cx="1259174" cy="509294"/>
          </a:xfrm>
          <a:custGeom>
            <a:avLst/>
            <a:gdLst>
              <a:gd name="connsiteX0" fmla="*/ 1259174 w 1259174"/>
              <a:gd name="connsiteY0" fmla="*/ 179510 h 509294"/>
              <a:gd name="connsiteX1" fmla="*/ 457200 w 1259174"/>
              <a:gd name="connsiteY1" fmla="*/ 14619 h 509294"/>
              <a:gd name="connsiteX2" fmla="*/ 0 w 1259174"/>
              <a:gd name="connsiteY2" fmla="*/ 509294 h 5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174" h="509294">
                <a:moveTo>
                  <a:pt x="1259174" y="179510"/>
                </a:moveTo>
                <a:cubicBezTo>
                  <a:pt x="963118" y="69582"/>
                  <a:pt x="667062" y="-40345"/>
                  <a:pt x="457200" y="14619"/>
                </a:cubicBezTo>
                <a:cubicBezTo>
                  <a:pt x="247338" y="69583"/>
                  <a:pt x="123669" y="289438"/>
                  <a:pt x="0" y="509294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E747C2-0F26-449E-87AB-3741BDBABCD1}"/>
              </a:ext>
            </a:extLst>
          </p:cNvPr>
          <p:cNvSpPr/>
          <p:nvPr/>
        </p:nvSpPr>
        <p:spPr>
          <a:xfrm>
            <a:off x="3363682" y="5117902"/>
            <a:ext cx="5464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/>
              <a:t>may depend on definition of “hard”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FA888C-8178-A674-A67F-240EDB6DDCC7}"/>
              </a:ext>
            </a:extLst>
          </p:cNvPr>
          <p:cNvSpPr/>
          <p:nvPr/>
        </p:nvSpPr>
        <p:spPr>
          <a:xfrm>
            <a:off x="1418768" y="5861218"/>
            <a:ext cx="9500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/>
              <a:t>The class </a:t>
            </a:r>
            <a:r>
              <a:rPr lang="en-US" sz="2800" i="1" u="sng" dirty="0"/>
              <a:t>should be</a:t>
            </a:r>
            <a:r>
              <a:rPr lang="en-US" sz="2800" i="1" dirty="0"/>
              <a:t> hard, because constructing compilers </a:t>
            </a:r>
            <a:r>
              <a:rPr lang="en-US" sz="2800" i="1" u="sng" dirty="0"/>
              <a:t>is</a:t>
            </a:r>
            <a:r>
              <a:rPr lang="en-US" sz="2800" i="1" dirty="0"/>
              <a:t>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82D86-78E1-35FA-24AC-93308606BBCA}"/>
              </a:ext>
            </a:extLst>
          </p:cNvPr>
          <p:cNvSpPr txBox="1"/>
          <p:nvPr/>
        </p:nvSpPr>
        <p:spPr>
          <a:xfrm>
            <a:off x="8647130" y="3985709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with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“conceptually complex”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A63BA3F-E29C-C9BB-8298-6D0702DB9F19}"/>
              </a:ext>
            </a:extLst>
          </p:cNvPr>
          <p:cNvSpPr/>
          <p:nvPr/>
        </p:nvSpPr>
        <p:spPr>
          <a:xfrm>
            <a:off x="8696739" y="4830417"/>
            <a:ext cx="1724439" cy="701836"/>
          </a:xfrm>
          <a:custGeom>
            <a:avLst/>
            <a:gdLst>
              <a:gd name="connsiteX0" fmla="*/ 1724439 w 1724439"/>
              <a:gd name="connsiteY0" fmla="*/ 0 h 701836"/>
              <a:gd name="connsiteX1" fmla="*/ 1123122 w 1724439"/>
              <a:gd name="connsiteY1" fmla="*/ 233570 h 701836"/>
              <a:gd name="connsiteX2" fmla="*/ 1466022 w 1724439"/>
              <a:gd name="connsiteY2" fmla="*/ 685800 h 701836"/>
              <a:gd name="connsiteX3" fmla="*/ 0 w 1724439"/>
              <a:gd name="connsiteY3" fmla="*/ 556592 h 7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439" h="701836">
                <a:moveTo>
                  <a:pt x="1724439" y="0"/>
                </a:moveTo>
                <a:cubicBezTo>
                  <a:pt x="1445315" y="59635"/>
                  <a:pt x="1166191" y="119270"/>
                  <a:pt x="1123122" y="233570"/>
                </a:cubicBezTo>
                <a:cubicBezTo>
                  <a:pt x="1080052" y="347870"/>
                  <a:pt x="1653209" y="631963"/>
                  <a:pt x="1466022" y="685800"/>
                </a:cubicBezTo>
                <a:cubicBezTo>
                  <a:pt x="1278835" y="739637"/>
                  <a:pt x="639417" y="648114"/>
                  <a:pt x="0" y="556592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3" grpId="0"/>
      <p:bldP spid="4" grpId="0"/>
      <p:bldP spid="5" grpId="0" animBg="1"/>
    </p:bldLst>
  </p:timing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270" y="1"/>
            <a:ext cx="8484433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Let’s judge a book by it’s cover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200" name="Picture 8" descr="Image result for programming languages book ravi sethi teddy bear">
            <a:extLst>
              <a:ext uri="{FF2B5EF4-FFF2-40B4-BE49-F238E27FC236}">
                <a16:creationId xmlns:a16="http://schemas.microsoft.com/office/drawing/2014/main" id="{6535D90E-75F4-402F-A04C-D177CCB75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6116"/>
          <a:stretch/>
        </p:blipFill>
        <p:spPr bwMode="auto">
          <a:xfrm>
            <a:off x="6897974" y="2295915"/>
            <a:ext cx="2031167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B8E16A7-8B02-43C9-8F66-C5A8A479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7" y="1825625"/>
            <a:ext cx="4796295" cy="4351338"/>
          </a:xfrm>
        </p:spPr>
        <p:txBody>
          <a:bodyPr>
            <a:normAutofit/>
          </a:bodyPr>
          <a:lstStyle/>
          <a:p>
            <a:r>
              <a:rPr lang="en-US" dirty="0"/>
              <a:t>Programming Languages</a:t>
            </a:r>
          </a:p>
          <a:p>
            <a:pPr marL="457200" lvl="1" indent="0">
              <a:buNone/>
            </a:pPr>
            <a:r>
              <a:rPr lang="en-US" dirty="0"/>
              <a:t>Cute teddy bear!</a:t>
            </a:r>
          </a:p>
          <a:p>
            <a:r>
              <a:rPr lang="en-US" dirty="0"/>
              <a:t>Operating Systems</a:t>
            </a:r>
          </a:p>
          <a:p>
            <a:pPr marL="457200" lvl="1" indent="0">
              <a:buNone/>
            </a:pPr>
            <a:r>
              <a:rPr lang="en-US" dirty="0"/>
              <a:t>Fun circus!</a:t>
            </a:r>
          </a:p>
          <a:p>
            <a:r>
              <a:rPr lang="en-US" dirty="0"/>
              <a:t>Compilers…</a:t>
            </a:r>
          </a:p>
          <a:p>
            <a:pPr marL="0" indent="0">
              <a:buNone/>
            </a:pPr>
            <a:r>
              <a:rPr lang="en-US" sz="2400" dirty="0"/>
              <a:t>      A dragon to murder</a:t>
            </a:r>
          </a:p>
        </p:txBody>
      </p:sp>
      <p:pic>
        <p:nvPicPr>
          <p:cNvPr id="8204" name="Picture 12" descr="Image result for operating systems circus">
            <a:extLst>
              <a:ext uri="{FF2B5EF4-FFF2-40B4-BE49-F238E27FC236}">
                <a16:creationId xmlns:a16="http://schemas.microsoft.com/office/drawing/2014/main" id="{F2B93B2A-85AA-45E0-AD61-2230942B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52" y="2453274"/>
            <a:ext cx="2578308" cy="34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0036C1-2703-48E1-949B-FD9299918030}"/>
              </a:ext>
            </a:extLst>
          </p:cNvPr>
          <p:cNvSpPr/>
          <p:nvPr/>
        </p:nvSpPr>
        <p:spPr>
          <a:xfrm>
            <a:off x="2156709" y="4517710"/>
            <a:ext cx="339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(and the dragon is pissed)</a:t>
            </a:r>
          </a:p>
        </p:txBody>
      </p:sp>
      <p:pic>
        <p:nvPicPr>
          <p:cNvPr id="9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61D71000-6266-4D24-A045-8B1D023FC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3228" b="28318"/>
          <a:stretch/>
        </p:blipFill>
        <p:spPr bwMode="auto">
          <a:xfrm>
            <a:off x="5760895" y="1941584"/>
            <a:ext cx="4535680" cy="42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9" grpId="0"/>
    </p:bldLst>
  </p:timing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3" y="1061855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lass_chart_border" hidden="1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174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That’s just one book, right?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FB331A-3F03-465C-9D3D-2908185C1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" t="2514" r="9344" b="6080"/>
          <a:stretch/>
        </p:blipFill>
        <p:spPr>
          <a:xfrm>
            <a:off x="5039195" y="2913219"/>
            <a:ext cx="2551138" cy="3550236"/>
          </a:xfrm>
          <a:prstGeom prst="rect">
            <a:avLst/>
          </a:prstGeom>
        </p:spPr>
      </p:pic>
      <p:pic>
        <p:nvPicPr>
          <p:cNvPr id="9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B74EEFC8-7DE0-4F6F-9E24-F182C9E62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3228" b="28318"/>
          <a:stretch/>
        </p:blipFill>
        <p:spPr bwMode="auto">
          <a:xfrm>
            <a:off x="1696388" y="3167882"/>
            <a:ext cx="3220892" cy="30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1FE2B115-9F59-4E48-AE5A-151298BF7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5741"/>
          <a:stretch/>
        </p:blipFill>
        <p:spPr bwMode="auto">
          <a:xfrm>
            <a:off x="7712248" y="2890195"/>
            <a:ext cx="2361336" cy="35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84DFF-B220-4F81-BBA8-974ACC53D381}"/>
              </a:ext>
            </a:extLst>
          </p:cNvPr>
          <p:cNvSpPr txBox="1"/>
          <p:nvPr/>
        </p:nvSpPr>
        <p:spPr>
          <a:xfrm>
            <a:off x="2751712" y="1454047"/>
            <a:ext cx="652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Uhh</a:t>
            </a:r>
            <a:r>
              <a:rPr lang="en-US" sz="2800" dirty="0"/>
              <a:t>, actually dragons are like a whole thing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D091A-909C-4CEB-823F-47687EDD6A16}"/>
              </a:ext>
            </a:extLst>
          </p:cNvPr>
          <p:cNvGrpSpPr/>
          <p:nvPr/>
        </p:nvGrpSpPr>
        <p:grpSpPr>
          <a:xfrm>
            <a:off x="4143751" y="3740046"/>
            <a:ext cx="4080852" cy="2834577"/>
            <a:chOff x="2619751" y="2046157"/>
            <a:chExt cx="4080852" cy="2834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A6FCA1-A80E-4226-8EED-7D4F8E88C6EA}"/>
                </a:ext>
              </a:extLst>
            </p:cNvPr>
            <p:cNvSpPr/>
            <p:nvPr/>
          </p:nvSpPr>
          <p:spPr>
            <a:xfrm>
              <a:off x="2735705" y="2046157"/>
              <a:ext cx="3964898" cy="28345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16" name="Picture 4" descr="Image result for llvm silver dragon">
              <a:extLst>
                <a:ext uri="{FF2B5EF4-FFF2-40B4-BE49-F238E27FC236}">
                  <a16:creationId xmlns:a16="http://schemas.microsoft.com/office/drawing/2014/main" id="{1F145752-9C20-42A0-82D4-31E86CE58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751" y="2046157"/>
              <a:ext cx="3904498" cy="276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3B4B272-4769-48FB-9FC7-A47D3420183B}"/>
              </a:ext>
            </a:extLst>
          </p:cNvPr>
          <p:cNvSpPr txBox="1"/>
          <p:nvPr/>
        </p:nvSpPr>
        <p:spPr>
          <a:xfrm>
            <a:off x="4771875" y="2191057"/>
            <a:ext cx="2784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 why dragons?</a:t>
            </a:r>
          </a:p>
        </p:txBody>
      </p:sp>
    </p:spTree>
    <p:extLst>
      <p:ext uri="{BB962C8B-B14F-4D97-AF65-F5344CB8AC3E}">
        <p14:creationId xmlns:p14="http://schemas.microsoft.com/office/powerpoint/2010/main" val="18594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/>
      <p:bldP spid="16" grpId="0"/>
    </p:bldLst>
  </p:timing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3" y="1061855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lass_chart_border" hidden="1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86" y="26753"/>
            <a:ext cx="9143999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Dragons: symbols of the unknowable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EF364-4D44-445D-968C-8E2320C0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32333"/>
            <a:ext cx="9144000" cy="56102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296B4D2-00E6-46E2-8F53-E5C8332A7D3A}"/>
              </a:ext>
            </a:extLst>
          </p:cNvPr>
          <p:cNvSpPr/>
          <p:nvPr/>
        </p:nvSpPr>
        <p:spPr>
          <a:xfrm>
            <a:off x="9316641" y="4213622"/>
            <a:ext cx="366712" cy="1404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4209B-67E4-4A76-8D9C-73C933377E07}"/>
              </a:ext>
            </a:extLst>
          </p:cNvPr>
          <p:cNvSpPr txBox="1"/>
          <p:nvPr/>
        </p:nvSpPr>
        <p:spPr>
          <a:xfrm>
            <a:off x="7237554" y="4161798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“HC SVNT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DRACONES”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33E7D1-C73F-46D6-A42D-CA0691F7EE50}"/>
              </a:ext>
            </a:extLst>
          </p:cNvPr>
          <p:cNvSpPr/>
          <p:nvPr/>
        </p:nvSpPr>
        <p:spPr>
          <a:xfrm>
            <a:off x="8720138" y="4314825"/>
            <a:ext cx="590550" cy="110222"/>
          </a:xfrm>
          <a:custGeom>
            <a:avLst/>
            <a:gdLst>
              <a:gd name="connsiteX0" fmla="*/ 0 w 590550"/>
              <a:gd name="connsiteY0" fmla="*/ 0 h 110222"/>
              <a:gd name="connsiteX1" fmla="*/ 304800 w 590550"/>
              <a:gd name="connsiteY1" fmla="*/ 109538 h 110222"/>
              <a:gd name="connsiteX2" fmla="*/ 590550 w 590550"/>
              <a:gd name="connsiteY2" fmla="*/ 38100 h 11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110222">
                <a:moveTo>
                  <a:pt x="0" y="0"/>
                </a:moveTo>
                <a:cubicBezTo>
                  <a:pt x="103187" y="51594"/>
                  <a:pt x="206375" y="103188"/>
                  <a:pt x="304800" y="109538"/>
                </a:cubicBezTo>
                <a:cubicBezTo>
                  <a:pt x="403225" y="115888"/>
                  <a:pt x="496887" y="76994"/>
                  <a:pt x="590550" y="3810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84238D-F938-46BD-AF97-F0BE29476DA3}"/>
              </a:ext>
            </a:extLst>
          </p:cNvPr>
          <p:cNvSpPr txBox="1"/>
          <p:nvPr/>
        </p:nvSpPr>
        <p:spPr>
          <a:xfrm>
            <a:off x="7591125" y="5500691"/>
            <a:ext cx="1165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Roughly: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“Here be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dragons”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DB11C38-63E5-4DEA-93CA-37964791D0D4}"/>
              </a:ext>
            </a:extLst>
          </p:cNvPr>
          <p:cNvSpPr/>
          <p:nvPr/>
        </p:nvSpPr>
        <p:spPr>
          <a:xfrm>
            <a:off x="8158151" y="4791076"/>
            <a:ext cx="157163" cy="733425"/>
          </a:xfrm>
          <a:custGeom>
            <a:avLst/>
            <a:gdLst>
              <a:gd name="connsiteX0" fmla="*/ 0 w 157163"/>
              <a:gd name="connsiteY0" fmla="*/ 733425 h 733425"/>
              <a:gd name="connsiteX1" fmla="*/ 157163 w 157163"/>
              <a:gd name="connsiteY1" fmla="*/ 280988 h 733425"/>
              <a:gd name="connsiteX2" fmla="*/ 0 w 157163"/>
              <a:gd name="connsiteY2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3" h="733425">
                <a:moveTo>
                  <a:pt x="0" y="733425"/>
                </a:moveTo>
                <a:cubicBezTo>
                  <a:pt x="78581" y="568325"/>
                  <a:pt x="157163" y="403225"/>
                  <a:pt x="157163" y="280988"/>
                </a:cubicBezTo>
                <a:cubicBezTo>
                  <a:pt x="157163" y="158751"/>
                  <a:pt x="78581" y="79375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Image result for whatever nerd">
            <a:extLst>
              <a:ext uri="{FF2B5EF4-FFF2-40B4-BE49-F238E27FC236}">
                <a16:creationId xmlns:a16="http://schemas.microsoft.com/office/drawing/2014/main" id="{BF3B86EB-8D78-4406-9F4F-9AC9A695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56" y="2143305"/>
            <a:ext cx="4695436" cy="46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0" grpId="0"/>
      <p:bldP spid="13" grpId="0" animBg="1"/>
      <p:bldP spid="33" grpId="0"/>
      <p:bldP spid="17" grpId="0" animBg="1"/>
    </p:bldLst>
  </p:timing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448C01-2AAE-4F80-AD29-4259D4A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86" y="26753"/>
            <a:ext cx="9143999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Class is About Complexity of Design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D1F2F5E2-63F2-46ED-A7A0-1303C20C2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4667" l="12889" r="99111">
                        <a14:foregroundMark x1="65111" y1="49917" x2="65111" y2="49917"/>
                        <a14:foregroundMark x1="60889" y1="44583" x2="68333" y2="52167"/>
                        <a14:foregroundMark x1="68333" y1="52167" x2="72444" y2="61167"/>
                        <a14:foregroundMark x1="72444" y1="61167" x2="85222" y2="57583"/>
                        <a14:foregroundMark x1="85222" y1="57583" x2="92556" y2="66000"/>
                        <a14:foregroundMark x1="92556" y1="66000" x2="92889" y2="69000"/>
                        <a14:foregroundMark x1="77333" y1="59833" x2="65667" y2="63583"/>
                        <a14:foregroundMark x1="65667" y1="63583" x2="62444" y2="63417"/>
                        <a14:foregroundMark x1="55222" y1="70500" x2="55556" y2="67833"/>
                        <a14:foregroundMark x1="56444" y1="71917" x2="60000" y2="75500"/>
                        <a14:foregroundMark x1="60333" y1="75250" x2="57889" y2="73667"/>
                        <a14:foregroundMark x1="56111" y1="67833" x2="67444" y2="65167"/>
                        <a14:foregroundMark x1="82667" y1="63167" x2="77333" y2="67167"/>
                        <a14:foregroundMark x1="76778" y1="67833" x2="83889" y2="64083"/>
                        <a14:foregroundMark x1="65111" y1="56917" x2="65444" y2="52833"/>
                        <a14:foregroundMark x1="78778" y1="42583" x2="87444" y2="48833"/>
                        <a14:foregroundMark x1="84778" y1="37417" x2="84778" y2="38750"/>
                        <a14:foregroundMark x1="91111" y1="63583" x2="98222" y2="69833"/>
                        <a14:foregroundMark x1="84222" y1="63833" x2="89000" y2="70083"/>
                        <a14:foregroundMark x1="92000" y1="70750" x2="87778" y2="84667"/>
                        <a14:foregroundMark x1="93111" y1="61167" x2="95556" y2="57583"/>
                        <a14:foregroundMark x1="78556" y1="50833" x2="82667" y2="58917"/>
                        <a14:foregroundMark x1="81556" y1="41417" x2="78222" y2="43667"/>
                        <a14:foregroundMark x1="47444" y1="28667" x2="57222" y2="35333"/>
                        <a14:foregroundMark x1="57222" y1="35333" x2="57333" y2="35417"/>
                        <a14:foregroundMark x1="84778" y1="37167" x2="83889" y2="38500"/>
                        <a14:foregroundMark x1="99111" y1="72083" x2="97667" y2="83083"/>
                        <a14:backgroundMark x1="28667" y1="25583" x2="34333" y2="68083"/>
                        <a14:backgroundMark x1="42667" y1="64750" x2="51333" y2="52667"/>
                        <a14:backgroundMark x1="52000" y1="52833" x2="50222" y2="62917"/>
                        <a14:backgroundMark x1="54111" y1="55083" x2="52889" y2="50167"/>
                        <a14:backgroundMark x1="52222" y1="46333" x2="52000" y2="40333"/>
                        <a14:backgroundMark x1="61778" y1="32917" x2="73667" y2="36000"/>
                        <a14:backgroundMark x1="73667" y1="36000" x2="66333" y2="32250"/>
                        <a14:backgroundMark x1="28667" y1="32917" x2="37778" y2="43000"/>
                        <a14:backgroundMark x1="37778" y1="43000" x2="40333" y2="51083"/>
                        <a14:backgroundMark x1="35889" y1="17083" x2="53444" y2="21500"/>
                        <a14:backgroundMark x1="53444" y1="21500" x2="48333" y2="1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20629" r="-1" b="11568"/>
          <a:stretch/>
        </p:blipFill>
        <p:spPr bwMode="auto">
          <a:xfrm>
            <a:off x="8221595" y="1647111"/>
            <a:ext cx="3954288" cy="53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9D549A-68C8-4A1A-AF2C-56A1A458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4686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We’ll wield the classic tools to combat complexity:</a:t>
            </a:r>
          </a:p>
          <a:p>
            <a:r>
              <a:rPr lang="en-US" dirty="0"/>
              <a:t>Formalisms</a:t>
            </a:r>
          </a:p>
          <a:p>
            <a:r>
              <a:rPr lang="en-US" dirty="0"/>
              <a:t>Abstractions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Disciplined software design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448C01-2AAE-4F80-AD29-4259D4A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5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Explore Design Complexity through Implementation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9D549A-68C8-4A1A-AF2C-56A1A458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97" y="1825625"/>
            <a:ext cx="53545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Let’s Build a Compiler!</a:t>
            </a:r>
          </a:p>
          <a:p>
            <a:r>
              <a:rPr lang="en-US" dirty="0"/>
              <a:t>Seems like a good thing to do in a class called “Compiler Construction”</a:t>
            </a:r>
          </a:p>
          <a:p>
            <a:r>
              <a:rPr lang="en-US" dirty="0"/>
              <a:t>Regardless of your interest in compilers, you’ll get to do some non-trivial code development</a:t>
            </a:r>
          </a:p>
          <a:p>
            <a:pPr lvl="1"/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58D4B4-0FE4-32E0-7238-3E7570BFF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7949" r="12785" b="11025"/>
          <a:stretch/>
        </p:blipFill>
        <p:spPr>
          <a:xfrm>
            <a:off x="7003379" y="1477901"/>
            <a:ext cx="4671845" cy="49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Today’s Lecture Roadmap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Lesson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</a:t>
            </a:r>
          </a:p>
          <a:p>
            <a:pPr lvl="1">
              <a:buFontTx/>
              <a:buChar char="-"/>
            </a:pPr>
            <a:r>
              <a:rPr lang="en-US" dirty="0"/>
              <a:t>About you</a:t>
            </a:r>
          </a:p>
          <a:p>
            <a:pPr lvl="1">
              <a:buFontTx/>
              <a:buChar char="-"/>
            </a:pPr>
            <a:r>
              <a:rPr lang="en-US" dirty="0"/>
              <a:t>About me</a:t>
            </a:r>
          </a:p>
          <a:p>
            <a:pPr lvl="1">
              <a:buFontTx/>
              <a:buChar char="-"/>
            </a:pPr>
            <a:r>
              <a:rPr lang="en-US" dirty="0"/>
              <a:t>About the course</a:t>
            </a:r>
          </a:p>
          <a:p>
            <a:r>
              <a:rPr lang="en-US" dirty="0"/>
              <a:t>Overview the Compiler</a:t>
            </a:r>
          </a:p>
          <a:p>
            <a:r>
              <a:rPr lang="en-US" dirty="0"/>
              <a:t>Lexical Specification</a:t>
            </a:r>
          </a:p>
          <a:p>
            <a:pPr lvl="1"/>
            <a:endParaRPr lang="en-US" dirty="0"/>
          </a:p>
        </p:txBody>
      </p:sp>
      <p:pic>
        <p:nvPicPr>
          <p:cNvPr id="10242" name="Picture 2" descr="Image result for confusing roadmap">
            <a:extLst>
              <a:ext uri="{FF2B5EF4-FFF2-40B4-BE49-F238E27FC236}">
                <a16:creationId xmlns:a16="http://schemas.microsoft.com/office/drawing/2014/main" id="{EE94D0A9-5317-45B2-9480-7635E0C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4" y="1825625"/>
            <a:ext cx="3707296" cy="42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AF0DC-887D-4F65-B9C3-CFF9F2C74231}"/>
              </a:ext>
            </a:extLst>
          </p:cNvPr>
          <p:cNvSpPr/>
          <p:nvPr/>
        </p:nvSpPr>
        <p:spPr>
          <a:xfrm>
            <a:off x="836807" y="3429000"/>
            <a:ext cx="3707296" cy="565030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5DA60-92A2-4F5B-B8EB-AF6BDED41300}"/>
              </a:ext>
            </a:extLst>
          </p:cNvPr>
          <p:cNvSpPr txBox="1"/>
          <p:nvPr/>
        </p:nvSpPr>
        <p:spPr>
          <a:xfrm>
            <a:off x="4134389" y="1542500"/>
            <a:ext cx="4048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/>
              <a:t>(Audience participation)</a:t>
            </a:r>
          </a:p>
        </p:txBody>
      </p:sp>
    </p:spTree>
    <p:extLst>
      <p:ext uri="{BB962C8B-B14F-4D97-AF65-F5344CB8AC3E}">
        <p14:creationId xmlns:p14="http://schemas.microsoft.com/office/powerpoint/2010/main" val="3826086337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2DECB-E543-4BAF-8084-FA2BBC7E806E}"/>
              </a:ext>
            </a:extLst>
          </p:cNvPr>
          <p:cNvSpPr/>
          <p:nvPr/>
        </p:nvSpPr>
        <p:spPr>
          <a:xfrm>
            <a:off x="2108100" y="2213694"/>
            <a:ext cx="1577835" cy="4010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6BBC2D-D083-41AB-BADE-D768BF68BF4F}"/>
              </a:ext>
            </a:extLst>
          </p:cNvPr>
          <p:cNvSpPr/>
          <p:nvPr/>
        </p:nvSpPr>
        <p:spPr>
          <a:xfrm>
            <a:off x="2038846" y="6397167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D94A45-E1F7-4C83-BB3B-34DB31B0E68F}"/>
              </a:ext>
            </a:extLst>
          </p:cNvPr>
          <p:cNvSpPr/>
          <p:nvPr/>
        </p:nvSpPr>
        <p:spPr>
          <a:xfrm>
            <a:off x="2038846" y="1542285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E24B4-5B89-4E08-A5CC-85D949817C2C}"/>
              </a:ext>
            </a:extLst>
          </p:cNvPr>
          <p:cNvCxnSpPr>
            <a:cxnSpLocks/>
            <a:stCxn id="31" idx="2"/>
            <a:endCxn id="23" idx="0"/>
          </p:cNvCxnSpPr>
          <p:nvPr/>
        </p:nvCxnSpPr>
        <p:spPr>
          <a:xfrm>
            <a:off x="2897017" y="2075404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0CE1D5-E9DD-4039-B35B-F66F481DAB5A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897017" y="6224017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533816C-F66A-4229-8E3C-D8E9F99AFE6F}"/>
              </a:ext>
            </a:extLst>
          </p:cNvPr>
          <p:cNvSpPr txBox="1"/>
          <p:nvPr/>
        </p:nvSpPr>
        <p:spPr>
          <a:xfrm>
            <a:off x="5118078" y="1715026"/>
            <a:ext cx="3735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working definition of a compiler</a:t>
            </a:r>
          </a:p>
          <a:p>
            <a:r>
              <a:rPr lang="en-US" dirty="0"/>
              <a:t>A recognizer of source language S and</a:t>
            </a:r>
          </a:p>
          <a:p>
            <a:r>
              <a:rPr lang="en-US" dirty="0"/>
              <a:t>a translator from source language S </a:t>
            </a:r>
          </a:p>
          <a:p>
            <a:r>
              <a:rPr lang="en-US" dirty="0"/>
              <a:t>to target language T written in host </a:t>
            </a:r>
          </a:p>
          <a:p>
            <a:r>
              <a:rPr lang="en-US" dirty="0"/>
              <a:t>language 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661295-6FE8-4411-8843-C0FBDCAD6537}"/>
              </a:ext>
            </a:extLst>
          </p:cNvPr>
          <p:cNvSpPr txBox="1"/>
          <p:nvPr/>
        </p:nvSpPr>
        <p:spPr>
          <a:xfrm>
            <a:off x="4524662" y="1801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6E4E91-D043-4728-8964-E975020B94E8}"/>
              </a:ext>
            </a:extLst>
          </p:cNvPr>
          <p:cNvSpPr txBox="1"/>
          <p:nvPr/>
        </p:nvSpPr>
        <p:spPr>
          <a:xfrm>
            <a:off x="4249261" y="5867499"/>
            <a:ext cx="29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77C67-7BB5-49F0-BEBF-2DDFC93CED0C}"/>
              </a:ext>
            </a:extLst>
          </p:cNvPr>
          <p:cNvSpPr txBox="1"/>
          <p:nvPr/>
        </p:nvSpPr>
        <p:spPr>
          <a:xfrm>
            <a:off x="4718749" y="412798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5B741DF-19F0-46A0-9ED1-2CA459219E2B}"/>
              </a:ext>
            </a:extLst>
          </p:cNvPr>
          <p:cNvSpPr/>
          <p:nvPr/>
        </p:nvSpPr>
        <p:spPr>
          <a:xfrm flipH="1">
            <a:off x="3785794" y="1736279"/>
            <a:ext cx="727588" cy="499460"/>
          </a:xfrm>
          <a:custGeom>
            <a:avLst/>
            <a:gdLst>
              <a:gd name="connsiteX0" fmla="*/ 0 w 648929"/>
              <a:gd name="connsiteY0" fmla="*/ 284454 h 499460"/>
              <a:gd name="connsiteX1" fmla="*/ 255638 w 648929"/>
              <a:gd name="connsiteY1" fmla="*/ 490931 h 499460"/>
              <a:gd name="connsiteX2" fmla="*/ 422787 w 648929"/>
              <a:gd name="connsiteY2" fmla="*/ 28815 h 499460"/>
              <a:gd name="connsiteX3" fmla="*/ 648929 w 648929"/>
              <a:gd name="connsiteY3" fmla="*/ 87809 h 4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929" h="499460">
                <a:moveTo>
                  <a:pt x="0" y="284454"/>
                </a:moveTo>
                <a:cubicBezTo>
                  <a:pt x="92586" y="408996"/>
                  <a:pt x="185173" y="533538"/>
                  <a:pt x="255638" y="490931"/>
                </a:cubicBezTo>
                <a:cubicBezTo>
                  <a:pt x="326103" y="448324"/>
                  <a:pt x="357239" y="96002"/>
                  <a:pt x="422787" y="28815"/>
                </a:cubicBezTo>
                <a:cubicBezTo>
                  <a:pt x="488335" y="-38372"/>
                  <a:pt x="568632" y="24718"/>
                  <a:pt x="648929" y="8780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2558A57-165D-45E4-99A8-E2FC29B5F25D}"/>
              </a:ext>
            </a:extLst>
          </p:cNvPr>
          <p:cNvSpPr/>
          <p:nvPr/>
        </p:nvSpPr>
        <p:spPr>
          <a:xfrm flipH="1">
            <a:off x="3755189" y="3951062"/>
            <a:ext cx="963561" cy="570446"/>
          </a:xfrm>
          <a:custGeom>
            <a:avLst/>
            <a:gdLst>
              <a:gd name="connsiteX0" fmla="*/ 0 w 835742"/>
              <a:gd name="connsiteY0" fmla="*/ 283260 h 570446"/>
              <a:gd name="connsiteX1" fmla="*/ 235975 w 835742"/>
              <a:gd name="connsiteY1" fmla="*/ 7957 h 570446"/>
              <a:gd name="connsiteX2" fmla="*/ 412955 w 835742"/>
              <a:gd name="connsiteY2" fmla="*/ 558564 h 570446"/>
              <a:gd name="connsiteX3" fmla="*/ 835742 w 835742"/>
              <a:gd name="connsiteY3" fmla="*/ 332422 h 5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42" h="570446">
                <a:moveTo>
                  <a:pt x="0" y="283260"/>
                </a:moveTo>
                <a:cubicBezTo>
                  <a:pt x="83574" y="122666"/>
                  <a:pt x="167149" y="-37927"/>
                  <a:pt x="235975" y="7957"/>
                </a:cubicBezTo>
                <a:cubicBezTo>
                  <a:pt x="304801" y="53841"/>
                  <a:pt x="312994" y="504487"/>
                  <a:pt x="412955" y="558564"/>
                </a:cubicBezTo>
                <a:cubicBezTo>
                  <a:pt x="512916" y="612641"/>
                  <a:pt x="674329" y="472531"/>
                  <a:pt x="835742" y="33242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C741541-0B93-4DF6-8D34-740EDAC42879}"/>
              </a:ext>
            </a:extLst>
          </p:cNvPr>
          <p:cNvSpPr/>
          <p:nvPr/>
        </p:nvSpPr>
        <p:spPr>
          <a:xfrm rot="21030139" flipH="1">
            <a:off x="3820763" y="6285548"/>
            <a:ext cx="619188" cy="345592"/>
          </a:xfrm>
          <a:custGeom>
            <a:avLst/>
            <a:gdLst>
              <a:gd name="connsiteX0" fmla="*/ 0 w 412955"/>
              <a:gd name="connsiteY0" fmla="*/ 0 h 345592"/>
              <a:gd name="connsiteX1" fmla="*/ 78658 w 412955"/>
              <a:gd name="connsiteY1" fmla="*/ 344129 h 345592"/>
              <a:gd name="connsiteX2" fmla="*/ 226142 w 412955"/>
              <a:gd name="connsiteY2" fmla="*/ 127819 h 345592"/>
              <a:gd name="connsiteX3" fmla="*/ 412955 w 412955"/>
              <a:gd name="connsiteY3" fmla="*/ 226142 h 34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955" h="345592">
                <a:moveTo>
                  <a:pt x="0" y="0"/>
                </a:moveTo>
                <a:cubicBezTo>
                  <a:pt x="20484" y="161413"/>
                  <a:pt x="40968" y="322826"/>
                  <a:pt x="78658" y="344129"/>
                </a:cubicBezTo>
                <a:cubicBezTo>
                  <a:pt x="116348" y="365432"/>
                  <a:pt x="170426" y="147483"/>
                  <a:pt x="226142" y="127819"/>
                </a:cubicBezTo>
                <a:cubicBezTo>
                  <a:pt x="281858" y="108155"/>
                  <a:pt x="347406" y="167148"/>
                  <a:pt x="412955" y="22614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4FB65-0F24-9A9F-3495-8B145DF7DFF2}"/>
              </a:ext>
            </a:extLst>
          </p:cNvPr>
          <p:cNvSpPr txBox="1"/>
          <p:nvPr/>
        </p:nvSpPr>
        <p:spPr>
          <a:xfrm>
            <a:off x="9167877" y="1715026"/>
            <a:ext cx="2407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compiler</a:t>
            </a:r>
            <a:endParaRPr lang="en-US" dirty="0"/>
          </a:p>
          <a:p>
            <a:r>
              <a:rPr lang="en-US" dirty="0"/>
              <a:t>Host Language H = C++</a:t>
            </a:r>
          </a:p>
          <a:p>
            <a:r>
              <a:rPr lang="en-US" dirty="0"/>
              <a:t>Target language T = X64</a:t>
            </a:r>
          </a:p>
          <a:p>
            <a:r>
              <a:rPr lang="en-US" dirty="0"/>
              <a:t>Source language = 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D2008-72FC-3634-FF56-97600A2F499F}"/>
              </a:ext>
            </a:extLst>
          </p:cNvPr>
          <p:cNvSpPr txBox="1"/>
          <p:nvPr/>
        </p:nvSpPr>
        <p:spPr>
          <a:xfrm>
            <a:off x="6366240" y="3527147"/>
            <a:ext cx="4958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Audience Participation: </a:t>
            </a:r>
          </a:p>
          <a:p>
            <a:r>
              <a:rPr lang="en-US" sz="2400" b="1" i="1" dirty="0"/>
              <a:t>What should we name our language?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225B3-CC78-9D7F-237F-F75E974A52BF}"/>
              </a:ext>
            </a:extLst>
          </p:cNvPr>
          <p:cNvSpPr txBox="1"/>
          <p:nvPr/>
        </p:nvSpPr>
        <p:spPr>
          <a:xfrm>
            <a:off x="3814755" y="4514842"/>
            <a:ext cx="2383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Us: C++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(or whatever you want)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FB108-86E7-DCE0-24B0-679288614DE5}"/>
              </a:ext>
            </a:extLst>
          </p:cNvPr>
          <p:cNvSpPr txBox="1"/>
          <p:nvPr/>
        </p:nvSpPr>
        <p:spPr>
          <a:xfrm>
            <a:off x="4340919" y="219543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???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DE49C-E488-90DB-4F0F-08EFF6CA57CB}"/>
              </a:ext>
            </a:extLst>
          </p:cNvPr>
          <p:cNvSpPr txBox="1"/>
          <p:nvPr/>
        </p:nvSpPr>
        <p:spPr>
          <a:xfrm>
            <a:off x="4677062" y="6020949"/>
            <a:ext cx="183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Us: X64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(very cool choice)</a:t>
            </a:r>
          </a:p>
        </p:txBody>
      </p:sp>
    </p:spTree>
    <p:extLst>
      <p:ext uri="{BB962C8B-B14F-4D97-AF65-F5344CB8AC3E}">
        <p14:creationId xmlns:p14="http://schemas.microsoft.com/office/powerpoint/2010/main" val="316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71" grpId="0"/>
      <p:bldP spid="72" grpId="0"/>
      <p:bldP spid="73" grpId="0"/>
      <p:bldP spid="74" grpId="0" animBg="1"/>
      <p:bldP spid="75" grpId="0" animBg="1"/>
      <p:bldP spid="76" grpId="0" animBg="1"/>
      <p:bldP spid="4" grpId="0"/>
      <p:bldP spid="5" grpId="0"/>
      <p:bldP spid="6" grpId="0"/>
      <p:bldP spid="7" grpId="0"/>
    </p:bldLst>
  </p:timing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Housekeeping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030" y="1353415"/>
            <a:ext cx="7610008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Assignments</a:t>
            </a:r>
          </a:p>
          <a:p>
            <a:r>
              <a:rPr lang="en-US" dirty="0"/>
              <a:t>Entry Survey out now</a:t>
            </a:r>
          </a:p>
          <a:p>
            <a:pPr lvl="1"/>
            <a:r>
              <a:rPr lang="en-US" dirty="0"/>
              <a:t>Due </a:t>
            </a:r>
            <a:r>
              <a:rPr lang="en-US" b="1" dirty="0"/>
              <a:t>tonight</a:t>
            </a:r>
            <a:r>
              <a:rPr lang="en-US" dirty="0"/>
              <a:t> at 11:59 PM</a:t>
            </a:r>
          </a:p>
          <a:p>
            <a:r>
              <a:rPr lang="en-US" dirty="0"/>
              <a:t>Lab 1 out tonight</a:t>
            </a:r>
          </a:p>
          <a:p>
            <a:pPr lvl="1"/>
            <a:r>
              <a:rPr lang="en-US" dirty="0"/>
              <a:t>Due next Monday at 3:00 PM</a:t>
            </a:r>
          </a:p>
          <a:p>
            <a:r>
              <a:rPr lang="en-US" dirty="0"/>
              <a:t>Lab 2 out by Friday</a:t>
            </a:r>
          </a:p>
          <a:p>
            <a:pPr lvl="1"/>
            <a:r>
              <a:rPr lang="en-US" dirty="0"/>
              <a:t>Due next </a:t>
            </a:r>
            <a:r>
              <a:rPr lang="en-US" dirty="0" err="1"/>
              <a:t>next</a:t>
            </a:r>
            <a:r>
              <a:rPr lang="en-US" dirty="0"/>
              <a:t> Monday at 3:00 PM</a:t>
            </a:r>
          </a:p>
          <a:p>
            <a:pPr lvl="1"/>
            <a:r>
              <a:rPr lang="en-US" dirty="0"/>
              <a:t>Will be the subject of in-person labs next week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26023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2DECB-E543-4BAF-8084-FA2BBC7E806E}"/>
              </a:ext>
            </a:extLst>
          </p:cNvPr>
          <p:cNvSpPr/>
          <p:nvPr/>
        </p:nvSpPr>
        <p:spPr>
          <a:xfrm>
            <a:off x="2108100" y="2213694"/>
            <a:ext cx="1577835" cy="4010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6BBC2D-D083-41AB-BADE-D768BF68BF4F}"/>
              </a:ext>
            </a:extLst>
          </p:cNvPr>
          <p:cNvSpPr/>
          <p:nvPr/>
        </p:nvSpPr>
        <p:spPr>
          <a:xfrm>
            <a:off x="2038846" y="6397167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D94A45-E1F7-4C83-BB3B-34DB31B0E68F}"/>
              </a:ext>
            </a:extLst>
          </p:cNvPr>
          <p:cNvSpPr/>
          <p:nvPr/>
        </p:nvSpPr>
        <p:spPr>
          <a:xfrm>
            <a:off x="2038846" y="1542285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E24B4-5B89-4E08-A5CC-85D949817C2C}"/>
              </a:ext>
            </a:extLst>
          </p:cNvPr>
          <p:cNvCxnSpPr>
            <a:cxnSpLocks/>
            <a:stCxn id="31" idx="2"/>
            <a:endCxn id="23" idx="0"/>
          </p:cNvCxnSpPr>
          <p:nvPr/>
        </p:nvCxnSpPr>
        <p:spPr>
          <a:xfrm>
            <a:off x="2897017" y="2075404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0CE1D5-E9DD-4039-B35B-F66F481DAB5A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897017" y="6224017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D102AD-B58A-F1D7-5EAC-B3616059D164}"/>
              </a:ext>
            </a:extLst>
          </p:cNvPr>
          <p:cNvSpPr txBox="1"/>
          <p:nvPr/>
        </p:nvSpPr>
        <p:spPr>
          <a:xfrm>
            <a:off x="5728065" y="3079470"/>
            <a:ext cx="5545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Great! With our language defined, we can</a:t>
            </a:r>
          </a:p>
          <a:p>
            <a:r>
              <a:rPr lang="en-US" sz="2400" b="1" i="1" dirty="0"/>
              <a:t>resume exploring the compiler’s structure</a:t>
            </a:r>
          </a:p>
        </p:txBody>
      </p:sp>
    </p:spTree>
    <p:extLst>
      <p:ext uri="{BB962C8B-B14F-4D97-AF65-F5344CB8AC3E}">
        <p14:creationId xmlns:p14="http://schemas.microsoft.com/office/powerpoint/2010/main" val="570354015"/>
      </p:ext>
    </p:extLst>
  </p:cSld>
  <p:clrMapOvr>
    <a:masterClrMapping/>
  </p:clrMapOvr>
</p:sld>
</file>

<file path=ppt/slides/slide3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F7BF92-9A41-44CB-84D3-15570FDE8374}"/>
              </a:ext>
            </a:extLst>
          </p:cNvPr>
          <p:cNvGrpSpPr/>
          <p:nvPr/>
        </p:nvGrpSpPr>
        <p:grpSpPr>
          <a:xfrm>
            <a:off x="2038846" y="1542285"/>
            <a:ext cx="1716343" cy="5234408"/>
            <a:chOff x="2038846" y="1542285"/>
            <a:chExt cx="1716343" cy="523440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792DECB-E543-4BAF-8084-FA2BBC7E806E}"/>
                </a:ext>
              </a:extLst>
            </p:cNvPr>
            <p:cNvSpPr/>
            <p:nvPr/>
          </p:nvSpPr>
          <p:spPr>
            <a:xfrm>
              <a:off x="2108100" y="2213694"/>
              <a:ext cx="1577835" cy="401032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Compiler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E6BBC2D-D083-41AB-BADE-D768BF68BF4F}"/>
                </a:ext>
              </a:extLst>
            </p:cNvPr>
            <p:cNvSpPr/>
            <p:nvPr/>
          </p:nvSpPr>
          <p:spPr>
            <a:xfrm>
              <a:off x="2038846" y="6397167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FD94A45-E1F7-4C83-BB3B-34DB31B0E68F}"/>
                </a:ext>
              </a:extLst>
            </p:cNvPr>
            <p:cNvSpPr/>
            <p:nvPr/>
          </p:nvSpPr>
          <p:spPr>
            <a:xfrm>
              <a:off x="2038846" y="1542285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45E24B4-5B89-4E08-A5CC-85D949817C2C}"/>
                </a:ext>
              </a:extLst>
            </p:cNvPr>
            <p:cNvCxnSpPr>
              <a:cxnSpLocks/>
              <a:stCxn id="31" idx="2"/>
              <a:endCxn id="23" idx="0"/>
            </p:cNvCxnSpPr>
            <p:nvPr/>
          </p:nvCxnSpPr>
          <p:spPr>
            <a:xfrm>
              <a:off x="2897017" y="2075404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B0CE1D5-E9DD-4039-B35B-F66F481DAB5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2897017" y="6224017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02B92C-DA3B-46E7-9489-BAC6B088AD7E}"/>
                  </a:ext>
                </a:extLst>
              </p:cNvPr>
              <p:cNvSpPr txBox="1"/>
              <p:nvPr/>
            </p:nvSpPr>
            <p:spPr>
              <a:xfrm>
                <a:off x="4006483" y="3387077"/>
                <a:ext cx="864019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en-US" sz="7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7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02B92C-DA3B-46E7-9489-BAC6B088A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483" y="3387077"/>
                <a:ext cx="864019" cy="1077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0E87247-0D28-4C42-A113-D40EBA4975AA}"/>
              </a:ext>
            </a:extLst>
          </p:cNvPr>
          <p:cNvGrpSpPr/>
          <p:nvPr/>
        </p:nvGrpSpPr>
        <p:grpSpPr>
          <a:xfrm>
            <a:off x="5354435" y="1560442"/>
            <a:ext cx="1716343" cy="5234408"/>
            <a:chOff x="5354435" y="1560442"/>
            <a:chExt cx="1716343" cy="523440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468E25-BDB5-4CAE-8622-FD4962039A1E}"/>
                </a:ext>
              </a:extLst>
            </p:cNvPr>
            <p:cNvSpPr/>
            <p:nvPr/>
          </p:nvSpPr>
          <p:spPr>
            <a:xfrm>
              <a:off x="5354435" y="6415324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A46B6D9-2456-42A6-B246-3088672A5874}"/>
                </a:ext>
              </a:extLst>
            </p:cNvPr>
            <p:cNvSpPr/>
            <p:nvPr/>
          </p:nvSpPr>
          <p:spPr>
            <a:xfrm>
              <a:off x="5354435" y="1560442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5D84352-FA11-46D0-AE4F-6CD37998B012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6212606" y="2093561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93F43E-F34F-48B8-B873-C12059A6F6C2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6212606" y="6242174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BEF6E7A-242D-4D64-B38F-B9129AE6FAB5}"/>
                </a:ext>
              </a:extLst>
            </p:cNvPr>
            <p:cNvSpPr/>
            <p:nvPr/>
          </p:nvSpPr>
          <p:spPr>
            <a:xfrm>
              <a:off x="5423689" y="2281084"/>
              <a:ext cx="1577835" cy="9777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Frontend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0017F79-B747-402D-8D8A-1158359FFE99}"/>
                </a:ext>
              </a:extLst>
            </p:cNvPr>
            <p:cNvSpPr/>
            <p:nvPr/>
          </p:nvSpPr>
          <p:spPr>
            <a:xfrm>
              <a:off x="5416194" y="3420797"/>
              <a:ext cx="1592825" cy="16767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Middleend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0416EC2-7ACC-4224-A41C-DEC95C2BE94E}"/>
                </a:ext>
              </a:extLst>
            </p:cNvPr>
            <p:cNvSpPr/>
            <p:nvPr/>
          </p:nvSpPr>
          <p:spPr>
            <a:xfrm>
              <a:off x="5416194" y="5338769"/>
              <a:ext cx="1592825" cy="9257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Backend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714870B-C3F8-4CFA-BB7A-1CB064435A6A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212606" y="3258834"/>
              <a:ext cx="0" cy="16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2F30821-98E5-480D-8AE0-011C643E09BD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6212606" y="5097502"/>
              <a:ext cx="0" cy="241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78A9AFE-38F8-400C-BF8C-3558FC7FA9F5}"/>
              </a:ext>
            </a:extLst>
          </p:cNvPr>
          <p:cNvSpPr txBox="1"/>
          <p:nvPr/>
        </p:nvSpPr>
        <p:spPr>
          <a:xfrm>
            <a:off x="7092309" y="3183499"/>
            <a:ext cx="3382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Traditional compilers</a:t>
            </a:r>
          </a:p>
          <a:p>
            <a:r>
              <a:rPr lang="en-US" dirty="0"/>
              <a:t>Divided into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Frontend: input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Middleend</a:t>
            </a:r>
            <a:r>
              <a:rPr lang="en-US" dirty="0"/>
              <a:t>: program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Backend: output handling</a:t>
            </a:r>
          </a:p>
        </p:txBody>
      </p:sp>
    </p:spTree>
    <p:extLst>
      <p:ext uri="{BB962C8B-B14F-4D97-AF65-F5344CB8AC3E}">
        <p14:creationId xmlns:p14="http://schemas.microsoft.com/office/powerpoint/2010/main" val="9831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/>
    </p:bldLst>
  </p:timing>
</p:sld>
</file>

<file path=ppt/slides/slide32.xml><?xml version="1.0" encoding="utf-8"?>
<p:sld xmlns:a16="http://schemas.microsoft.com/office/drawing/2014/main" xmlns:mc="http://schemas.openxmlformats.org/markup-compatibility/2006" xmlns:p14="http://schemas.microsoft.com/office/powerpoint/2010/main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E7804-4416-4700-8F54-D3BA58E7E374}"/>
              </a:ext>
            </a:extLst>
          </p:cNvPr>
          <p:cNvSpPr txBox="1"/>
          <p:nvPr/>
        </p:nvSpPr>
        <p:spPr>
          <a:xfrm>
            <a:off x="7092309" y="3183499"/>
            <a:ext cx="3382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Traditional compilers</a:t>
            </a:r>
          </a:p>
          <a:p>
            <a:r>
              <a:rPr lang="en-US" dirty="0"/>
              <a:t>Divided into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Frontend: input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Middleend</a:t>
            </a:r>
            <a:r>
              <a:rPr lang="en-US" dirty="0"/>
              <a:t>: program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Backend: output handling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4887359" y="2199869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4879864" y="27906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4879864" y="3342138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4887359" y="3952594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4887358" y="4639318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4887358" y="5260110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4894855" y="5812787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5676276" y="2589372"/>
            <a:ext cx="0" cy="20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5676276" y="3180176"/>
            <a:ext cx="0" cy="16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5676276" y="3731640"/>
            <a:ext cx="0" cy="22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5676276" y="4438344"/>
            <a:ext cx="1" cy="200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5676275" y="5018844"/>
            <a:ext cx="0" cy="241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5676276" y="5639637"/>
            <a:ext cx="1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8B55C2-2400-4981-9F46-F34A9F8CC44F}"/>
              </a:ext>
            </a:extLst>
          </p:cNvPr>
          <p:cNvGrpSpPr/>
          <p:nvPr/>
        </p:nvGrpSpPr>
        <p:grpSpPr>
          <a:xfrm>
            <a:off x="2178607" y="1481784"/>
            <a:ext cx="1716343" cy="5234408"/>
            <a:chOff x="2178607" y="1481784"/>
            <a:chExt cx="1716343" cy="52344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35A41B4-B358-409E-847B-BB908A167AE0}"/>
                </a:ext>
              </a:extLst>
            </p:cNvPr>
            <p:cNvSpPr/>
            <p:nvPr/>
          </p:nvSpPr>
          <p:spPr>
            <a:xfrm>
              <a:off x="2178607" y="6336666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2E9D3F-3DD1-487D-9E32-D90BE27EB7B7}"/>
                </a:ext>
              </a:extLst>
            </p:cNvPr>
            <p:cNvSpPr/>
            <p:nvPr/>
          </p:nvSpPr>
          <p:spPr>
            <a:xfrm>
              <a:off x="2178607" y="1481784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4A67BA-E10A-47F6-9067-034825EF4CE1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>
              <a:off x="3036778" y="2014903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1EC13C2-C552-40E8-B35E-FED2AC47CD85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3036778" y="6163516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4A84D845-BE73-443C-BEFD-0FE664445751}"/>
                </a:ext>
              </a:extLst>
            </p:cNvPr>
            <p:cNvSpPr/>
            <p:nvPr/>
          </p:nvSpPr>
          <p:spPr>
            <a:xfrm>
              <a:off x="2247861" y="2202426"/>
              <a:ext cx="1577835" cy="9777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Frontend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A0A5A07-7E1A-410B-BAE4-36CC0D5A43D5}"/>
                </a:ext>
              </a:extLst>
            </p:cNvPr>
            <p:cNvSpPr/>
            <p:nvPr/>
          </p:nvSpPr>
          <p:spPr>
            <a:xfrm>
              <a:off x="2240366" y="3342139"/>
              <a:ext cx="1592825" cy="16767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Middleend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6A67005-C81A-4AEC-AC17-C115C5F4BE8D}"/>
                </a:ext>
              </a:extLst>
            </p:cNvPr>
            <p:cNvSpPr/>
            <p:nvPr/>
          </p:nvSpPr>
          <p:spPr>
            <a:xfrm>
              <a:off x="2240366" y="5260111"/>
              <a:ext cx="1592825" cy="9257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Backend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FBA47AD-F8F2-4ECC-8806-C7C90C84381A}"/>
                </a:ext>
              </a:extLst>
            </p:cNvPr>
            <p:cNvCxnSpPr>
              <a:cxnSpLocks/>
              <a:stCxn id="57" idx="2"/>
              <a:endCxn id="58" idx="0"/>
            </p:cNvCxnSpPr>
            <p:nvPr/>
          </p:nvCxnSpPr>
          <p:spPr>
            <a:xfrm>
              <a:off x="3036778" y="3180176"/>
              <a:ext cx="0" cy="16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0085775-BCE2-43A6-920B-8549CD4B4596}"/>
                </a:ext>
              </a:extLst>
            </p:cNvPr>
            <p:cNvCxnSpPr>
              <a:cxnSpLocks/>
              <a:stCxn id="58" idx="2"/>
              <a:endCxn id="59" idx="0"/>
            </p:cNvCxnSpPr>
            <p:nvPr/>
          </p:nvCxnSpPr>
          <p:spPr>
            <a:xfrm>
              <a:off x="3036778" y="5018844"/>
              <a:ext cx="0" cy="241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3B4F17F6-4F42-4405-86B7-7D826FC700E9}"/>
              </a:ext>
            </a:extLst>
          </p:cNvPr>
          <p:cNvSpPr/>
          <p:nvPr/>
        </p:nvSpPr>
        <p:spPr>
          <a:xfrm>
            <a:off x="3894949" y="2182690"/>
            <a:ext cx="804870" cy="10269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B74DEBC8-8748-41A4-809E-6E684F6A946B}"/>
              </a:ext>
            </a:extLst>
          </p:cNvPr>
          <p:cNvSpPr/>
          <p:nvPr/>
        </p:nvSpPr>
        <p:spPr>
          <a:xfrm>
            <a:off x="3890033" y="3357648"/>
            <a:ext cx="804870" cy="16767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CEDC742B-5AF4-436F-95F6-2AAB4F2C2635}"/>
              </a:ext>
            </a:extLst>
          </p:cNvPr>
          <p:cNvSpPr/>
          <p:nvPr/>
        </p:nvSpPr>
        <p:spPr>
          <a:xfrm>
            <a:off x="3885117" y="5270028"/>
            <a:ext cx="804870" cy="10269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DEFAAA2-8F69-440D-9231-CC42482333D6}"/>
              </a:ext>
            </a:extLst>
          </p:cNvPr>
          <p:cNvSpPr/>
          <p:nvPr/>
        </p:nvSpPr>
        <p:spPr>
          <a:xfrm>
            <a:off x="7629580" y="690633"/>
            <a:ext cx="3189247" cy="227162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What do these modules do?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9057B-5B09-4249-969F-45855B0D47E7}"/>
              </a:ext>
            </a:extLst>
          </p:cNvPr>
          <p:cNvSpPr/>
          <p:nvPr/>
        </p:nvSpPr>
        <p:spPr>
          <a:xfrm>
            <a:off x="7095333" y="4607672"/>
            <a:ext cx="357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Phases further divided into modules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387BBB-897F-F3AB-8C4D-CF847383F8F6}"/>
                  </a:ext>
                </a:extLst>
              </p14:cNvPr>
              <p14:cNvContentPartPr/>
              <p14:nvPr/>
            </p14:nvContentPartPr>
            <p14:xfrm>
              <a:off x="9236160" y="1253160"/>
              <a:ext cx="1437120" cy="1020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387BBB-897F-F3AB-8C4D-CF847383F8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26800" y="1243800"/>
                <a:ext cx="1455840" cy="103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759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11" grpId="0" animBg="1"/>
      <p:bldP spid="62" grpId="0" animBg="1"/>
      <p:bldP spid="63" grpId="0" animBg="1"/>
      <p:bldP spid="12" grpId="0" animBg="1"/>
      <p:bldP spid="14" grpId="0"/>
    </p:bldLst>
  </p:timing>
</p:sld>
</file>

<file path=ppt/slides/slide33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255159" y="1570335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247664" y="22653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247664" y="2960413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255159" y="365545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255158" y="4446739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255158" y="5131802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262655" y="581686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4077" y="1959837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4077" y="2654876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044077" y="334991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044075" y="4141202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4075" y="482626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4075" y="5511328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628CE1-A071-D12B-AA9B-B5C5A5D2E1AA}"/>
              </a:ext>
            </a:extLst>
          </p:cNvPr>
          <p:cNvSpPr txBox="1"/>
          <p:nvPr/>
        </p:nvSpPr>
        <p:spPr>
          <a:xfrm>
            <a:off x="1864394" y="1442867"/>
            <a:ext cx="472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Scanner: </a:t>
            </a:r>
            <a:r>
              <a:rPr lang="en-US" dirty="0"/>
              <a:t>Transform input characters into tokens </a:t>
            </a:r>
          </a:p>
          <a:p>
            <a:r>
              <a:rPr lang="en-US" dirty="0"/>
              <a:t>(the “words” of the language)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CFB4D-C280-42AB-4385-A10A216F4805}"/>
              </a:ext>
            </a:extLst>
          </p:cNvPr>
          <p:cNvSpPr txBox="1"/>
          <p:nvPr/>
        </p:nvSpPr>
        <p:spPr>
          <a:xfrm>
            <a:off x="1840489" y="2136828"/>
            <a:ext cx="503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Parser: </a:t>
            </a:r>
            <a:r>
              <a:rPr lang="en-US" dirty="0"/>
              <a:t>arrange tokens into syntax </a:t>
            </a:r>
          </a:p>
          <a:p>
            <a:r>
              <a:rPr lang="en-US" dirty="0"/>
              <a:t>(the “sentences” and “paragraphs” of the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AAB7-AD7B-D95E-39FD-9509AAFB31FC}"/>
              </a:ext>
            </a:extLst>
          </p:cNvPr>
          <p:cNvSpPr txBox="1"/>
          <p:nvPr/>
        </p:nvSpPr>
        <p:spPr>
          <a:xfrm>
            <a:off x="1854867" y="2830282"/>
            <a:ext cx="42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Semantic Analysis: </a:t>
            </a:r>
            <a:r>
              <a:rPr lang="en-US" dirty="0"/>
              <a:t>Check properties of the </a:t>
            </a:r>
          </a:p>
          <a:p>
            <a:r>
              <a:rPr lang="en-US" dirty="0"/>
              <a:t>AST and add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BCD75-0BC1-B248-BE77-1253D770DA52}"/>
              </a:ext>
            </a:extLst>
          </p:cNvPr>
          <p:cNvSpPr txBox="1"/>
          <p:nvPr/>
        </p:nvSpPr>
        <p:spPr>
          <a:xfrm>
            <a:off x="7605247" y="2587068"/>
            <a:ext cx="31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analysis:</a:t>
            </a:r>
            <a:r>
              <a:rPr lang="en-US" dirty="0"/>
              <a:t> bind identifiers </a:t>
            </a:r>
          </a:p>
          <a:p>
            <a:r>
              <a:rPr lang="en-US" dirty="0"/>
              <a:t>to their symbols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252C9-525B-1496-7F96-EAB0FA82441C}"/>
              </a:ext>
            </a:extLst>
          </p:cNvPr>
          <p:cNvSpPr txBox="1"/>
          <p:nvPr/>
        </p:nvSpPr>
        <p:spPr>
          <a:xfrm>
            <a:off x="7579682" y="3275961"/>
            <a:ext cx="30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analysis:</a:t>
            </a:r>
            <a:r>
              <a:rPr lang="en-US" dirty="0"/>
              <a:t> associate types </a:t>
            </a:r>
          </a:p>
          <a:p>
            <a:r>
              <a:rPr lang="en-US" dirty="0"/>
              <a:t>with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CDC1-89D2-03E3-DD67-A778639222ED}"/>
              </a:ext>
            </a:extLst>
          </p:cNvPr>
          <p:cNvSpPr txBox="1"/>
          <p:nvPr/>
        </p:nvSpPr>
        <p:spPr>
          <a:xfrm>
            <a:off x="1842518" y="3599127"/>
            <a:ext cx="493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</a:t>
            </a:r>
            <a:r>
              <a:rPr lang="en-US" b="1" dirty="0" err="1"/>
              <a:t>codegen</a:t>
            </a:r>
            <a:r>
              <a:rPr lang="en-US" b="1" dirty="0"/>
              <a:t>: </a:t>
            </a:r>
            <a:r>
              <a:rPr lang="en-US" dirty="0"/>
              <a:t>Transform AST into a more </a:t>
            </a:r>
          </a:p>
          <a:p>
            <a:r>
              <a:rPr lang="en-US" dirty="0"/>
              <a:t>“operational” internal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DBDAC-F1A0-83F0-494F-160BB2B7D8DC}"/>
              </a:ext>
            </a:extLst>
          </p:cNvPr>
          <p:cNvSpPr txBox="1"/>
          <p:nvPr/>
        </p:nvSpPr>
        <p:spPr>
          <a:xfrm>
            <a:off x="1864394" y="4309298"/>
            <a:ext cx="435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Representation Optimization: </a:t>
            </a:r>
          </a:p>
          <a:p>
            <a:r>
              <a:rPr lang="en-US" dirty="0"/>
              <a:t>Structural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157A-19F9-CD43-E6A5-14AE0DFC58AA}"/>
              </a:ext>
            </a:extLst>
          </p:cNvPr>
          <p:cNvSpPr txBox="1"/>
          <p:nvPr/>
        </p:nvSpPr>
        <p:spPr>
          <a:xfrm>
            <a:off x="1854867" y="5001135"/>
            <a:ext cx="459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Generation: </a:t>
            </a:r>
            <a:r>
              <a:rPr lang="en-US" dirty="0"/>
              <a:t>Translate IR into target </a:t>
            </a:r>
          </a:p>
          <a:p>
            <a:r>
              <a:rPr lang="en-US" dirty="0"/>
              <a:t>language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03B3C-C113-F5A4-98F9-67DCFBA1788B}"/>
              </a:ext>
            </a:extLst>
          </p:cNvPr>
          <p:cNvSpPr txBox="1"/>
          <p:nvPr/>
        </p:nvSpPr>
        <p:spPr>
          <a:xfrm>
            <a:off x="1832992" y="5705082"/>
            <a:ext cx="397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Optimization: </a:t>
            </a:r>
            <a:r>
              <a:rPr lang="en-US" dirty="0"/>
              <a:t>target-specific </a:t>
            </a:r>
          </a:p>
          <a:p>
            <a:r>
              <a:rPr lang="en-US" dirty="0"/>
              <a:t>optimizations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3566E47-1CAF-A35B-4624-2312CEC63885}"/>
              </a:ext>
            </a:extLst>
          </p:cNvPr>
          <p:cNvSpPr/>
          <p:nvPr/>
        </p:nvSpPr>
        <p:spPr>
          <a:xfrm>
            <a:off x="6019399" y="2469106"/>
            <a:ext cx="1857773" cy="1429221"/>
          </a:xfrm>
          <a:prstGeom prst="leftBrace">
            <a:avLst>
              <a:gd name="adj1" fmla="val 566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5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3" grpId="0" animBg="1"/>
    </p:bldLst>
  </p:timing>
</p:sld>
</file>

<file path=ppt/slides/slide34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581" y="27852"/>
            <a:ext cx="9311313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Compiler’s Recognizer Duties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255159" y="1570335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247664" y="22653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247664" y="2960413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255159" y="365545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255158" y="4446739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255158" y="5131802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262655" y="581686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4077" y="1959837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4077" y="2654876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044077" y="334991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044075" y="4141202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4075" y="482626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4075" y="5511328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628CE1-A071-D12B-AA9B-B5C5A5D2E1AA}"/>
              </a:ext>
            </a:extLst>
          </p:cNvPr>
          <p:cNvSpPr txBox="1"/>
          <p:nvPr/>
        </p:nvSpPr>
        <p:spPr>
          <a:xfrm>
            <a:off x="1864394" y="1442867"/>
            <a:ext cx="472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Scanner: </a:t>
            </a:r>
            <a:r>
              <a:rPr lang="en-US" dirty="0"/>
              <a:t>Transform input characters into tokens </a:t>
            </a:r>
          </a:p>
          <a:p>
            <a:r>
              <a:rPr lang="en-US" dirty="0"/>
              <a:t>(the “words” of the language)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CFB4D-C280-42AB-4385-A10A216F4805}"/>
              </a:ext>
            </a:extLst>
          </p:cNvPr>
          <p:cNvSpPr txBox="1"/>
          <p:nvPr/>
        </p:nvSpPr>
        <p:spPr>
          <a:xfrm>
            <a:off x="1840489" y="2136828"/>
            <a:ext cx="503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Parser: </a:t>
            </a:r>
            <a:r>
              <a:rPr lang="en-US" dirty="0"/>
              <a:t>arrange tokens into syntax </a:t>
            </a:r>
          </a:p>
          <a:p>
            <a:r>
              <a:rPr lang="en-US" dirty="0"/>
              <a:t>(the “sentences” and “paragraphs” of the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AAB7-AD7B-D95E-39FD-9509AAFB31FC}"/>
              </a:ext>
            </a:extLst>
          </p:cNvPr>
          <p:cNvSpPr txBox="1"/>
          <p:nvPr/>
        </p:nvSpPr>
        <p:spPr>
          <a:xfrm>
            <a:off x="1854867" y="2830282"/>
            <a:ext cx="42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Semantic Analysis: </a:t>
            </a:r>
            <a:r>
              <a:rPr lang="en-US" dirty="0"/>
              <a:t>Check properties of the </a:t>
            </a:r>
          </a:p>
          <a:p>
            <a:r>
              <a:rPr lang="en-US" dirty="0"/>
              <a:t>AST and add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BCD75-0BC1-B248-BE77-1253D770DA52}"/>
              </a:ext>
            </a:extLst>
          </p:cNvPr>
          <p:cNvSpPr txBox="1"/>
          <p:nvPr/>
        </p:nvSpPr>
        <p:spPr>
          <a:xfrm>
            <a:off x="7605247" y="2587068"/>
            <a:ext cx="31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analysis:</a:t>
            </a:r>
            <a:r>
              <a:rPr lang="en-US" dirty="0"/>
              <a:t> bind identifiers </a:t>
            </a:r>
          </a:p>
          <a:p>
            <a:r>
              <a:rPr lang="en-US" dirty="0"/>
              <a:t>to their symbols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252C9-525B-1496-7F96-EAB0FA82441C}"/>
              </a:ext>
            </a:extLst>
          </p:cNvPr>
          <p:cNvSpPr txBox="1"/>
          <p:nvPr/>
        </p:nvSpPr>
        <p:spPr>
          <a:xfrm>
            <a:off x="7579682" y="3275961"/>
            <a:ext cx="30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analysis:</a:t>
            </a:r>
            <a:r>
              <a:rPr lang="en-US" dirty="0"/>
              <a:t> associate types </a:t>
            </a:r>
          </a:p>
          <a:p>
            <a:r>
              <a:rPr lang="en-US" dirty="0"/>
              <a:t>with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CDC1-89D2-03E3-DD67-A778639222ED}"/>
              </a:ext>
            </a:extLst>
          </p:cNvPr>
          <p:cNvSpPr txBox="1"/>
          <p:nvPr/>
        </p:nvSpPr>
        <p:spPr>
          <a:xfrm>
            <a:off x="1842518" y="3599127"/>
            <a:ext cx="493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</a:t>
            </a:r>
            <a:r>
              <a:rPr lang="en-US" b="1" dirty="0" err="1"/>
              <a:t>codegen</a:t>
            </a:r>
            <a:r>
              <a:rPr lang="en-US" b="1" dirty="0"/>
              <a:t>: </a:t>
            </a:r>
            <a:r>
              <a:rPr lang="en-US" dirty="0"/>
              <a:t>Transform AST into a more </a:t>
            </a:r>
          </a:p>
          <a:p>
            <a:r>
              <a:rPr lang="en-US" dirty="0"/>
              <a:t>“operational” internal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DBDAC-F1A0-83F0-494F-160BB2B7D8DC}"/>
              </a:ext>
            </a:extLst>
          </p:cNvPr>
          <p:cNvSpPr txBox="1"/>
          <p:nvPr/>
        </p:nvSpPr>
        <p:spPr>
          <a:xfrm>
            <a:off x="1864394" y="4309298"/>
            <a:ext cx="435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Representation Optimization: </a:t>
            </a:r>
          </a:p>
          <a:p>
            <a:r>
              <a:rPr lang="en-US" dirty="0"/>
              <a:t>Structural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157A-19F9-CD43-E6A5-14AE0DFC58AA}"/>
              </a:ext>
            </a:extLst>
          </p:cNvPr>
          <p:cNvSpPr txBox="1"/>
          <p:nvPr/>
        </p:nvSpPr>
        <p:spPr>
          <a:xfrm>
            <a:off x="1854867" y="5001135"/>
            <a:ext cx="459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Generation: </a:t>
            </a:r>
            <a:r>
              <a:rPr lang="en-US" dirty="0"/>
              <a:t>Translate IR into target </a:t>
            </a:r>
          </a:p>
          <a:p>
            <a:r>
              <a:rPr lang="en-US" dirty="0"/>
              <a:t>language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03B3C-C113-F5A4-98F9-67DCFBA1788B}"/>
              </a:ext>
            </a:extLst>
          </p:cNvPr>
          <p:cNvSpPr txBox="1"/>
          <p:nvPr/>
        </p:nvSpPr>
        <p:spPr>
          <a:xfrm>
            <a:off x="1832992" y="5705082"/>
            <a:ext cx="397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Optimization: </a:t>
            </a:r>
            <a:r>
              <a:rPr lang="en-US" dirty="0"/>
              <a:t>target-specific </a:t>
            </a:r>
          </a:p>
          <a:p>
            <a:r>
              <a:rPr lang="en-US" dirty="0"/>
              <a:t>optimizations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3566E47-1CAF-A35B-4624-2312CEC63885}"/>
              </a:ext>
            </a:extLst>
          </p:cNvPr>
          <p:cNvSpPr/>
          <p:nvPr/>
        </p:nvSpPr>
        <p:spPr>
          <a:xfrm>
            <a:off x="6019399" y="2469106"/>
            <a:ext cx="1857773" cy="1429221"/>
          </a:xfrm>
          <a:prstGeom prst="leftBrace">
            <a:avLst>
              <a:gd name="adj1" fmla="val 566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57FBE-E322-0CCE-4E30-A0593B8C8403}"/>
              </a:ext>
            </a:extLst>
          </p:cNvPr>
          <p:cNvSpPr txBox="1"/>
          <p:nvPr/>
        </p:nvSpPr>
        <p:spPr>
          <a:xfrm>
            <a:off x="6555558" y="1298628"/>
            <a:ext cx="14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Lexical errors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58249-2B36-921A-E31C-17B3E5530AC8}"/>
              </a:ext>
            </a:extLst>
          </p:cNvPr>
          <p:cNvSpPr txBox="1"/>
          <p:nvPr/>
        </p:nvSpPr>
        <p:spPr>
          <a:xfrm>
            <a:off x="6707960" y="2036244"/>
            <a:ext cx="16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Syntactic errors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E3DD7-6559-2505-8ED1-B385492B58EC}"/>
              </a:ext>
            </a:extLst>
          </p:cNvPr>
          <p:cNvSpPr txBox="1"/>
          <p:nvPr/>
        </p:nvSpPr>
        <p:spPr>
          <a:xfrm>
            <a:off x="9990221" y="2196455"/>
            <a:ext cx="152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Naming errors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7E27A-7298-8875-6F7C-976A9191CB37}"/>
              </a:ext>
            </a:extLst>
          </p:cNvPr>
          <p:cNvSpPr txBox="1"/>
          <p:nvPr/>
        </p:nvSpPr>
        <p:spPr>
          <a:xfrm>
            <a:off x="9656682" y="3713661"/>
            <a:ext cx="124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Type errors</a:t>
            </a:r>
          </a:p>
        </p:txBody>
      </p:sp>
    </p:spTree>
    <p:extLst>
      <p:ext uri="{BB962C8B-B14F-4D97-AF65-F5344CB8AC3E}">
        <p14:creationId xmlns:p14="http://schemas.microsoft.com/office/powerpoint/2010/main" val="102162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35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 Class Workflow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964209" y="2367909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964209" y="2918025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971704" y="3468141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971703" y="411450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971703" y="465464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979200" y="519478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60621" y="2207295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760621" y="275741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760621" y="3307527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760621" y="395389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760620" y="449403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760621" y="503417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3468F1-037C-4397-8A56-8EC5A2E009B0}"/>
              </a:ext>
            </a:extLst>
          </p:cNvPr>
          <p:cNvSpPr txBox="1"/>
          <p:nvPr/>
        </p:nvSpPr>
        <p:spPr>
          <a:xfrm>
            <a:off x="2542043" y="17832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31B0E1-0145-49DB-8227-D5C369F16F22}"/>
              </a:ext>
            </a:extLst>
          </p:cNvPr>
          <p:cNvSpPr txBox="1"/>
          <p:nvPr/>
        </p:nvSpPr>
        <p:spPr>
          <a:xfrm>
            <a:off x="2557034" y="22043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68F4F-BAA3-428C-9A91-25C152E2825E}"/>
              </a:ext>
            </a:extLst>
          </p:cNvPr>
          <p:cNvSpPr txBox="1"/>
          <p:nvPr/>
        </p:nvSpPr>
        <p:spPr>
          <a:xfrm>
            <a:off x="2572025" y="253613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E66FD0-6EDF-4524-BBCF-02186DF867D9}"/>
              </a:ext>
            </a:extLst>
          </p:cNvPr>
          <p:cNvSpPr txBox="1"/>
          <p:nvPr/>
        </p:nvSpPr>
        <p:spPr>
          <a:xfrm>
            <a:off x="2530124" y="280625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2358D-9D17-49BC-A127-BCC67B447930}"/>
              </a:ext>
            </a:extLst>
          </p:cNvPr>
          <p:cNvSpPr txBox="1"/>
          <p:nvPr/>
        </p:nvSpPr>
        <p:spPr>
          <a:xfrm>
            <a:off x="2545115" y="31380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D0E0-FA0B-403E-8A71-3FA0423ED3F8}"/>
              </a:ext>
            </a:extLst>
          </p:cNvPr>
          <p:cNvSpPr txBox="1"/>
          <p:nvPr/>
        </p:nvSpPr>
        <p:spPr>
          <a:xfrm>
            <a:off x="2530124" y="350504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0BBD8E-1D99-41CF-AC20-4950D09254F6}"/>
              </a:ext>
            </a:extLst>
          </p:cNvPr>
          <p:cNvSpPr txBox="1"/>
          <p:nvPr/>
        </p:nvSpPr>
        <p:spPr>
          <a:xfrm>
            <a:off x="2530124" y="46857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E0666-05F0-49B1-83BD-B24BF9F7D4C9}"/>
              </a:ext>
            </a:extLst>
          </p:cNvPr>
          <p:cNvSpPr txBox="1"/>
          <p:nvPr/>
        </p:nvSpPr>
        <p:spPr>
          <a:xfrm>
            <a:off x="3422753" y="474852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1BCD7D-1038-400A-BDAC-033BF9368608}"/>
              </a:ext>
            </a:extLst>
          </p:cNvPr>
          <p:cNvCxnSpPr>
            <a:stCxn id="52" idx="1"/>
            <a:endCxn id="25" idx="3"/>
          </p:cNvCxnSpPr>
          <p:nvPr/>
        </p:nvCxnSpPr>
        <p:spPr>
          <a:xfrm flipH="1" flipV="1">
            <a:off x="2549537" y="4304268"/>
            <a:ext cx="873216" cy="6289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0994B5-9A5D-4C71-B5E1-4683CEE7D19C}"/>
              </a:ext>
            </a:extLst>
          </p:cNvPr>
          <p:cNvCxnSpPr>
            <a:cxnSpLocks/>
            <a:stCxn id="52" idx="1"/>
            <a:endCxn id="27" idx="3"/>
          </p:cNvCxnSpPr>
          <p:nvPr/>
        </p:nvCxnSpPr>
        <p:spPr>
          <a:xfrm flipH="1">
            <a:off x="2542043" y="4933187"/>
            <a:ext cx="880710" cy="4603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77F2B-4C13-A737-8084-5E65FDD059E5}"/>
              </a:ext>
            </a:extLst>
          </p:cNvPr>
          <p:cNvSpPr txBox="1">
            <a:spLocks/>
          </p:cNvSpPr>
          <p:nvPr/>
        </p:nvSpPr>
        <p:spPr>
          <a:xfrm>
            <a:off x="4315383" y="1698709"/>
            <a:ext cx="7876618" cy="211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We’ll work through the compiler front-to-back</a:t>
            </a:r>
          </a:p>
          <a:p>
            <a:r>
              <a:rPr lang="en-US" dirty="0"/>
              <a:t>Pause on background information as needed</a:t>
            </a:r>
          </a:p>
          <a:p>
            <a:r>
              <a:rPr lang="en-US" dirty="0"/>
              <a:t>Review underlying theory, implementation details, and techniques as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2092A-0E97-C303-F486-A4A937424B25}"/>
              </a:ext>
            </a:extLst>
          </p:cNvPr>
          <p:cNvSpPr txBox="1"/>
          <p:nvPr/>
        </p:nvSpPr>
        <p:spPr>
          <a:xfrm>
            <a:off x="4261816" y="3505046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</p:spTree>
    <p:extLst>
      <p:ext uri="{BB962C8B-B14F-4D97-AF65-F5344CB8AC3E}">
        <p14:creationId xmlns:p14="http://schemas.microsoft.com/office/powerpoint/2010/main" val="300219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Exploring Lexical Analysis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 err="1">
                <a:ln w="12700">
                  <a:noFill/>
                </a:ln>
                <a:latin typeface="Garamond" panose="02020404030301010803" pitchFamily="18" charset="0"/>
              </a:rPr>
              <a:t>Lexicial</a:t>
            </a: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Analysis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964209" y="2367909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964209" y="2918025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971704" y="3468141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971703" y="411450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971703" y="465464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979200" y="519478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60621" y="2207295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760621" y="275741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760621" y="3307527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760621" y="395389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760620" y="449403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760621" y="503417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3468F1-037C-4397-8A56-8EC5A2E009B0}"/>
              </a:ext>
            </a:extLst>
          </p:cNvPr>
          <p:cNvSpPr txBox="1"/>
          <p:nvPr/>
        </p:nvSpPr>
        <p:spPr>
          <a:xfrm>
            <a:off x="2542043" y="17832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31B0E1-0145-49DB-8227-D5C369F16F22}"/>
              </a:ext>
            </a:extLst>
          </p:cNvPr>
          <p:cNvSpPr txBox="1"/>
          <p:nvPr/>
        </p:nvSpPr>
        <p:spPr>
          <a:xfrm>
            <a:off x="2557034" y="22043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68F4F-BAA3-428C-9A91-25C152E2825E}"/>
              </a:ext>
            </a:extLst>
          </p:cNvPr>
          <p:cNvSpPr txBox="1"/>
          <p:nvPr/>
        </p:nvSpPr>
        <p:spPr>
          <a:xfrm>
            <a:off x="2572025" y="253613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E66FD0-6EDF-4524-BBCF-02186DF867D9}"/>
              </a:ext>
            </a:extLst>
          </p:cNvPr>
          <p:cNvSpPr txBox="1"/>
          <p:nvPr/>
        </p:nvSpPr>
        <p:spPr>
          <a:xfrm>
            <a:off x="2530124" y="280625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2358D-9D17-49BC-A127-BCC67B447930}"/>
              </a:ext>
            </a:extLst>
          </p:cNvPr>
          <p:cNvSpPr txBox="1"/>
          <p:nvPr/>
        </p:nvSpPr>
        <p:spPr>
          <a:xfrm>
            <a:off x="2545115" y="31380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D0E0-FA0B-403E-8A71-3FA0423ED3F8}"/>
              </a:ext>
            </a:extLst>
          </p:cNvPr>
          <p:cNvSpPr txBox="1"/>
          <p:nvPr/>
        </p:nvSpPr>
        <p:spPr>
          <a:xfrm>
            <a:off x="2530124" y="350504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0BBD8E-1D99-41CF-AC20-4950D09254F6}"/>
              </a:ext>
            </a:extLst>
          </p:cNvPr>
          <p:cNvSpPr txBox="1"/>
          <p:nvPr/>
        </p:nvSpPr>
        <p:spPr>
          <a:xfrm>
            <a:off x="2530124" y="46857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E0666-05F0-49B1-83BD-B24BF9F7D4C9}"/>
              </a:ext>
            </a:extLst>
          </p:cNvPr>
          <p:cNvSpPr txBox="1"/>
          <p:nvPr/>
        </p:nvSpPr>
        <p:spPr>
          <a:xfrm>
            <a:off x="3422753" y="474852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1BCD7D-1038-400A-BDAC-033BF9368608}"/>
              </a:ext>
            </a:extLst>
          </p:cNvPr>
          <p:cNvCxnSpPr>
            <a:stCxn id="52" idx="1"/>
            <a:endCxn id="25" idx="3"/>
          </p:cNvCxnSpPr>
          <p:nvPr/>
        </p:nvCxnSpPr>
        <p:spPr>
          <a:xfrm flipH="1" flipV="1">
            <a:off x="2549537" y="4304268"/>
            <a:ext cx="873216" cy="6289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0994B5-9A5D-4C71-B5E1-4683CEE7D19C}"/>
              </a:ext>
            </a:extLst>
          </p:cNvPr>
          <p:cNvCxnSpPr>
            <a:cxnSpLocks/>
            <a:stCxn id="52" idx="1"/>
            <a:endCxn id="27" idx="3"/>
          </p:cNvCxnSpPr>
          <p:nvPr/>
        </p:nvCxnSpPr>
        <p:spPr>
          <a:xfrm flipH="1">
            <a:off x="2542043" y="4933187"/>
            <a:ext cx="880710" cy="4603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77F2B-4C13-A737-8084-5E65FDD059E5}"/>
              </a:ext>
            </a:extLst>
          </p:cNvPr>
          <p:cNvSpPr txBox="1">
            <a:spLocks/>
          </p:cNvSpPr>
          <p:nvPr/>
        </p:nvSpPr>
        <p:spPr>
          <a:xfrm>
            <a:off x="4315383" y="1698709"/>
            <a:ext cx="7876618" cy="211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We’ll work through the compiler front-to-back</a:t>
            </a:r>
          </a:p>
          <a:p>
            <a:r>
              <a:rPr lang="en-US" dirty="0"/>
              <a:t>Pause on background information as needed</a:t>
            </a:r>
          </a:p>
          <a:p>
            <a:r>
              <a:rPr lang="en-US" dirty="0"/>
              <a:t>Review underlying theory, implementation details, and techniques as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2092A-0E97-C303-F486-A4A937424B25}"/>
              </a:ext>
            </a:extLst>
          </p:cNvPr>
          <p:cNvSpPr txBox="1"/>
          <p:nvPr/>
        </p:nvSpPr>
        <p:spPr>
          <a:xfrm>
            <a:off x="4261816" y="3505046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BC9AA-5353-17EC-7934-203C081C0171}"/>
              </a:ext>
            </a:extLst>
          </p:cNvPr>
          <p:cNvSpPr/>
          <p:nvPr/>
        </p:nvSpPr>
        <p:spPr>
          <a:xfrm>
            <a:off x="924340" y="1739348"/>
            <a:ext cx="1652655" cy="5275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72048"/>
      </p:ext>
    </p:extLst>
  </p:cSld>
  <p:clrMapOvr>
    <a:masterClrMapping/>
  </p:clrMapOvr>
</p:sld>
</file>

<file path=ppt/slides/slide37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2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Exploring Lexical Analysis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AF87D-D091-1382-024F-55D8799E25B6}"/>
              </a:ext>
            </a:extLst>
          </p:cNvPr>
          <p:cNvSpPr txBox="1"/>
          <p:nvPr/>
        </p:nvSpPr>
        <p:spPr>
          <a:xfrm>
            <a:off x="4214193" y="3149214"/>
            <a:ext cx="65337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We’ll use some (hopefully) familiar theory </a:t>
            </a:r>
          </a:p>
          <a:p>
            <a:r>
              <a:rPr lang="en-US" sz="2800" b="1" dirty="0"/>
              <a:t>techniques in building the scanner: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Regular Languages / Regular Expressions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Deterministic Finite Automata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Nondeterministic Finite Automata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FDBB98-8AC6-2AF0-90B2-D27A52F6C256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9CE28-7DDC-950A-B951-DDC97F00DE81}"/>
              </a:ext>
            </a:extLst>
          </p:cNvPr>
          <p:cNvSpPr txBox="1"/>
          <p:nvPr/>
        </p:nvSpPr>
        <p:spPr>
          <a:xfrm>
            <a:off x="8646792" y="5564423"/>
            <a:ext cx="333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These would be good concepts to </a:t>
            </a:r>
          </a:p>
          <a:p>
            <a:r>
              <a:rPr lang="en-US" i="1" dirty="0">
                <a:solidFill>
                  <a:schemeClr val="accent2"/>
                </a:solidFill>
              </a:rPr>
              <a:t>review if you’re shaky on 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E45-F645-14F8-2189-83599CB23764}"/>
              </a:ext>
            </a:extLst>
          </p:cNvPr>
          <p:cNvSpPr txBox="1"/>
          <p:nvPr/>
        </p:nvSpPr>
        <p:spPr>
          <a:xfrm>
            <a:off x="4261816" y="1293577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E275DE-672D-4E30-7984-50AC7EB35905}"/>
              </a:ext>
            </a:extLst>
          </p:cNvPr>
          <p:cNvSpPr/>
          <p:nvPr/>
        </p:nvSpPr>
        <p:spPr>
          <a:xfrm>
            <a:off x="924340" y="1739348"/>
            <a:ext cx="1652655" cy="5275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1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1CAEBC-74A3-6808-432A-891FBC93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825625"/>
            <a:ext cx="11593996" cy="6309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Describe the tokens (i.e. the “words”) of the language using regular expressions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2C94B6-737C-7407-16F3-97AA4FDE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2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Lexical Definition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2" descr="Regex - Match Start or End of String (Line Anchors)">
            <a:extLst>
              <a:ext uri="{FF2B5EF4-FFF2-40B4-BE49-F238E27FC236}">
                <a16:creationId xmlns:a16="http://schemas.microsoft.com/office/drawing/2014/main" id="{2C148D05-E10F-5CDE-C48E-AC5E68D0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36" y="2872312"/>
            <a:ext cx="1988862" cy="9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8EA216-1CA2-9FDF-67F1-EDA1257D5BFA}"/>
              </a:ext>
            </a:extLst>
          </p:cNvPr>
          <p:cNvSpPr txBox="1"/>
          <p:nvPr/>
        </p:nvSpPr>
        <p:spPr>
          <a:xfrm>
            <a:off x="2166728" y="2986709"/>
            <a:ext cx="127977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Token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56129A-7CE8-5F41-D6ED-B0A8A64EC725}"/>
              </a:ext>
            </a:extLst>
          </p:cNvPr>
          <p:cNvSpPr txBox="1"/>
          <p:nvPr/>
        </p:nvSpPr>
        <p:spPr>
          <a:xfrm>
            <a:off x="2126973" y="3647468"/>
            <a:ext cx="148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 Literal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48A31-F5F9-B339-5FE5-F3748ACF8704}"/>
              </a:ext>
            </a:extLst>
          </p:cNvPr>
          <p:cNvSpPr txBox="1"/>
          <p:nvPr/>
        </p:nvSpPr>
        <p:spPr>
          <a:xfrm>
            <a:off x="4180542" y="2986709"/>
            <a:ext cx="1947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Examples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C5607-C3DD-6523-4053-3F724C87EC2B}"/>
              </a:ext>
            </a:extLst>
          </p:cNvPr>
          <p:cNvSpPr txBox="1"/>
          <p:nvPr/>
        </p:nvSpPr>
        <p:spPr>
          <a:xfrm>
            <a:off x="4477578" y="3647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7BFC3-EF92-6D4A-6302-B83CA646E77F}"/>
              </a:ext>
            </a:extLst>
          </p:cNvPr>
          <p:cNvSpPr txBox="1"/>
          <p:nvPr/>
        </p:nvSpPr>
        <p:spPr>
          <a:xfrm>
            <a:off x="5010622" y="36474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36B3B-77F0-3E44-D610-B32C2A73C8CB}"/>
              </a:ext>
            </a:extLst>
          </p:cNvPr>
          <p:cNvSpPr txBox="1"/>
          <p:nvPr/>
        </p:nvSpPr>
        <p:spPr>
          <a:xfrm>
            <a:off x="6773161" y="3647468"/>
            <a:ext cx="493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0|(1|2|3|4|5|6|7|8|9)(0|1|2|3|4|5|6|7|8|9)*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B0DF0-E9FD-C34C-368B-F9A31E22BF92}"/>
              </a:ext>
            </a:extLst>
          </p:cNvPr>
          <p:cNvSpPr txBox="1"/>
          <p:nvPr/>
        </p:nvSpPr>
        <p:spPr>
          <a:xfrm>
            <a:off x="2165069" y="4028470"/>
            <a:ext cx="53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4656B-8FB3-F621-6E43-214F297FDD3E}"/>
              </a:ext>
            </a:extLst>
          </p:cNvPr>
          <p:cNvSpPr txBox="1"/>
          <p:nvPr/>
        </p:nvSpPr>
        <p:spPr>
          <a:xfrm>
            <a:off x="4472234" y="40898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1F471-30D1-5930-A86D-B17DA1D912D0}"/>
              </a:ext>
            </a:extLst>
          </p:cNvPr>
          <p:cNvSpPr txBox="1"/>
          <p:nvPr/>
        </p:nvSpPr>
        <p:spPr>
          <a:xfrm>
            <a:off x="6773161" y="403562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“*”</a:t>
            </a:r>
          </a:p>
        </p:txBody>
      </p:sp>
    </p:spTree>
    <p:extLst>
      <p:ext uri="{BB962C8B-B14F-4D97-AF65-F5344CB8AC3E}">
        <p14:creationId xmlns:p14="http://schemas.microsoft.com/office/powerpoint/2010/main" val="16124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8B12B4-0C0F-4150-8831-75DC9ABAD56D}"/>
              </a:ext>
            </a:extLst>
          </p:cNvPr>
          <p:cNvSpPr/>
          <p:nvPr/>
        </p:nvSpPr>
        <p:spPr>
          <a:xfrm>
            <a:off x="5372100" y="1516567"/>
            <a:ext cx="6657299" cy="4170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Lecture Wrap-Up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Goodbye for now!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65AF611-BA3B-417F-878C-D00DDC4BCED8}"/>
              </a:ext>
            </a:extLst>
          </p:cNvPr>
          <p:cNvSpPr txBox="1">
            <a:spLocks/>
          </p:cNvSpPr>
          <p:nvPr/>
        </p:nvSpPr>
        <p:spPr>
          <a:xfrm>
            <a:off x="162601" y="1469725"/>
            <a:ext cx="50896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Summary</a:t>
            </a:r>
            <a:endParaRPr lang="en-US" dirty="0"/>
          </a:p>
          <a:p>
            <a:r>
              <a:rPr lang="en-US" dirty="0"/>
              <a:t>Working definition of a compiler</a:t>
            </a:r>
          </a:p>
          <a:p>
            <a:r>
              <a:rPr lang="en-US" dirty="0"/>
              <a:t>Compiler overview</a:t>
            </a:r>
          </a:p>
          <a:p>
            <a:pPr lvl="1"/>
            <a:r>
              <a:rPr lang="en-US" dirty="0"/>
              <a:t>Phases of the compiler</a:t>
            </a:r>
          </a:p>
          <a:p>
            <a:pPr lvl="1"/>
            <a:r>
              <a:rPr lang="en-US" dirty="0"/>
              <a:t>Modules of the phases</a:t>
            </a:r>
          </a:p>
          <a:p>
            <a:pPr marL="0" indent="0">
              <a:buNone/>
            </a:pPr>
            <a:r>
              <a:rPr lang="en-US" b="1" dirty="0"/>
              <a:t>Next Lecture</a:t>
            </a:r>
          </a:p>
          <a:p>
            <a:r>
              <a:rPr lang="en-US" dirty="0">
                <a:sym typeface="Wingdings" panose="05000000000000000000" pitchFamily="2" charset="2"/>
              </a:rPr>
              <a:t>Describe how we can build a token recognizer from the specification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B403-58A3-4429-9E78-B0292B85FD2F}"/>
              </a:ext>
            </a:extLst>
          </p:cNvPr>
          <p:cNvSpPr/>
          <p:nvPr/>
        </p:nvSpPr>
        <p:spPr>
          <a:xfrm>
            <a:off x="5940904" y="1872489"/>
            <a:ext cx="5747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Your </a:t>
            </a:r>
            <a:r>
              <a:rPr lang="en-US" sz="2400" b="1" dirty="0" err="1"/>
              <a:t>ToDos</a:t>
            </a:r>
            <a:r>
              <a:rPr lang="en-US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Survey due at midnight tonight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missed class, C1 is due Sunday at midnight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Familiarize yourself with </a:t>
            </a:r>
            <a:r>
              <a:rPr lang="en-US" sz="2400" dirty="0">
                <a:hlinkClick r:id="rId3"/>
              </a:rPr>
              <a:t>https://compilers.cool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up for Piazza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need some theory review, check out </a:t>
            </a:r>
            <a:r>
              <a:rPr lang="en-US" sz="2400" dirty="0">
                <a:hlinkClick r:id="rId4"/>
              </a:rPr>
              <a:t>https://compilers.cool/theory_review/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9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build="p"/>
      <p:bldP spid="2" grpId="0"/>
    </p:bldLst>
  </p:timing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Today’s Roadmap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Lecture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</a:t>
            </a:r>
          </a:p>
          <a:p>
            <a:pPr lvl="1">
              <a:buFontTx/>
              <a:buChar char="-"/>
            </a:pPr>
            <a:r>
              <a:rPr lang="en-US" dirty="0"/>
              <a:t>About me</a:t>
            </a:r>
          </a:p>
          <a:p>
            <a:pPr lvl="1">
              <a:buFontTx/>
              <a:buChar char="-"/>
            </a:pPr>
            <a:r>
              <a:rPr lang="en-US" dirty="0"/>
              <a:t>About you</a:t>
            </a:r>
          </a:p>
          <a:p>
            <a:pPr lvl="1">
              <a:buFontTx/>
              <a:buChar char="-"/>
            </a:pPr>
            <a:r>
              <a:rPr lang="en-US" dirty="0"/>
              <a:t>About the course</a:t>
            </a:r>
          </a:p>
          <a:p>
            <a:r>
              <a:rPr lang="en-US" dirty="0"/>
              <a:t>Overview the Compiler</a:t>
            </a:r>
          </a:p>
          <a:p>
            <a:r>
              <a:rPr lang="en-US" dirty="0"/>
              <a:t>Lexical Specification</a:t>
            </a:r>
          </a:p>
          <a:p>
            <a:pPr lvl="1"/>
            <a:endParaRPr lang="en-US" dirty="0"/>
          </a:p>
        </p:txBody>
      </p:sp>
      <p:pic>
        <p:nvPicPr>
          <p:cNvPr id="10242" name="Picture 2" descr="Image result for confusing roadmap">
            <a:extLst>
              <a:ext uri="{FF2B5EF4-FFF2-40B4-BE49-F238E27FC236}">
                <a16:creationId xmlns:a16="http://schemas.microsoft.com/office/drawing/2014/main" id="{EE94D0A9-5317-45B2-9480-7635E0C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4" y="1825625"/>
            <a:ext cx="3707296" cy="42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AF0DC-887D-4F65-B9C3-CFF9F2C74231}"/>
              </a:ext>
            </a:extLst>
          </p:cNvPr>
          <p:cNvSpPr/>
          <p:nvPr/>
        </p:nvSpPr>
        <p:spPr>
          <a:xfrm>
            <a:off x="782560" y="1822692"/>
            <a:ext cx="3107730" cy="1697748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A0662-53E0-40EC-A313-6D93BAC2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8" y="1718146"/>
            <a:ext cx="3566324" cy="3566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AE7071-0765-4005-97C1-9DEE631449B6}"/>
              </a:ext>
            </a:extLst>
          </p:cNvPr>
          <p:cNvSpPr/>
          <p:nvPr/>
        </p:nvSpPr>
        <p:spPr>
          <a:xfrm>
            <a:off x="3810000" y="543755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Impact" panose="020B0806030902050204" pitchFamily="34" charset="0"/>
              </a:rPr>
              <a:t>(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Associate) Professor</a:t>
            </a:r>
          </a:p>
          <a:p>
            <a:pPr algn="ctr"/>
            <a:r>
              <a:rPr lang="en-US" sz="3200" dirty="0">
                <a:latin typeface="Impact" panose="020B0806030902050204" pitchFamily="34" charset="0"/>
              </a:rPr>
              <a:t>Andrew “Drew” Davidson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D6306-FBE9-448E-A473-5F9FC7DF908E}"/>
              </a:ext>
            </a:extLst>
          </p:cNvPr>
          <p:cNvSpPr txBox="1"/>
          <p:nvPr/>
        </p:nvSpPr>
        <p:spPr>
          <a:xfrm>
            <a:off x="4978803" y="6440460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Pronouns: he/him/his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A079-EF9E-46DB-BFF1-2DDD70CF8AF4}"/>
              </a:ext>
            </a:extLst>
          </p:cNvPr>
          <p:cNvSpPr txBox="1"/>
          <p:nvPr/>
        </p:nvSpPr>
        <p:spPr>
          <a:xfrm rot="20523574">
            <a:off x="2547576" y="2644817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scientist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F734097-0140-49D2-B5DE-3E3CB059F1B9}"/>
              </a:ext>
            </a:extLst>
          </p:cNvPr>
          <p:cNvSpPr/>
          <p:nvPr/>
        </p:nvSpPr>
        <p:spPr>
          <a:xfrm rot="14476768">
            <a:off x="3903447" y="2958903"/>
            <a:ext cx="838899" cy="755009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899" h="755009">
                <a:moveTo>
                  <a:pt x="838899" y="0"/>
                </a:moveTo>
                <a:cubicBezTo>
                  <a:pt x="606803" y="8389"/>
                  <a:pt x="374708" y="16778"/>
                  <a:pt x="234891" y="142613"/>
                </a:cubicBezTo>
                <a:cubicBezTo>
                  <a:pt x="95074" y="268448"/>
                  <a:pt x="47537" y="511728"/>
                  <a:pt x="0" y="755009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85E34-914B-4C44-8663-B45A07DA4A54}"/>
              </a:ext>
            </a:extLst>
          </p:cNvPr>
          <p:cNvSpPr txBox="1"/>
          <p:nvPr/>
        </p:nvSpPr>
        <p:spPr>
          <a:xfrm rot="979039">
            <a:off x="8255412" y="2064007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an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administrator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AE5767-F333-40BD-AA0C-05ED9BB9303E}"/>
              </a:ext>
            </a:extLst>
          </p:cNvPr>
          <p:cNvSpPr/>
          <p:nvPr/>
        </p:nvSpPr>
        <p:spPr>
          <a:xfrm rot="14476768">
            <a:off x="7906167" y="2375045"/>
            <a:ext cx="889345" cy="2314064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620862 w 620862"/>
              <a:gd name="connsiteY0" fmla="*/ 2287941 h 2434696"/>
              <a:gd name="connsiteX1" fmla="*/ 16854 w 620862"/>
              <a:gd name="connsiteY1" fmla="*/ 2430554 h 2434696"/>
              <a:gd name="connsiteX2" fmla="*/ 606948 w 620862"/>
              <a:gd name="connsiteY2" fmla="*/ 15069 h 2434696"/>
              <a:gd name="connsiteX0" fmla="*/ 425172 w 425172"/>
              <a:gd name="connsiteY0" fmla="*/ 2295518 h 2295571"/>
              <a:gd name="connsiteX1" fmla="*/ 21919 w 425172"/>
              <a:gd name="connsiteY1" fmla="*/ 1453325 h 2295571"/>
              <a:gd name="connsiteX2" fmla="*/ 411258 w 425172"/>
              <a:gd name="connsiteY2" fmla="*/ 22646 h 2295571"/>
              <a:gd name="connsiteX0" fmla="*/ 585343 w 585343"/>
              <a:gd name="connsiteY0" fmla="*/ 2313273 h 2313326"/>
              <a:gd name="connsiteX1" fmla="*/ 182090 w 585343"/>
              <a:gd name="connsiteY1" fmla="*/ 1471080 h 2313326"/>
              <a:gd name="connsiteX2" fmla="*/ 571429 w 585343"/>
              <a:gd name="connsiteY2" fmla="*/ 40401 h 2313326"/>
              <a:gd name="connsiteX0" fmla="*/ 13914 w 13914"/>
              <a:gd name="connsiteY0" fmla="*/ 2272872 h 2272872"/>
              <a:gd name="connsiteX1" fmla="*/ 0 w 13914"/>
              <a:gd name="connsiteY1" fmla="*/ 0 h 2272872"/>
              <a:gd name="connsiteX0" fmla="*/ 309788 w 309788"/>
              <a:gd name="connsiteY0" fmla="*/ 2272872 h 2295109"/>
              <a:gd name="connsiteX1" fmla="*/ 295874 w 309788"/>
              <a:gd name="connsiteY1" fmla="*/ 0 h 2295109"/>
              <a:gd name="connsiteX0" fmla="*/ 610212 w 610212"/>
              <a:gd name="connsiteY0" fmla="*/ 2280540 h 2297891"/>
              <a:gd name="connsiteX1" fmla="*/ 596298 w 610212"/>
              <a:gd name="connsiteY1" fmla="*/ 7668 h 2297891"/>
              <a:gd name="connsiteX0" fmla="*/ 667327 w 667327"/>
              <a:gd name="connsiteY0" fmla="*/ 2646554 h 2661937"/>
              <a:gd name="connsiteX1" fmla="*/ 554687 w 667327"/>
              <a:gd name="connsiteY1" fmla="*/ 6782 h 2661937"/>
              <a:gd name="connsiteX0" fmla="*/ 433360 w 433360"/>
              <a:gd name="connsiteY0" fmla="*/ 2639772 h 2663790"/>
              <a:gd name="connsiteX1" fmla="*/ 320720 w 433360"/>
              <a:gd name="connsiteY1" fmla="*/ 0 h 2663790"/>
              <a:gd name="connsiteX0" fmla="*/ 279469 w 666097"/>
              <a:gd name="connsiteY0" fmla="*/ 2314064 h 2342484"/>
              <a:gd name="connsiteX1" fmla="*/ 666097 w 666097"/>
              <a:gd name="connsiteY1" fmla="*/ 0 h 2342484"/>
              <a:gd name="connsiteX0" fmla="*/ 502717 w 889345"/>
              <a:gd name="connsiteY0" fmla="*/ 2314064 h 2314064"/>
              <a:gd name="connsiteX1" fmla="*/ 889345 w 889345"/>
              <a:gd name="connsiteY1" fmla="*/ 0 h 23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345" h="2314064">
                <a:moveTo>
                  <a:pt x="502717" y="2314064"/>
                </a:moveTo>
                <a:cubicBezTo>
                  <a:pt x="-693430" y="1877481"/>
                  <a:pt x="580130" y="1019332"/>
                  <a:pt x="889345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4B10F-5375-4121-A808-DFB3C228A440}"/>
              </a:ext>
            </a:extLst>
          </p:cNvPr>
          <p:cNvSpPr txBox="1"/>
          <p:nvPr/>
        </p:nvSpPr>
        <p:spPr>
          <a:xfrm rot="496521">
            <a:off x="2281944" y="4542301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also a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teacher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9B47D3-8F5E-4217-A2E0-2F3E0DCA2054}"/>
              </a:ext>
            </a:extLst>
          </p:cNvPr>
          <p:cNvSpPr/>
          <p:nvPr/>
        </p:nvSpPr>
        <p:spPr>
          <a:xfrm rot="14476768">
            <a:off x="4052235" y="3574154"/>
            <a:ext cx="509525" cy="1587676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591052 w 591052"/>
              <a:gd name="connsiteY0" fmla="*/ 0 h 1373054"/>
              <a:gd name="connsiteX1" fmla="*/ 234891 w 591052"/>
              <a:gd name="connsiteY1" fmla="*/ 760658 h 1373054"/>
              <a:gd name="connsiteX2" fmla="*/ 0 w 591052"/>
              <a:gd name="connsiteY2" fmla="*/ 1373054 h 1373054"/>
              <a:gd name="connsiteX0" fmla="*/ 591052 w 591052"/>
              <a:gd name="connsiteY0" fmla="*/ 0 h 1373054"/>
              <a:gd name="connsiteX1" fmla="*/ 0 w 591052"/>
              <a:gd name="connsiteY1" fmla="*/ 1373054 h 1373054"/>
              <a:gd name="connsiteX0" fmla="*/ 461018 w 461018"/>
              <a:gd name="connsiteY0" fmla="*/ 0 h 1587676"/>
              <a:gd name="connsiteX1" fmla="*/ 0 w 461018"/>
              <a:gd name="connsiteY1" fmla="*/ 1587676 h 1587676"/>
              <a:gd name="connsiteX0" fmla="*/ 517930 w 517930"/>
              <a:gd name="connsiteY0" fmla="*/ 0 h 1587676"/>
              <a:gd name="connsiteX1" fmla="*/ 56912 w 517930"/>
              <a:gd name="connsiteY1" fmla="*/ 1587676 h 1587676"/>
              <a:gd name="connsiteX0" fmla="*/ 504846 w 509525"/>
              <a:gd name="connsiteY0" fmla="*/ 0 h 1587676"/>
              <a:gd name="connsiteX1" fmla="*/ 43828 w 509525"/>
              <a:gd name="connsiteY1" fmla="*/ 1587676 h 15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525" h="1587676">
                <a:moveTo>
                  <a:pt x="504846" y="0"/>
                </a:moveTo>
                <a:cubicBezTo>
                  <a:pt x="575818" y="404683"/>
                  <a:pt x="-187524" y="1095113"/>
                  <a:pt x="43828" y="1587676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5CB8762-D9DD-0170-3974-EBCCAEF7080E}"/>
                  </a:ext>
                </a:extLst>
              </p14:cNvPr>
              <p14:cNvContentPartPr/>
              <p14:nvPr/>
            </p14:nvContentPartPr>
            <p14:xfrm>
              <a:off x="5049000" y="6448680"/>
              <a:ext cx="2107080" cy="417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5CB8762-D9DD-0170-3974-EBCCAEF708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9640" y="6439320"/>
                <a:ext cx="212580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75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E01A-8B03-4216-86BA-8AC2D5B4C364}"/>
              </a:ext>
            </a:extLst>
          </p:cNvPr>
          <p:cNvSpPr txBox="1"/>
          <p:nvPr/>
        </p:nvSpPr>
        <p:spPr>
          <a:xfrm>
            <a:off x="1829918" y="1482987"/>
            <a:ext cx="8698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Preferred:</a:t>
            </a:r>
            <a:r>
              <a:rPr lang="en-US" sz="3000" dirty="0"/>
              <a:t> “Drew”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Ok:</a:t>
            </a:r>
            <a:r>
              <a:rPr lang="en-US" sz="3000" dirty="0"/>
              <a:t> “Professor Davidson”, “Dr. Davidson”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Never:</a:t>
            </a:r>
            <a:r>
              <a:rPr lang="en-US" sz="3000" dirty="0"/>
              <a:t> “Andy”, “Andrew”, “Mr. Davidson”, “Dr. Drew”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2A9504-C08A-4C23-AC84-0B373F6D0390}"/>
              </a:ext>
            </a:extLst>
          </p:cNvPr>
          <p:cNvGrpSpPr/>
          <p:nvPr/>
        </p:nvGrpSpPr>
        <p:grpSpPr>
          <a:xfrm>
            <a:off x="3798570" y="3203405"/>
            <a:ext cx="3860352" cy="3642967"/>
            <a:chOff x="5200650" y="3203404"/>
            <a:chExt cx="3860352" cy="36429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E9464D-8274-4AF8-9009-4D0EAB6B25B8}"/>
                </a:ext>
              </a:extLst>
            </p:cNvPr>
            <p:cNvSpPr txBox="1"/>
            <p:nvPr/>
          </p:nvSpPr>
          <p:spPr>
            <a:xfrm>
              <a:off x="5200650" y="6538594"/>
              <a:ext cx="3860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[1]: Credit: www.podcastone.com/Dr-Drew-Show</a:t>
              </a:r>
            </a:p>
          </p:txBody>
        </p:sp>
        <p:pic>
          <p:nvPicPr>
            <p:cNvPr id="10" name="Picture 4" descr="Image result for drew pinsky">
              <a:extLst>
                <a:ext uri="{FF2B5EF4-FFF2-40B4-BE49-F238E27FC236}">
                  <a16:creationId xmlns:a16="http://schemas.microsoft.com/office/drawing/2014/main" id="{CAD483DF-9042-4058-98F0-0C7290CED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r="8422" b="19655"/>
            <a:stretch/>
          </p:blipFill>
          <p:spPr bwMode="auto">
            <a:xfrm>
              <a:off x="5718615" y="3203404"/>
              <a:ext cx="3231076" cy="297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DA07DE-6597-436A-A8B5-0DC269D39527}"/>
                </a:ext>
              </a:extLst>
            </p:cNvPr>
            <p:cNvSpPr txBox="1"/>
            <p:nvPr/>
          </p:nvSpPr>
          <p:spPr>
            <a:xfrm>
              <a:off x="5778051" y="6159542"/>
              <a:ext cx="3231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Dr. Drew (Extremely not me) [1]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2846E3E-8C4C-43CB-B138-770F96C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to call 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6BF5C3-DE29-424F-B4E0-806CF35589F7}"/>
              </a:ext>
            </a:extLst>
          </p:cNvPr>
          <p:cNvSpPr/>
          <p:nvPr/>
        </p:nvSpPr>
        <p:spPr>
          <a:xfrm>
            <a:off x="8673216" y="2265451"/>
            <a:ext cx="1757879" cy="815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13" y="2316270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 fontScale="90000"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About Me: The Job of a Professor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701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actual start of my job offer letter from KU: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50BB331-9B69-4BC3-A8B4-CED3DCCA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I’m a Busy Little Honeybee!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04B5A88-FC16-4FFC-B3AD-9E6B482F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817238"/>
            <a:ext cx="5643879" cy="4902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love my job!</a:t>
            </a:r>
          </a:p>
          <a:p>
            <a:r>
              <a:rPr lang="en-US" dirty="0"/>
              <a:t> But there is a lot of it</a:t>
            </a:r>
          </a:p>
          <a:p>
            <a:r>
              <a:rPr lang="en-US" dirty="0"/>
              <a:t>I’d happily spend 40hrs/</a:t>
            </a:r>
            <a:r>
              <a:rPr lang="en-US" dirty="0" err="1"/>
              <a:t>wk</a:t>
            </a:r>
            <a:r>
              <a:rPr lang="en-US" dirty="0"/>
              <a:t> just on this class</a:t>
            </a:r>
          </a:p>
          <a:p>
            <a:pPr marL="0" indent="0">
              <a:buNone/>
            </a:pPr>
            <a:r>
              <a:rPr lang="en-US" b="1" dirty="0"/>
              <a:t>Takeaways</a:t>
            </a:r>
          </a:p>
          <a:p>
            <a:r>
              <a:rPr lang="en-US" dirty="0"/>
              <a:t> Delays in email/grading can happen</a:t>
            </a:r>
          </a:p>
          <a:p>
            <a:r>
              <a:rPr lang="en-US" dirty="0"/>
              <a:t> </a:t>
            </a:r>
            <a:r>
              <a:rPr lang="en-US" strike="sngStrike" dirty="0"/>
              <a:t>I’m too busy to help?</a:t>
            </a:r>
          </a:p>
          <a:p>
            <a:r>
              <a:rPr lang="en-US" dirty="0"/>
              <a:t>Office hours are </a:t>
            </a:r>
            <a:r>
              <a:rPr lang="en-US" i="1" dirty="0"/>
              <a:t>just for you</a:t>
            </a:r>
          </a:p>
          <a:p>
            <a:r>
              <a:rPr lang="en-US" dirty="0"/>
              <a:t> I try to scale my help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0CF16E-A9F5-4C42-9DA1-E29363F8F325}"/>
              </a:ext>
            </a:extLst>
          </p:cNvPr>
          <p:cNvSpPr txBox="1"/>
          <p:nvPr/>
        </p:nvSpPr>
        <p:spPr>
          <a:xfrm>
            <a:off x="6456680" y="4880869"/>
            <a:ext cx="2228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No! I’m here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you!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6DE2708-3C55-4FE7-BF4B-71A240CEDD75}"/>
              </a:ext>
            </a:extLst>
          </p:cNvPr>
          <p:cNvSpPr/>
          <p:nvPr/>
        </p:nvSpPr>
        <p:spPr>
          <a:xfrm rot="543297">
            <a:off x="4463550" y="6035847"/>
            <a:ext cx="1761688" cy="220709"/>
          </a:xfrm>
          <a:custGeom>
            <a:avLst/>
            <a:gdLst>
              <a:gd name="connsiteX0" fmla="*/ 1761688 w 1761688"/>
              <a:gd name="connsiteY0" fmla="*/ 0 h 220709"/>
              <a:gd name="connsiteX1" fmla="*/ 1031845 w 1761688"/>
              <a:gd name="connsiteY1" fmla="*/ 201336 h 220709"/>
              <a:gd name="connsiteX2" fmla="*/ 0 w 1761688"/>
              <a:gd name="connsiteY2" fmla="*/ 201336 h 2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1688" h="220709">
                <a:moveTo>
                  <a:pt x="1761688" y="0"/>
                </a:moveTo>
                <a:cubicBezTo>
                  <a:pt x="1543574" y="83890"/>
                  <a:pt x="1325460" y="167780"/>
                  <a:pt x="1031845" y="201336"/>
                </a:cubicBezTo>
                <a:cubicBezTo>
                  <a:pt x="738230" y="234892"/>
                  <a:pt x="369115" y="218114"/>
                  <a:pt x="0" y="201336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C34D597-5A72-41A7-BCC4-6DB8271C98EF}"/>
              </a:ext>
            </a:extLst>
          </p:cNvPr>
          <p:cNvSpPr/>
          <p:nvPr/>
        </p:nvSpPr>
        <p:spPr>
          <a:xfrm rot="595491">
            <a:off x="4547021" y="4871192"/>
            <a:ext cx="1803633" cy="271775"/>
          </a:xfrm>
          <a:custGeom>
            <a:avLst/>
            <a:gdLst>
              <a:gd name="connsiteX0" fmla="*/ 1803633 w 1803633"/>
              <a:gd name="connsiteY0" fmla="*/ 145940 h 271775"/>
              <a:gd name="connsiteX1" fmla="*/ 1006678 w 1803633"/>
              <a:gd name="connsiteY1" fmla="*/ 3328 h 271775"/>
              <a:gd name="connsiteX2" fmla="*/ 0 w 1803633"/>
              <a:gd name="connsiteY2" fmla="*/ 271775 h 2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633" h="271775">
                <a:moveTo>
                  <a:pt x="1803633" y="145940"/>
                </a:moveTo>
                <a:cubicBezTo>
                  <a:pt x="1555458" y="64147"/>
                  <a:pt x="1307283" y="-17645"/>
                  <a:pt x="1006678" y="3328"/>
                </a:cubicBezTo>
                <a:cubicBezTo>
                  <a:pt x="706072" y="24300"/>
                  <a:pt x="353036" y="148037"/>
                  <a:pt x="0" y="271775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60A29A-0AB1-4641-BC6B-9BAA9C1398EC}"/>
              </a:ext>
            </a:extLst>
          </p:cNvPr>
          <p:cNvSpPr txBox="1"/>
          <p:nvPr/>
        </p:nvSpPr>
        <p:spPr>
          <a:xfrm>
            <a:off x="6271237" y="5999151"/>
            <a:ext cx="2805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drives several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course policies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FB53D-60DF-48AB-8192-B51A6B40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2392" b="6260"/>
          <a:stretch/>
        </p:blipFill>
        <p:spPr>
          <a:xfrm>
            <a:off x="7439637" y="1642815"/>
            <a:ext cx="2761624" cy="26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  <p:bldP spid="39" grpId="0"/>
      <p:bldP spid="2" grpId="0" animBg="1"/>
      <p:bldP spid="5" grpId="0" animBg="1"/>
      <p:bldP spid="43" grpId="0"/>
    </p:bldLst>
  </p:timing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E01A-8B03-4216-86BA-8AC2D5B4C364}"/>
              </a:ext>
            </a:extLst>
          </p:cNvPr>
          <p:cNvSpPr txBox="1"/>
          <p:nvPr/>
        </p:nvSpPr>
        <p:spPr>
          <a:xfrm>
            <a:off x="1829918" y="1482987"/>
            <a:ext cx="5443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 am pretty 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I’ll make an effort to learn every student’s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If you see me outside of class, feel free to say “hi!”</a:t>
            </a:r>
          </a:p>
          <a:p>
            <a:r>
              <a:rPr lang="en-US" sz="3000" b="1" dirty="0"/>
              <a:t>I like when you visit office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Appreciate when you come with a specific question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846E3E-8C4C-43CB-B138-770F96C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Interacting with 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122" name="Picture 2" descr="Topic: The definition of M.G.T.O.W urban dictionary voting ...">
            <a:extLst>
              <a:ext uri="{FF2B5EF4-FFF2-40B4-BE49-F238E27FC236}">
                <a16:creationId xmlns:a16="http://schemas.microsoft.com/office/drawing/2014/main" id="{D0F718CE-584B-4F87-B1EE-F9F836B9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66" y="2554224"/>
            <a:ext cx="2578608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F97514-F0B6-4D9C-9E80-180AFCE8B294}"/>
              </a:ext>
            </a:extLst>
          </p:cNvPr>
          <p:cNvSpPr txBox="1"/>
          <p:nvPr/>
        </p:nvSpPr>
        <p:spPr>
          <a:xfrm>
            <a:off x="4977399" y="155692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think)</a:t>
            </a:r>
          </a:p>
        </p:txBody>
      </p:sp>
    </p:spTree>
    <p:extLst>
      <p:ext uri="{BB962C8B-B14F-4D97-AF65-F5344CB8AC3E}">
        <p14:creationId xmlns:p14="http://schemas.microsoft.com/office/powerpoint/2010/main" val="23537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32095</TotalTime>
  <Words>2006</Words>
  <Application>Microsoft Office PowerPoint</Application>
  <PresentationFormat>Widescreen</PresentationFormat>
  <Paragraphs>396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 New</vt:lpstr>
      <vt:lpstr>Garamond</vt:lpstr>
      <vt:lpstr>Impact</vt:lpstr>
      <vt:lpstr>MV Boli</vt:lpstr>
      <vt:lpstr>Wingdings</vt:lpstr>
      <vt:lpstr>Office Theme</vt:lpstr>
      <vt:lpstr>Check-in #1 Review: Regular expressions</vt:lpstr>
      <vt:lpstr>1 – Overview</vt:lpstr>
      <vt:lpstr>Housekeeping Administrivia &amp; Announcements</vt:lpstr>
      <vt:lpstr>Today’s Roadmap Lecture Outline</vt:lpstr>
      <vt:lpstr>PowerPoint Presentation</vt:lpstr>
      <vt:lpstr>What to call me About Me</vt:lpstr>
      <vt:lpstr>About Me: The Job of a Professor About the class: FAQ</vt:lpstr>
      <vt:lpstr>I’m a Busy Little Honeybee! About Me</vt:lpstr>
      <vt:lpstr>Interacting with Me About Me</vt:lpstr>
      <vt:lpstr>PowerPoint Presentation</vt:lpstr>
      <vt:lpstr>Your Time is Valuable! Orientation - About You</vt:lpstr>
      <vt:lpstr>One Small Favor Orientation - About You</vt:lpstr>
      <vt:lpstr>This course is built for y’all Orientation - About You</vt:lpstr>
      <vt:lpstr>PowerPoint Presentation</vt:lpstr>
      <vt:lpstr>What I think you NEED to Know About the class</vt:lpstr>
      <vt:lpstr>What I think you WANT to Know About the class</vt:lpstr>
      <vt:lpstr>How ‘bout that Covid, eh? About the class</vt:lpstr>
      <vt:lpstr>Is This Class Hard?  About the class: FAQ</vt:lpstr>
      <vt:lpstr>Is Drew a Good Teacher?  About the class: FAQ</vt:lpstr>
      <vt:lpstr>Is Drew a Good Teacher?  About the class: FAQ</vt:lpstr>
      <vt:lpstr>Is This Class Hard?  About the class: FAQ</vt:lpstr>
      <vt:lpstr>Let’s judge a book by it’s cover  About the class: A brief aside on complexity</vt:lpstr>
      <vt:lpstr>That’s just one book, right? About the class: A brief aside on complexity</vt:lpstr>
      <vt:lpstr>Dragons: symbols of the unknowable About the class: A brief aside on complexity</vt:lpstr>
      <vt:lpstr>This Class is About Complexity of Design About the class: A brief aside on complexity</vt:lpstr>
      <vt:lpstr>Explore Design Complexity through Implementation About the class</vt:lpstr>
      <vt:lpstr>Today’s Lecture Roadmap Lesson Outline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Compiler’s Recognizer Duties Overview the Compiler</vt:lpstr>
      <vt:lpstr>Our Class Workflow Overview the Compiler</vt:lpstr>
      <vt:lpstr>Exploring Lexical Analysis Design Lexicial Analysis</vt:lpstr>
      <vt:lpstr>Exploring Lexical Analysis Design Overview the Compiler</vt:lpstr>
      <vt:lpstr>Lexical Definition Overview the Compiler</vt:lpstr>
      <vt:lpstr>Lecture Wrap-Up Goodbye for 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 Davidson's Cool Slides</dc:title>
  <dc:creator>drew</dc:creator>
  <cp:lastModifiedBy>Davidson, Drew</cp:lastModifiedBy>
  <cp:revision>347</cp:revision>
  <dcterms:created xsi:type="dcterms:W3CDTF">2018-07-19T03:57:05Z</dcterms:created>
  <dcterms:modified xsi:type="dcterms:W3CDTF">2025-08-18T21:05:35Z</dcterms:modified>
</cp:coreProperties>
</file>