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1090" r:id="rId3"/>
    <p:sldId id="1092" r:id="rId4"/>
    <p:sldId id="1091" r:id="rId5"/>
    <p:sldId id="1047" r:id="rId6"/>
    <p:sldId id="1082" r:id="rId7"/>
    <p:sldId id="1097" r:id="rId8"/>
    <p:sldId id="1099" r:id="rId9"/>
    <p:sldId id="1100" r:id="rId10"/>
    <p:sldId id="1049" r:id="rId11"/>
    <p:sldId id="1101" r:id="rId12"/>
    <p:sldId id="1102" r:id="rId13"/>
    <p:sldId id="1050" r:id="rId14"/>
    <p:sldId id="1054" r:id="rId15"/>
    <p:sldId id="1057" r:id="rId16"/>
    <p:sldId id="1055" r:id="rId17"/>
    <p:sldId id="1094" r:id="rId18"/>
    <p:sldId id="1066" r:id="rId19"/>
    <p:sldId id="1059" r:id="rId20"/>
    <p:sldId id="1068" r:id="rId21"/>
    <p:sldId id="1088" r:id="rId22"/>
    <p:sldId id="1067" r:id="rId23"/>
    <p:sldId id="1069" r:id="rId24"/>
    <p:sldId id="1072" r:id="rId25"/>
    <p:sldId id="1065" r:id="rId26"/>
    <p:sldId id="1074" r:id="rId27"/>
    <p:sldId id="1075" r:id="rId28"/>
    <p:sldId id="1063" r:id="rId29"/>
    <p:sldId id="1095" r:id="rId30"/>
    <p:sldId id="1084" r:id="rId31"/>
    <p:sldId id="1096" r:id="rId32"/>
    <p:sldId id="1093" r:id="rId33"/>
    <p:sldId id="110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515" autoAdjust="0"/>
  </p:normalViewPr>
  <p:slideViewPr>
    <p:cSldViewPr snapToGrid="0">
      <p:cViewPr>
        <p:scale>
          <a:sx n="125" d="100"/>
          <a:sy n="125" d="100"/>
        </p:scale>
        <p:origin x="336" y="-30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2T21:23:17.073"/>
    </inkml:context>
    <inkml:brush xml:id="br0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18197 12112 209 0,'0'0'156'16,"0"0"-48"-16,0 0 61 0,0 0-169 0,0 0-9 15,-113 28-63-15,90-21-19 0,-15 2-76 16,10 2 24-16,-9-4 16 0</inkml:trace>
  <inkml:trace contextRef="#ctx0" brushRef="#br0" timeOffset="26179.51">18319 16968 13 0,'0'0'104'0,"131"-18"-12"0,-74 7 25 15,-6-6-42-15,-13-2-46 0,-15-4-16 16,6-5-13-16,-15-4-39 0,-5-6-111 0,-9-7-104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156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12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775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019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167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733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40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817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166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624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85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053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289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669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953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093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135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053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16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782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3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999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64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03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33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00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65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172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86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2.photofunia.com/2/results/r/S/rSnvZMQbZLhU9R69QU0f6Q_r.jpg">
            <a:extLst>
              <a:ext uri="{FF2B5EF4-FFF2-40B4-BE49-F238E27FC236}">
                <a16:creationId xmlns:a16="http://schemas.microsoft.com/office/drawing/2014/main" id="{75CBE744-6372-4A2C-A5F0-55C5152ED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01804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Flowgraphs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Drew Davidson | University of Kansas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09510" y="635635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922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“Structural” Properties of a Program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A9AE639-E5CC-416A-B420-BB6643C38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26835"/>
            <a:ext cx="4714151" cy="4303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E.g. for a given program point:</a:t>
            </a:r>
          </a:p>
          <a:p>
            <a:r>
              <a:rPr lang="en-US" dirty="0"/>
              <a:t>What paths lead there?</a:t>
            </a:r>
          </a:p>
          <a:p>
            <a:r>
              <a:rPr lang="en-US" dirty="0"/>
              <a:t>Is it in a deeply nested loop?</a:t>
            </a:r>
          </a:p>
          <a:p>
            <a:r>
              <a:rPr lang="en-US" dirty="0"/>
              <a:t>Is it reachable at all?</a:t>
            </a:r>
          </a:p>
          <a:p>
            <a:pPr marL="0" indent="0">
              <a:buNone/>
            </a:pPr>
            <a:r>
              <a:rPr lang="en-US" b="1" dirty="0"/>
              <a:t>Knowing the above info supports other analyses</a:t>
            </a:r>
            <a:endParaRPr lang="en-US" dirty="0"/>
          </a:p>
          <a:p>
            <a:r>
              <a:rPr lang="en-US" dirty="0"/>
              <a:t>Might a variable be uninitialized?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2590A7-797E-40A1-ACB8-E15E82C7ADA3}"/>
              </a:ext>
            </a:extLst>
          </p:cNvPr>
          <p:cNvSpPr/>
          <p:nvPr/>
        </p:nvSpPr>
        <p:spPr>
          <a:xfrm>
            <a:off x="5486399" y="2334768"/>
            <a:ext cx="242235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We need a program abstraction to capture these details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3D006CC-BCBC-45E3-B205-528D15A87D7E}"/>
              </a:ext>
            </a:extLst>
          </p:cNvPr>
          <p:cNvSpPr/>
          <p:nvPr/>
        </p:nvSpPr>
        <p:spPr>
          <a:xfrm>
            <a:off x="4794361" y="1805379"/>
            <a:ext cx="561473" cy="1973179"/>
          </a:xfrm>
          <a:prstGeom prst="rightBrac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0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Intuition: Flow charts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339C3528-14FE-41FD-99D0-FE1B1C97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53" y="1295400"/>
            <a:ext cx="515509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3429C78-342B-4080-B7AA-D6C4C6255E1F}"/>
              </a:ext>
            </a:extLst>
          </p:cNvPr>
          <p:cNvSpPr txBox="1"/>
          <p:nvPr/>
        </p:nvSpPr>
        <p:spPr>
          <a:xfrm>
            <a:off x="3482628" y="5486400"/>
            <a:ext cx="350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Flow chart for building a sandwich, </a:t>
            </a:r>
          </a:p>
          <a:p>
            <a:r>
              <a:rPr lang="en-US" i="1" dirty="0"/>
              <a:t>appearing in a McDonald’s patent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6AB5BE-E494-42B6-B6BE-91C25243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22904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nodes </a:t>
            </a:r>
          </a:p>
          <a:p>
            <a:pPr marL="0" indent="0">
              <a:buNone/>
            </a:pPr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the right successor</a:t>
            </a:r>
          </a:p>
        </p:txBody>
      </p:sp>
    </p:spTree>
    <p:extLst>
      <p:ext uri="{BB962C8B-B14F-4D97-AF65-F5344CB8AC3E}">
        <p14:creationId xmlns:p14="http://schemas.microsoft.com/office/powerpoint/2010/main" val="28517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Intuition: Flow charts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339C3528-14FE-41FD-99D0-FE1B1C97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853" y="1295400"/>
            <a:ext cx="515509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3429C78-342B-4080-B7AA-D6C4C6255E1F}"/>
              </a:ext>
            </a:extLst>
          </p:cNvPr>
          <p:cNvSpPr txBox="1"/>
          <p:nvPr/>
        </p:nvSpPr>
        <p:spPr>
          <a:xfrm>
            <a:off x="3482628" y="5486400"/>
            <a:ext cx="3503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Flow chart for building a sandwich, </a:t>
            </a:r>
          </a:p>
          <a:p>
            <a:r>
              <a:rPr lang="en-US" i="1" dirty="0"/>
              <a:t>appearing in a McDonald’s patent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6AB5BE-E494-42B6-B6BE-91C252438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22904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nodes </a:t>
            </a:r>
          </a:p>
          <a:p>
            <a:pPr marL="0" indent="0">
              <a:buNone/>
            </a:pPr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the right successor</a:t>
            </a:r>
          </a:p>
        </p:txBody>
      </p:sp>
      <p:sp>
        <p:nvSpPr>
          <p:cNvPr id="7" name="Star: 24 Points 6">
            <a:extLst>
              <a:ext uri="{FF2B5EF4-FFF2-40B4-BE49-F238E27FC236}">
                <a16:creationId xmlns:a16="http://schemas.microsoft.com/office/drawing/2014/main" id="{4A6D400F-CA65-4EE8-A0F3-FDA2D989F27F}"/>
              </a:ext>
            </a:extLst>
          </p:cNvPr>
          <p:cNvSpPr/>
          <p:nvPr/>
        </p:nvSpPr>
        <p:spPr>
          <a:xfrm>
            <a:off x="5731460" y="3211497"/>
            <a:ext cx="3338005" cy="3400103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>
              <a:latin typeface="Arial Black" panose="020B0A040201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CCCBEC-47E5-4DF7-A7C8-C164802EA2BB}"/>
              </a:ext>
            </a:extLst>
          </p:cNvPr>
          <p:cNvSpPr/>
          <p:nvPr/>
        </p:nvSpPr>
        <p:spPr>
          <a:xfrm>
            <a:off x="6178492" y="4458354"/>
            <a:ext cx="246170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Arial Black" panose="020B0A04020102020204" pitchFamily="34" charset="0"/>
              </a:rPr>
              <a:t>Not just for </a:t>
            </a:r>
          </a:p>
          <a:p>
            <a:pPr algn="ctr"/>
            <a:r>
              <a:rPr lang="en-US" sz="2600" dirty="0">
                <a:solidFill>
                  <a:schemeClr val="bg1"/>
                </a:solidFill>
                <a:latin typeface="Arial Black" panose="020B0A04020102020204" pitchFamily="34" charset="0"/>
              </a:rPr>
              <a:t>sandwiches!</a:t>
            </a:r>
          </a:p>
        </p:txBody>
      </p:sp>
    </p:spTree>
    <p:extLst>
      <p:ext uri="{BB962C8B-B14F-4D97-AF65-F5344CB8AC3E}">
        <p14:creationId xmlns:p14="http://schemas.microsoft.com/office/powerpoint/2010/main" val="19293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5290421" y="521757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5768269" y="373389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0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Intuition: Flow Charts … for Code?!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A9AE639-E5CC-416A-B420-BB6643C38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22904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Notation</a:t>
            </a:r>
          </a:p>
          <a:p>
            <a:r>
              <a:rPr lang="en-US" sz="2200" dirty="0"/>
              <a:t>Nodes are instructions</a:t>
            </a:r>
          </a:p>
          <a:p>
            <a:r>
              <a:rPr lang="en-US" sz="2200" dirty="0"/>
              <a:t>Edges go to successor nodes </a:t>
            </a:r>
          </a:p>
          <a:p>
            <a:pPr marL="0" indent="0">
              <a:buNone/>
            </a:pPr>
            <a:r>
              <a:rPr lang="en-US" sz="2400" b="1" dirty="0"/>
              <a:t>Operation</a:t>
            </a:r>
          </a:p>
          <a:p>
            <a:r>
              <a:rPr lang="en-US" sz="2200" dirty="0"/>
              <a:t>Execute current instruction</a:t>
            </a:r>
          </a:p>
          <a:p>
            <a:r>
              <a:rPr lang="en-US" sz="2200" dirty="0"/>
              <a:t>Proceed to the right successor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AC7EB7-6399-4A9E-94B1-5760DE9E7242}"/>
              </a:ext>
            </a:extLst>
          </p:cNvPr>
          <p:cNvSpPr/>
          <p:nvPr/>
        </p:nvSpPr>
        <p:spPr>
          <a:xfrm>
            <a:off x="7166454" y="2104609"/>
            <a:ext cx="1539227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[a] := 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DD382C-CF57-4F23-8BA2-6FA3107B5903}"/>
              </a:ext>
            </a:extLst>
          </p:cNvPr>
          <p:cNvSpPr/>
          <p:nvPr/>
        </p:nvSpPr>
        <p:spPr>
          <a:xfrm>
            <a:off x="7168153" y="2793399"/>
            <a:ext cx="1535829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[t1] := [a] &lt; 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D48675-C0CE-4D35-9989-DFF30C6DFF92}"/>
              </a:ext>
            </a:extLst>
          </p:cNvPr>
          <p:cNvSpPr/>
          <p:nvPr/>
        </p:nvSpPr>
        <p:spPr>
          <a:xfrm>
            <a:off x="7168153" y="4174801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[a] := 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C0C282-4423-4B44-A485-917FE0DF28EC}"/>
              </a:ext>
            </a:extLst>
          </p:cNvPr>
          <p:cNvSpPr/>
          <p:nvPr/>
        </p:nvSpPr>
        <p:spPr>
          <a:xfrm>
            <a:off x="7168153" y="4867412"/>
            <a:ext cx="1535829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[a] := [a] + 2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9BF4A4-3B2D-4824-B6AF-63CE56558BBF}"/>
              </a:ext>
            </a:extLst>
          </p:cNvPr>
          <p:cNvSpPr/>
          <p:nvPr/>
        </p:nvSpPr>
        <p:spPr>
          <a:xfrm>
            <a:off x="7168152" y="3482189"/>
            <a:ext cx="1535830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ifz</a:t>
            </a:r>
            <a:r>
              <a:rPr lang="en-US" sz="1600" dirty="0">
                <a:solidFill>
                  <a:schemeClr val="tx1"/>
                </a:solidFill>
              </a:rPr>
              <a:t> [t1] </a:t>
            </a:r>
            <a:r>
              <a:rPr lang="en-US" sz="1600" dirty="0" err="1">
                <a:solidFill>
                  <a:schemeClr val="tx1"/>
                </a:solidFill>
              </a:rPr>
              <a:t>goto</a:t>
            </a:r>
            <a:r>
              <a:rPr lang="en-US" sz="1600" dirty="0">
                <a:solidFill>
                  <a:schemeClr val="tx1"/>
                </a:solidFill>
              </a:rPr>
              <a:t> L5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3CC589-E53B-489F-8EEF-7829F4391392}"/>
              </a:ext>
            </a:extLst>
          </p:cNvPr>
          <p:cNvCxnSpPr>
            <a:cxnSpLocks/>
            <a:stCxn id="2" idx="2"/>
            <a:endCxn id="8" idx="0"/>
          </p:cNvCxnSpPr>
          <p:nvPr/>
        </p:nvCxnSpPr>
        <p:spPr>
          <a:xfrm>
            <a:off x="7936068" y="2547416"/>
            <a:ext cx="0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F490622-84A7-468A-AC8C-281022FEC14E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flipH="1">
            <a:off x="7936067" y="3236206"/>
            <a:ext cx="1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2D725E-BCB6-4676-8205-F89A55B91220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>
            <a:off x="7936067" y="3928818"/>
            <a:ext cx="1" cy="2459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ED0F0F-C778-4F0F-9884-F8C6501D7F90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7936068" y="4621430"/>
            <a:ext cx="0" cy="2459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A0F5949-8141-4E57-A56E-A0DB2B8014DD}"/>
              </a:ext>
            </a:extLst>
          </p:cNvPr>
          <p:cNvCxnSpPr>
            <a:cxnSpLocks/>
            <a:stCxn id="12" idx="1"/>
            <a:endCxn id="48" idx="1"/>
          </p:cNvCxnSpPr>
          <p:nvPr/>
        </p:nvCxnSpPr>
        <p:spPr>
          <a:xfrm rot="10800000" flipV="1">
            <a:off x="7105852" y="3705504"/>
            <a:ext cx="62300" cy="1387994"/>
          </a:xfrm>
          <a:prstGeom prst="bentConnector3">
            <a:avLst>
              <a:gd name="adj1" fmla="val 46693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EDA1B53-3E21-45D9-B8FB-6E9389547863}"/>
              </a:ext>
            </a:extLst>
          </p:cNvPr>
          <p:cNvSpPr txBox="1"/>
          <p:nvPr/>
        </p:nvSpPr>
        <p:spPr>
          <a:xfrm>
            <a:off x="7105852" y="4924221"/>
            <a:ext cx="429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L5: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8F0989-8B5E-4A7C-84F4-80B888928A9E}"/>
              </a:ext>
            </a:extLst>
          </p:cNvPr>
          <p:cNvSpPr txBox="1"/>
          <p:nvPr/>
        </p:nvSpPr>
        <p:spPr>
          <a:xfrm>
            <a:off x="2653540" y="1988430"/>
            <a:ext cx="1366080" cy="1681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= 7;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 (a &lt; 4){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a = 4;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+= 2;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317D2-3A9B-4398-9F44-6B969B53E8EE}"/>
              </a:ext>
            </a:extLst>
          </p:cNvPr>
          <p:cNvSpPr txBox="1"/>
          <p:nvPr/>
        </p:nvSpPr>
        <p:spPr>
          <a:xfrm>
            <a:off x="2653540" y="1639513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D486A1-4E67-47A7-91B0-E213361CE2D2}"/>
              </a:ext>
            </a:extLst>
          </p:cNvPr>
          <p:cNvSpPr txBox="1"/>
          <p:nvPr/>
        </p:nvSpPr>
        <p:spPr>
          <a:xfrm>
            <a:off x="4054530" y="2008845"/>
            <a:ext cx="2654894" cy="1681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1. [a] := 7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2. [t1] := [a] &lt; 4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3.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[t1]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L5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4. [a] := 4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L5: 5. [a] := [a] + 2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C220B4-BC42-4509-B112-83D1CBCE5B42}"/>
              </a:ext>
            </a:extLst>
          </p:cNvPr>
          <p:cNvSpPr txBox="1"/>
          <p:nvPr/>
        </p:nvSpPr>
        <p:spPr>
          <a:xfrm>
            <a:off x="4191222" y="1659928"/>
            <a:ext cx="107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5A4A21-C553-4563-8505-2D6F3306194B}"/>
              </a:ext>
            </a:extLst>
          </p:cNvPr>
          <p:cNvSpPr txBox="1"/>
          <p:nvPr/>
        </p:nvSpPr>
        <p:spPr>
          <a:xfrm>
            <a:off x="6764207" y="1654903"/>
            <a:ext cx="227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Instruction Flowgraph</a:t>
            </a:r>
          </a:p>
        </p:txBody>
      </p:sp>
    </p:spTree>
    <p:extLst>
      <p:ext uri="{BB962C8B-B14F-4D97-AF65-F5344CB8AC3E}">
        <p14:creationId xmlns:p14="http://schemas.microsoft.com/office/powerpoint/2010/main" val="27172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  <p:bldP spid="2" grpId="0" animBg="1"/>
      <p:bldP spid="8" grpId="0" animBg="1"/>
      <p:bldP spid="9" grpId="0" animBg="1"/>
      <p:bldP spid="11" grpId="0" animBg="1"/>
      <p:bldP spid="12" grpId="0" animBg="1"/>
      <p:bldP spid="48" grpId="0"/>
      <p:bldP spid="19" grpId="0"/>
      <p:bldP spid="4" grpId="0"/>
      <p:bldP spid="25" grpId="0"/>
      <p:bldP spid="27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5290421" y="521757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5768269" y="373389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1DB69E46-C216-4245-9AFB-B23E94F2C7D8}"/>
              </a:ext>
            </a:extLst>
          </p:cNvPr>
          <p:cNvSpPr/>
          <p:nvPr/>
        </p:nvSpPr>
        <p:spPr>
          <a:xfrm>
            <a:off x="5307900" y="1398755"/>
            <a:ext cx="1434598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funk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F8D833C5-8E41-40B6-BE5D-27392C325E4F}"/>
              </a:ext>
            </a:extLst>
          </p:cNvPr>
          <p:cNvSpPr/>
          <p:nvPr/>
        </p:nvSpPr>
        <p:spPr>
          <a:xfrm>
            <a:off x="5231699" y="1749072"/>
            <a:ext cx="158527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[a]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D5DBECAC-B305-4C92-BDD3-3E3A0A7B4651}"/>
              </a:ext>
            </a:extLst>
          </p:cNvPr>
          <p:cNvSpPr/>
          <p:nvPr/>
        </p:nvSpPr>
        <p:spPr>
          <a:xfrm>
            <a:off x="5239313" y="2099389"/>
            <a:ext cx="158527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 [b]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AE959C6-9BA6-42CC-90C2-ED28450E1E5C}"/>
              </a:ext>
            </a:extLst>
          </p:cNvPr>
          <p:cNvSpPr/>
          <p:nvPr/>
        </p:nvSpPr>
        <p:spPr>
          <a:xfrm>
            <a:off x="5255762" y="2449706"/>
            <a:ext cx="234137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[t1] := [a] &lt; [b]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CE8C93B7-5065-4CEC-BEEE-04F87D3C60F4}"/>
              </a:ext>
            </a:extLst>
          </p:cNvPr>
          <p:cNvSpPr/>
          <p:nvPr/>
        </p:nvSpPr>
        <p:spPr>
          <a:xfrm>
            <a:off x="5255763" y="2800023"/>
            <a:ext cx="234137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28AB9D7D-E4A1-4F0E-8B1F-31B5D02BA269}"/>
              </a:ext>
            </a:extLst>
          </p:cNvPr>
          <p:cNvSpPr/>
          <p:nvPr/>
        </p:nvSpPr>
        <p:spPr>
          <a:xfrm>
            <a:off x="5255762" y="3150340"/>
            <a:ext cx="2284383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[t2] := [a] &lt; 10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7983C824-B98B-4764-B2BE-6C3F56554D86}"/>
              </a:ext>
            </a:extLst>
          </p:cNvPr>
          <p:cNvSpPr/>
          <p:nvPr/>
        </p:nvSpPr>
        <p:spPr>
          <a:xfrm>
            <a:off x="5255763" y="3522078"/>
            <a:ext cx="234137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L_b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AC8B4152-0A7A-417E-A54A-89501255796D}"/>
              </a:ext>
            </a:extLst>
          </p:cNvPr>
          <p:cNvSpPr/>
          <p:nvPr/>
        </p:nvSpPr>
        <p:spPr>
          <a:xfrm>
            <a:off x="5255763" y="3872395"/>
            <a:ext cx="2006098" cy="2981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:= [a] + [b]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8A5DB3A0-1E4E-40E0-B395-EC64EF86F79D}"/>
              </a:ext>
            </a:extLst>
          </p:cNvPr>
          <p:cNvSpPr/>
          <p:nvPr/>
        </p:nvSpPr>
        <p:spPr>
          <a:xfrm>
            <a:off x="5255763" y="4949643"/>
            <a:ext cx="2059438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[t3] := [b] &lt; 3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ECB0E3E-2671-4F49-975B-CFECE6C030C1}"/>
              </a:ext>
            </a:extLst>
          </p:cNvPr>
          <p:cNvSpPr/>
          <p:nvPr/>
        </p:nvSpPr>
        <p:spPr>
          <a:xfrm>
            <a:off x="5255763" y="5344241"/>
            <a:ext cx="234137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[t3]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L_c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CD14749-7B08-4B39-8A98-3C50CCECBAD3}"/>
              </a:ext>
            </a:extLst>
          </p:cNvPr>
          <p:cNvSpPr/>
          <p:nvPr/>
        </p:nvSpPr>
        <p:spPr>
          <a:xfrm>
            <a:off x="5462136" y="5747898"/>
            <a:ext cx="1202183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:= 1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AD961870-A2F1-4441-A40B-2642B7A2CE89}"/>
              </a:ext>
            </a:extLst>
          </p:cNvPr>
          <p:cNvSpPr/>
          <p:nvPr/>
        </p:nvSpPr>
        <p:spPr>
          <a:xfrm>
            <a:off x="5262111" y="6524201"/>
            <a:ext cx="159289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leave funk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B4ACE07-EF26-46EB-B18C-57A47591C6CC}"/>
              </a:ext>
            </a:extLst>
          </p:cNvPr>
          <p:cNvGrpSpPr/>
          <p:nvPr/>
        </p:nvGrpSpPr>
        <p:grpSpPr>
          <a:xfrm>
            <a:off x="5065262" y="6044875"/>
            <a:ext cx="1325748" cy="338554"/>
            <a:chOff x="2020141" y="1580995"/>
            <a:chExt cx="1325748" cy="338554"/>
          </a:xfrm>
        </p:grpSpPr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2AC44F7D-CB08-4CEA-A992-3C44BF1661C6}"/>
                </a:ext>
              </a:extLst>
            </p:cNvPr>
            <p:cNvSpPr/>
            <p:nvPr/>
          </p:nvSpPr>
          <p:spPr>
            <a:xfrm>
              <a:off x="2685036" y="1642646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EC3AED7-2108-4D45-A338-1C419707F178}"/>
                </a:ext>
              </a:extLst>
            </p:cNvPr>
            <p:cNvSpPr/>
            <p:nvPr/>
          </p:nvSpPr>
          <p:spPr>
            <a:xfrm>
              <a:off x="2020141" y="1580995"/>
              <a:ext cx="8018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endParaRPr lang="en-US" sz="1600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D472F34-EE05-4CED-852E-74E934DB1AD8}"/>
              </a:ext>
            </a:extLst>
          </p:cNvPr>
          <p:cNvGrpSpPr/>
          <p:nvPr/>
        </p:nvGrpSpPr>
        <p:grpSpPr>
          <a:xfrm>
            <a:off x="5050022" y="4151013"/>
            <a:ext cx="1351323" cy="338554"/>
            <a:chOff x="2017604" y="2450153"/>
            <a:chExt cx="1351323" cy="338554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7DEC31A0-0C4E-476D-9C21-F87427101F77}"/>
                </a:ext>
              </a:extLst>
            </p:cNvPr>
            <p:cNvSpPr/>
            <p:nvPr/>
          </p:nvSpPr>
          <p:spPr>
            <a:xfrm>
              <a:off x="2708074" y="2535373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544B93A-A7F7-4EEC-8FA8-07E0A1BD7ED7}"/>
                </a:ext>
              </a:extLst>
            </p:cNvPr>
            <p:cNvSpPr/>
            <p:nvPr/>
          </p:nvSpPr>
          <p:spPr>
            <a:xfrm>
              <a:off x="2017604" y="2450153"/>
              <a:ext cx="6783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L_b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endParaRPr lang="en-US" sz="1600" dirty="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86AF5BB-27A4-457A-982A-8E37787D0F13}"/>
              </a:ext>
            </a:extLst>
          </p:cNvPr>
          <p:cNvGrpSpPr/>
          <p:nvPr/>
        </p:nvGrpSpPr>
        <p:grpSpPr>
          <a:xfrm>
            <a:off x="5088122" y="4500798"/>
            <a:ext cx="1319229" cy="338554"/>
            <a:chOff x="641679" y="6821324"/>
            <a:chExt cx="1319229" cy="338554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E0F5BCE6-83DC-460C-8208-0A183DEF12FD}"/>
                </a:ext>
              </a:extLst>
            </p:cNvPr>
            <p:cNvSpPr/>
            <p:nvPr/>
          </p:nvSpPr>
          <p:spPr>
            <a:xfrm>
              <a:off x="1300055" y="6896413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8F9C79A-B114-48E2-855B-E1C79353A76F}"/>
                </a:ext>
              </a:extLst>
            </p:cNvPr>
            <p:cNvSpPr/>
            <p:nvPr/>
          </p:nvSpPr>
          <p:spPr>
            <a:xfrm>
              <a:off x="641679" y="6821324"/>
              <a:ext cx="6783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L_a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endParaRPr lang="en-US" sz="1600" dirty="0"/>
            </a:p>
          </p:txBody>
        </p:sp>
      </p:grpSp>
      <p:cxnSp>
        <p:nvCxnSpPr>
          <p:cNvPr id="22535" name="Connector: Elbow 22534">
            <a:extLst>
              <a:ext uri="{FF2B5EF4-FFF2-40B4-BE49-F238E27FC236}">
                <a16:creationId xmlns:a16="http://schemas.microsoft.com/office/drawing/2014/main" id="{AF77FA86-2802-4D6C-8999-83015FCB7FB0}"/>
              </a:ext>
            </a:extLst>
          </p:cNvPr>
          <p:cNvCxnSpPr>
            <a:cxnSpLocks/>
            <a:stCxn id="118" idx="3"/>
            <a:endCxn id="136" idx="3"/>
          </p:cNvCxnSpPr>
          <p:nvPr/>
        </p:nvCxnSpPr>
        <p:spPr>
          <a:xfrm flipH="1">
            <a:off x="6407351" y="2923995"/>
            <a:ext cx="1189788" cy="1775864"/>
          </a:xfrm>
          <a:prstGeom prst="bentConnector3">
            <a:avLst>
              <a:gd name="adj1" fmla="val -3906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or: Elbow 159">
            <a:extLst>
              <a:ext uri="{FF2B5EF4-FFF2-40B4-BE49-F238E27FC236}">
                <a16:creationId xmlns:a16="http://schemas.microsoft.com/office/drawing/2014/main" id="{973E1F1E-66EE-4035-AA3D-65091300B6BF}"/>
              </a:ext>
            </a:extLst>
          </p:cNvPr>
          <p:cNvCxnSpPr>
            <a:cxnSpLocks/>
            <a:stCxn id="123" idx="3"/>
            <a:endCxn id="133" idx="3"/>
          </p:cNvCxnSpPr>
          <p:nvPr/>
        </p:nvCxnSpPr>
        <p:spPr>
          <a:xfrm flipH="1">
            <a:off x="6401345" y="3646050"/>
            <a:ext cx="1195794" cy="714155"/>
          </a:xfrm>
          <a:prstGeom prst="bentConnector3">
            <a:avLst>
              <a:gd name="adj1" fmla="val -1911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1847F688-9BEA-4652-9D61-5A885D701CE5}"/>
              </a:ext>
            </a:extLst>
          </p:cNvPr>
          <p:cNvCxnSpPr>
            <a:cxnSpLocks/>
            <a:stCxn id="126" idx="3"/>
            <a:endCxn id="130" idx="3"/>
          </p:cNvCxnSpPr>
          <p:nvPr/>
        </p:nvCxnSpPr>
        <p:spPr>
          <a:xfrm flipH="1">
            <a:off x="6391010" y="5468213"/>
            <a:ext cx="1206129" cy="762285"/>
          </a:xfrm>
          <a:prstGeom prst="bentConnector3">
            <a:avLst>
              <a:gd name="adj1" fmla="val -1895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42" name="Straight Arrow Connector 22541">
            <a:extLst>
              <a:ext uri="{FF2B5EF4-FFF2-40B4-BE49-F238E27FC236}">
                <a16:creationId xmlns:a16="http://schemas.microsoft.com/office/drawing/2014/main" id="{D8DD0B6D-08FB-46B1-A3A6-B2BBE9442A7F}"/>
              </a:ext>
            </a:extLst>
          </p:cNvPr>
          <p:cNvCxnSpPr>
            <a:cxnSpLocks/>
            <a:stCxn id="113" idx="2"/>
            <a:endCxn id="115" idx="0"/>
          </p:cNvCxnSpPr>
          <p:nvPr/>
        </p:nvCxnSpPr>
        <p:spPr>
          <a:xfrm flipH="1">
            <a:off x="6024337" y="1646699"/>
            <a:ext cx="862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DA16ECD4-951C-4EF0-B64F-FD91928AE24D}"/>
              </a:ext>
            </a:extLst>
          </p:cNvPr>
          <p:cNvCxnSpPr>
            <a:cxnSpLocks/>
            <a:stCxn id="115" idx="2"/>
            <a:endCxn id="116" idx="0"/>
          </p:cNvCxnSpPr>
          <p:nvPr/>
        </p:nvCxnSpPr>
        <p:spPr>
          <a:xfrm>
            <a:off x="6024337" y="1997016"/>
            <a:ext cx="7614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33B5E499-2517-4847-A1A2-2DE7F3C8E153}"/>
              </a:ext>
            </a:extLst>
          </p:cNvPr>
          <p:cNvCxnSpPr>
            <a:cxnSpLocks/>
            <a:stCxn id="116" idx="2"/>
          </p:cNvCxnSpPr>
          <p:nvPr/>
        </p:nvCxnSpPr>
        <p:spPr>
          <a:xfrm>
            <a:off x="6031951" y="2347333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F946AE37-246D-4530-B921-A6A39A9A6C9D}"/>
              </a:ext>
            </a:extLst>
          </p:cNvPr>
          <p:cNvCxnSpPr>
            <a:cxnSpLocks/>
          </p:cNvCxnSpPr>
          <p:nvPr/>
        </p:nvCxnSpPr>
        <p:spPr>
          <a:xfrm>
            <a:off x="6059829" y="2690233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733EDD21-8B98-4025-A0BC-702C02AB6D79}"/>
              </a:ext>
            </a:extLst>
          </p:cNvPr>
          <p:cNvCxnSpPr>
            <a:cxnSpLocks/>
          </p:cNvCxnSpPr>
          <p:nvPr/>
        </p:nvCxnSpPr>
        <p:spPr>
          <a:xfrm>
            <a:off x="6067449" y="3048373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915A7E18-DDA6-4C8E-B81E-05B344D0E960}"/>
              </a:ext>
            </a:extLst>
          </p:cNvPr>
          <p:cNvCxnSpPr>
            <a:cxnSpLocks/>
          </p:cNvCxnSpPr>
          <p:nvPr/>
        </p:nvCxnSpPr>
        <p:spPr>
          <a:xfrm>
            <a:off x="6075069" y="3421753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CE508B4-A3FD-4FD4-A4E0-97FB3160D433}"/>
              </a:ext>
            </a:extLst>
          </p:cNvPr>
          <p:cNvCxnSpPr>
            <a:cxnSpLocks/>
          </p:cNvCxnSpPr>
          <p:nvPr/>
        </p:nvCxnSpPr>
        <p:spPr>
          <a:xfrm>
            <a:off x="6082689" y="3795133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0209BDCA-D10F-403D-9D21-5591C907AD9A}"/>
              </a:ext>
            </a:extLst>
          </p:cNvPr>
          <p:cNvCxnSpPr>
            <a:cxnSpLocks/>
          </p:cNvCxnSpPr>
          <p:nvPr/>
        </p:nvCxnSpPr>
        <p:spPr>
          <a:xfrm>
            <a:off x="6090309" y="4168513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ECE904AC-18FE-42C8-9EA2-F03A91C74A99}"/>
              </a:ext>
            </a:extLst>
          </p:cNvPr>
          <p:cNvCxnSpPr>
            <a:cxnSpLocks/>
          </p:cNvCxnSpPr>
          <p:nvPr/>
        </p:nvCxnSpPr>
        <p:spPr>
          <a:xfrm>
            <a:off x="6082689" y="4465693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91C9F766-D646-4CBC-9BEE-74AFB95FD91F}"/>
              </a:ext>
            </a:extLst>
          </p:cNvPr>
          <p:cNvCxnSpPr>
            <a:cxnSpLocks/>
          </p:cNvCxnSpPr>
          <p:nvPr/>
        </p:nvCxnSpPr>
        <p:spPr>
          <a:xfrm>
            <a:off x="6075069" y="4831453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F5E98810-B8B9-4C9F-9240-1145DCCB1231}"/>
              </a:ext>
            </a:extLst>
          </p:cNvPr>
          <p:cNvCxnSpPr>
            <a:cxnSpLocks/>
          </p:cNvCxnSpPr>
          <p:nvPr/>
        </p:nvCxnSpPr>
        <p:spPr>
          <a:xfrm>
            <a:off x="6075069" y="5235313"/>
            <a:ext cx="0" cy="102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6FD51A3C-705F-40C1-B732-D2D2D3AAC980}"/>
              </a:ext>
            </a:extLst>
          </p:cNvPr>
          <p:cNvCxnSpPr>
            <a:cxnSpLocks/>
          </p:cNvCxnSpPr>
          <p:nvPr/>
        </p:nvCxnSpPr>
        <p:spPr>
          <a:xfrm>
            <a:off x="6074434" y="5592185"/>
            <a:ext cx="0" cy="131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F69BF303-5CDF-461C-A689-59DE1B3EC42C}"/>
              </a:ext>
            </a:extLst>
          </p:cNvPr>
          <p:cNvCxnSpPr>
            <a:cxnSpLocks/>
            <a:stCxn id="127" idx="2"/>
            <a:endCxn id="130" idx="0"/>
          </p:cNvCxnSpPr>
          <p:nvPr/>
        </p:nvCxnSpPr>
        <p:spPr>
          <a:xfrm flipH="1">
            <a:off x="6060584" y="5995842"/>
            <a:ext cx="2644" cy="1106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38C5AB3-AEDA-4331-B9CE-A9CFA2B48DC8}"/>
              </a:ext>
            </a:extLst>
          </p:cNvPr>
          <p:cNvCxnSpPr>
            <a:cxnSpLocks/>
            <a:stCxn id="130" idx="2"/>
            <a:endCxn id="128" idx="0"/>
          </p:cNvCxnSpPr>
          <p:nvPr/>
        </p:nvCxnSpPr>
        <p:spPr>
          <a:xfrm flipH="1">
            <a:off x="6058557" y="6354470"/>
            <a:ext cx="2027" cy="16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>
            <a:extLst>
              <a:ext uri="{FF2B5EF4-FFF2-40B4-BE49-F238E27FC236}">
                <a16:creationId xmlns:a16="http://schemas.microsoft.com/office/drawing/2014/main" id="{AB453014-4B52-4F65-8174-DA8391E00C1E}"/>
              </a:ext>
            </a:extLst>
          </p:cNvPr>
          <p:cNvSpPr txBox="1"/>
          <p:nvPr/>
        </p:nvSpPr>
        <p:spPr>
          <a:xfrm>
            <a:off x="164130" y="2223361"/>
            <a:ext cx="34932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funk(int a, int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(a &lt;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(a &lt; 10){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 = a +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 &lt; 3){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89" name="Title 1">
            <a:extLst>
              <a:ext uri="{FF2B5EF4-FFF2-40B4-BE49-F238E27FC236}">
                <a16:creationId xmlns:a16="http://schemas.microsoft.com/office/drawing/2014/main" id="{B617E2D4-31AF-4A45-A61A-2A15B989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" y="-53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Intuition: Flow Charts … </a:t>
            </a:r>
            <a:r>
              <a:rPr lang="en-US" sz="4500" u="sng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Code?!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187B71-3CF4-49A1-968B-99BE716DD20A}"/>
              </a:ext>
            </a:extLst>
          </p:cNvPr>
          <p:cNvSpPr/>
          <p:nvPr/>
        </p:nvSpPr>
        <p:spPr>
          <a:xfrm>
            <a:off x="4531895" y="4891088"/>
            <a:ext cx="3493256" cy="157388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F30AB7-254E-4AF4-A5E0-5313DBCC7347}"/>
              </a:ext>
            </a:extLst>
          </p:cNvPr>
          <p:cNvSpPr/>
          <p:nvPr/>
        </p:nvSpPr>
        <p:spPr>
          <a:xfrm>
            <a:off x="765882" y="3864522"/>
            <a:ext cx="1744707" cy="89867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A5961B-A9CC-49FA-A598-E1E56535CBDE}"/>
              </a:ext>
            </a:extLst>
          </p:cNvPr>
          <p:cNvSpPr/>
          <p:nvPr/>
        </p:nvSpPr>
        <p:spPr>
          <a:xfrm flipH="1" flipV="1">
            <a:off x="641682" y="2545185"/>
            <a:ext cx="2679033" cy="1352320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DD94D0-B431-4399-909F-6B515E339356}"/>
              </a:ext>
            </a:extLst>
          </p:cNvPr>
          <p:cNvSpPr/>
          <p:nvPr/>
        </p:nvSpPr>
        <p:spPr>
          <a:xfrm flipH="1" flipV="1">
            <a:off x="1255967" y="2800021"/>
            <a:ext cx="2000579" cy="8682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B7D25DF-ABB0-4EB8-9599-3D0BC25442FC}"/>
              </a:ext>
            </a:extLst>
          </p:cNvPr>
          <p:cNvSpPr/>
          <p:nvPr/>
        </p:nvSpPr>
        <p:spPr>
          <a:xfrm flipH="1" flipV="1">
            <a:off x="4347409" y="2753742"/>
            <a:ext cx="3922289" cy="2099245"/>
          </a:xfrm>
          <a:prstGeom prst="rect">
            <a:avLst/>
          </a:prstGeom>
          <a:noFill/>
          <a:ln w="19050">
            <a:solidFill>
              <a:srgbClr val="B686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F825516-4645-4B54-BD99-A1A45FD02753}"/>
              </a:ext>
            </a:extLst>
          </p:cNvPr>
          <p:cNvSpPr/>
          <p:nvPr/>
        </p:nvSpPr>
        <p:spPr>
          <a:xfrm flipH="1" flipV="1">
            <a:off x="4916904" y="3104731"/>
            <a:ext cx="2971111" cy="14417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8" grpId="0" animBg="1"/>
      <p:bldP spid="2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5290421" y="521757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5768269" y="373389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0B4FA7A-574C-44CE-BADB-087338A07E31}"/>
              </a:ext>
            </a:extLst>
          </p:cNvPr>
          <p:cNvSpPr/>
          <p:nvPr/>
        </p:nvSpPr>
        <p:spPr>
          <a:xfrm>
            <a:off x="4190330" y="1109195"/>
            <a:ext cx="143311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funk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8219F05-7EE0-4244-AEB7-7CA3A231C8FC}"/>
              </a:ext>
            </a:extLst>
          </p:cNvPr>
          <p:cNvCxnSpPr>
            <a:cxnSpLocks/>
            <a:stCxn id="27" idx="2"/>
            <a:endCxn id="43" idx="0"/>
          </p:cNvCxnSpPr>
          <p:nvPr/>
        </p:nvCxnSpPr>
        <p:spPr>
          <a:xfrm>
            <a:off x="4906888" y="1357139"/>
            <a:ext cx="1" cy="106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6EEC1D1-2DDF-4872-B885-7425672C4006}"/>
              </a:ext>
            </a:extLst>
          </p:cNvPr>
          <p:cNvSpPr/>
          <p:nvPr/>
        </p:nvSpPr>
        <p:spPr>
          <a:xfrm>
            <a:off x="4113064" y="1463490"/>
            <a:ext cx="158764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[a]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35BB897-CE5A-4AE4-86B4-F0A70C86A11C}"/>
              </a:ext>
            </a:extLst>
          </p:cNvPr>
          <p:cNvSpPr/>
          <p:nvPr/>
        </p:nvSpPr>
        <p:spPr>
          <a:xfrm>
            <a:off x="4113064" y="1817785"/>
            <a:ext cx="158764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getin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 [b]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41C2D06-1A75-40C7-9CFC-252C456EECFA}"/>
              </a:ext>
            </a:extLst>
          </p:cNvPr>
          <p:cNvSpPr/>
          <p:nvPr/>
        </p:nvSpPr>
        <p:spPr>
          <a:xfrm>
            <a:off x="3757514" y="2172080"/>
            <a:ext cx="2298748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[t1] := [a] &lt; [b]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34F9716-ACAF-41ED-A770-FF49732E116C}"/>
              </a:ext>
            </a:extLst>
          </p:cNvPr>
          <p:cNvSpPr/>
          <p:nvPr/>
        </p:nvSpPr>
        <p:spPr>
          <a:xfrm>
            <a:off x="3763718" y="2526375"/>
            <a:ext cx="228634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9DA3D81-D0FE-4403-A2D1-B22A4E063CBF}"/>
              </a:ext>
            </a:extLst>
          </p:cNvPr>
          <p:cNvSpPr/>
          <p:nvPr/>
        </p:nvSpPr>
        <p:spPr>
          <a:xfrm>
            <a:off x="5607144" y="2994802"/>
            <a:ext cx="2203699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[t2] := [a] &lt; 10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4A9E163-8B4A-4238-BC22-C51D3A1227E5}"/>
              </a:ext>
            </a:extLst>
          </p:cNvPr>
          <p:cNvCxnSpPr>
            <a:cxnSpLocks/>
            <a:stCxn id="43" idx="2"/>
            <a:endCxn id="44" idx="0"/>
          </p:cNvCxnSpPr>
          <p:nvPr/>
        </p:nvCxnSpPr>
        <p:spPr>
          <a:xfrm>
            <a:off x="4906889" y="1711434"/>
            <a:ext cx="0" cy="106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B26DCF-5CF1-4613-AF84-486674B0164A}"/>
              </a:ext>
            </a:extLst>
          </p:cNvPr>
          <p:cNvCxnSpPr>
            <a:cxnSpLocks/>
            <a:stCxn id="44" idx="2"/>
            <a:endCxn id="45" idx="0"/>
          </p:cNvCxnSpPr>
          <p:nvPr/>
        </p:nvCxnSpPr>
        <p:spPr>
          <a:xfrm flipH="1">
            <a:off x="4906888" y="2065729"/>
            <a:ext cx="1" cy="106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406A652-A761-4A03-941A-65A2A04E2F5B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4906888" y="2420024"/>
            <a:ext cx="1" cy="106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6A30D75-D075-4195-8B42-62621DB5A21F}"/>
              </a:ext>
            </a:extLst>
          </p:cNvPr>
          <p:cNvSpPr/>
          <p:nvPr/>
        </p:nvSpPr>
        <p:spPr>
          <a:xfrm>
            <a:off x="5549717" y="3415723"/>
            <a:ext cx="232001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L_b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25C2412-1467-4627-9528-B6DAD8168237}"/>
              </a:ext>
            </a:extLst>
          </p:cNvPr>
          <p:cNvSpPr/>
          <p:nvPr/>
        </p:nvSpPr>
        <p:spPr>
          <a:xfrm>
            <a:off x="7011788" y="3855933"/>
            <a:ext cx="1996654" cy="2981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:= [a] + [b]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FB4A538-CC56-47C7-A58B-6F8CFA41B7C3}"/>
              </a:ext>
            </a:extLst>
          </p:cNvPr>
          <p:cNvSpPr/>
          <p:nvPr/>
        </p:nvSpPr>
        <p:spPr>
          <a:xfrm>
            <a:off x="3919578" y="5105100"/>
            <a:ext cx="2055245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[t3] := [b] &lt; 3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402EDF7-6277-4E57-9F12-FABA0204C5B6}"/>
              </a:ext>
            </a:extLst>
          </p:cNvPr>
          <p:cNvSpPr/>
          <p:nvPr/>
        </p:nvSpPr>
        <p:spPr>
          <a:xfrm>
            <a:off x="3450978" y="5515602"/>
            <a:ext cx="2985033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ifFalse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tmpC3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L_c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3E2A418-DB7E-48A1-ADD3-286C56BA4273}"/>
              </a:ext>
            </a:extLst>
          </p:cNvPr>
          <p:cNvSpPr/>
          <p:nvPr/>
        </p:nvSpPr>
        <p:spPr>
          <a:xfrm>
            <a:off x="5601898" y="5866096"/>
            <a:ext cx="970244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:= 1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A6601A5-5C16-4D69-AA65-588ECC042DBC}"/>
              </a:ext>
            </a:extLst>
          </p:cNvPr>
          <p:cNvSpPr/>
          <p:nvPr/>
        </p:nvSpPr>
        <p:spPr>
          <a:xfrm>
            <a:off x="4233284" y="6567113"/>
            <a:ext cx="143311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leave funk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5BE0E4-E493-460A-9323-017F6B24A0D2}"/>
              </a:ext>
            </a:extLst>
          </p:cNvPr>
          <p:cNvGrpSpPr/>
          <p:nvPr/>
        </p:nvGrpSpPr>
        <p:grpSpPr>
          <a:xfrm>
            <a:off x="4048330" y="6150596"/>
            <a:ext cx="1192767" cy="338554"/>
            <a:chOff x="2020141" y="1580995"/>
            <a:chExt cx="1325748" cy="338554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D0A36D4F-53B4-4B35-8B14-F214F1131B72}"/>
                </a:ext>
              </a:extLst>
            </p:cNvPr>
            <p:cNvSpPr/>
            <p:nvPr/>
          </p:nvSpPr>
          <p:spPr>
            <a:xfrm>
              <a:off x="2685036" y="1642646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9B5C54-E7FA-42FD-9A9C-E5B324A07150}"/>
                </a:ext>
              </a:extLst>
            </p:cNvPr>
            <p:cNvSpPr/>
            <p:nvPr/>
          </p:nvSpPr>
          <p:spPr>
            <a:xfrm>
              <a:off x="2020141" y="1580995"/>
              <a:ext cx="8018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endParaRPr lang="en-US" sz="16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71C7F6-034E-4FCC-AA4A-A32EEA16FFEE}"/>
              </a:ext>
            </a:extLst>
          </p:cNvPr>
          <p:cNvGrpSpPr/>
          <p:nvPr/>
        </p:nvGrpSpPr>
        <p:grpSpPr>
          <a:xfrm>
            <a:off x="5806746" y="4266920"/>
            <a:ext cx="1215777" cy="338554"/>
            <a:chOff x="2017604" y="2450153"/>
            <a:chExt cx="1351323" cy="338554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176D6A5-6FC1-41A0-8401-1C13510CACEF}"/>
                </a:ext>
              </a:extLst>
            </p:cNvPr>
            <p:cNvSpPr/>
            <p:nvPr/>
          </p:nvSpPr>
          <p:spPr>
            <a:xfrm>
              <a:off x="2708074" y="2535373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7306399-4EB1-4C40-964B-AC490A3D7B41}"/>
                </a:ext>
              </a:extLst>
            </p:cNvPr>
            <p:cNvSpPr/>
            <p:nvPr/>
          </p:nvSpPr>
          <p:spPr>
            <a:xfrm>
              <a:off x="2017604" y="2450153"/>
              <a:ext cx="6783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L_b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endParaRPr lang="en-US" sz="16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083AF2-6728-4B5E-8BCB-57CA53BDFC14}"/>
              </a:ext>
            </a:extLst>
          </p:cNvPr>
          <p:cNvGrpSpPr/>
          <p:nvPr/>
        </p:nvGrpSpPr>
        <p:grpSpPr>
          <a:xfrm>
            <a:off x="4059262" y="4657250"/>
            <a:ext cx="1186902" cy="338554"/>
            <a:chOff x="641679" y="6821324"/>
            <a:chExt cx="1319229" cy="338554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F40FB057-0F39-4DF9-AC94-44FFD15405BD}"/>
                </a:ext>
              </a:extLst>
            </p:cNvPr>
            <p:cNvSpPr/>
            <p:nvPr/>
          </p:nvSpPr>
          <p:spPr>
            <a:xfrm>
              <a:off x="1300055" y="6896413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6A8BC52-DBF7-480B-8097-5CEBC7CCB026}"/>
                </a:ext>
              </a:extLst>
            </p:cNvPr>
            <p:cNvSpPr/>
            <p:nvPr/>
          </p:nvSpPr>
          <p:spPr>
            <a:xfrm>
              <a:off x="641679" y="6821324"/>
              <a:ext cx="6783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L_a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endParaRPr lang="en-US" sz="1600" dirty="0"/>
            </a:p>
          </p:txBody>
        </p:sp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1C15919-8508-4A31-BF07-8ED9B99A38C3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4906889" y="2774319"/>
            <a:ext cx="1802105" cy="2204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E52C061-D044-4E60-85C8-AAF803D0599F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>
            <a:off x="6708994" y="3264167"/>
            <a:ext cx="733" cy="151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F35FD08-28F1-4C0A-8142-8AE1B7567BA6}"/>
              </a:ext>
            </a:extLst>
          </p:cNvPr>
          <p:cNvCxnSpPr>
            <a:cxnSpLocks/>
            <a:stCxn id="55" idx="2"/>
            <a:endCxn id="56" idx="0"/>
          </p:cNvCxnSpPr>
          <p:nvPr/>
        </p:nvCxnSpPr>
        <p:spPr>
          <a:xfrm>
            <a:off x="6709727" y="3663667"/>
            <a:ext cx="1300388" cy="192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822070E-5D1C-474F-8FCB-270BFE56A0D8}"/>
              </a:ext>
            </a:extLst>
          </p:cNvPr>
          <p:cNvCxnSpPr>
            <a:cxnSpLocks/>
            <a:stCxn id="58" idx="2"/>
            <a:endCxn id="65" idx="0"/>
          </p:cNvCxnSpPr>
          <p:nvPr/>
        </p:nvCxnSpPr>
        <p:spPr>
          <a:xfrm flipH="1">
            <a:off x="4948882" y="4600084"/>
            <a:ext cx="1776359" cy="132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9A49968-509A-41BF-B65E-DD7B4C81B2D2}"/>
              </a:ext>
            </a:extLst>
          </p:cNvPr>
          <p:cNvCxnSpPr>
            <a:cxnSpLocks/>
            <a:stCxn id="55" idx="2"/>
            <a:endCxn id="58" idx="0"/>
          </p:cNvCxnSpPr>
          <p:nvPr/>
        </p:nvCxnSpPr>
        <p:spPr>
          <a:xfrm>
            <a:off x="6709727" y="3663667"/>
            <a:ext cx="15514" cy="688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CF6AE9F-3A7A-4578-A609-6235E54F9676}"/>
              </a:ext>
            </a:extLst>
          </p:cNvPr>
          <p:cNvCxnSpPr>
            <a:cxnSpLocks/>
            <a:stCxn id="56" idx="2"/>
            <a:endCxn id="58" idx="0"/>
          </p:cNvCxnSpPr>
          <p:nvPr/>
        </p:nvCxnSpPr>
        <p:spPr>
          <a:xfrm flipH="1">
            <a:off x="6725241" y="4154098"/>
            <a:ext cx="1284874" cy="198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0B50027-0131-4BD9-A91B-132A8CD493F7}"/>
              </a:ext>
            </a:extLst>
          </p:cNvPr>
          <p:cNvCxnSpPr>
            <a:cxnSpLocks/>
            <a:stCxn id="46" idx="2"/>
            <a:endCxn id="65" idx="0"/>
          </p:cNvCxnSpPr>
          <p:nvPr/>
        </p:nvCxnSpPr>
        <p:spPr>
          <a:xfrm>
            <a:off x="4906889" y="2774319"/>
            <a:ext cx="41993" cy="1958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F890882-B8B2-428F-8854-A4695BC99E0A}"/>
              </a:ext>
            </a:extLst>
          </p:cNvPr>
          <p:cNvCxnSpPr>
            <a:cxnSpLocks/>
            <a:stCxn id="65" idx="2"/>
            <a:endCxn id="60" idx="0"/>
          </p:cNvCxnSpPr>
          <p:nvPr/>
        </p:nvCxnSpPr>
        <p:spPr>
          <a:xfrm flipH="1">
            <a:off x="4947201" y="4980283"/>
            <a:ext cx="1681" cy="124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4930FE6-DD4C-4523-A458-361449C176B5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 flipH="1">
            <a:off x="4943495" y="5374465"/>
            <a:ext cx="3706" cy="1411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9DB1608-8215-4870-9C1F-DCEA01B87BD7}"/>
              </a:ext>
            </a:extLst>
          </p:cNvPr>
          <p:cNvCxnSpPr>
            <a:cxnSpLocks/>
            <a:stCxn id="61" idx="2"/>
            <a:endCxn id="57" idx="0"/>
          </p:cNvCxnSpPr>
          <p:nvPr/>
        </p:nvCxnSpPr>
        <p:spPr>
          <a:xfrm>
            <a:off x="4943495" y="5763546"/>
            <a:ext cx="320" cy="4487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A3B3DD07-34F5-4E92-8605-787A23A04B42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>
            <a:off x="4943495" y="5763546"/>
            <a:ext cx="1143525" cy="102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1CE3766-C9C0-4051-997B-31E50F41D1F0}"/>
              </a:ext>
            </a:extLst>
          </p:cNvPr>
          <p:cNvCxnSpPr>
            <a:cxnSpLocks/>
            <a:stCxn id="62" idx="2"/>
            <a:endCxn id="57" idx="0"/>
          </p:cNvCxnSpPr>
          <p:nvPr/>
        </p:nvCxnSpPr>
        <p:spPr>
          <a:xfrm flipH="1">
            <a:off x="4943815" y="6114040"/>
            <a:ext cx="1143205" cy="98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DADE4E82-FDCE-4185-9F0B-28BAD82C7074}"/>
              </a:ext>
            </a:extLst>
          </p:cNvPr>
          <p:cNvCxnSpPr>
            <a:cxnSpLocks/>
            <a:stCxn id="57" idx="2"/>
            <a:endCxn id="63" idx="0"/>
          </p:cNvCxnSpPr>
          <p:nvPr/>
        </p:nvCxnSpPr>
        <p:spPr>
          <a:xfrm>
            <a:off x="4943815" y="6460191"/>
            <a:ext cx="6027" cy="106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itle 1">
            <a:extLst>
              <a:ext uri="{FF2B5EF4-FFF2-40B4-BE49-F238E27FC236}">
                <a16:creationId xmlns:a16="http://schemas.microsoft.com/office/drawing/2014/main" id="{FE0CBE00-8362-43DC-A3D4-F57D96CD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" y="-530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Intuition: Flow Charts … </a:t>
            </a:r>
            <a:r>
              <a:rPr lang="en-US" sz="4500" u="sng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Code?!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4751033-09D5-4436-A976-3217437AF2F4}"/>
              </a:ext>
            </a:extLst>
          </p:cNvPr>
          <p:cNvSpPr txBox="1"/>
          <p:nvPr/>
        </p:nvSpPr>
        <p:spPr>
          <a:xfrm>
            <a:off x="167640" y="2187059"/>
            <a:ext cx="349326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funk(int a, int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(a &lt; b){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(a &lt; 10){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a = a +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(b &lt; 3){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a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E2249D1-1720-4878-B65A-413171BAEBA3}"/>
              </a:ext>
            </a:extLst>
          </p:cNvPr>
          <p:cNvSpPr txBox="1"/>
          <p:nvPr/>
        </p:nvSpPr>
        <p:spPr>
          <a:xfrm>
            <a:off x="4471941" y="3518365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jmp</a:t>
            </a:r>
            <a:endParaRPr lang="en-US" sz="14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16ED1DD-AFC7-4B4B-9AAF-F0703BC2E655}"/>
              </a:ext>
            </a:extLst>
          </p:cNvPr>
          <p:cNvSpPr txBox="1"/>
          <p:nvPr/>
        </p:nvSpPr>
        <p:spPr>
          <a:xfrm>
            <a:off x="6313009" y="3821295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jmp</a:t>
            </a:r>
            <a:endParaRPr lang="en-US" sz="14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670AB95-9FC6-477C-BFAD-B169A0A0AE39}"/>
              </a:ext>
            </a:extLst>
          </p:cNvPr>
          <p:cNvSpPr txBox="1"/>
          <p:nvPr/>
        </p:nvSpPr>
        <p:spPr>
          <a:xfrm>
            <a:off x="4483171" y="5774422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jmp</a:t>
            </a:r>
            <a:endParaRPr lang="en-US" sz="14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FD376F-9F4E-46AC-86CF-74D6E55DDBAD}"/>
              </a:ext>
            </a:extLst>
          </p:cNvPr>
          <p:cNvSpPr/>
          <p:nvPr/>
        </p:nvSpPr>
        <p:spPr>
          <a:xfrm>
            <a:off x="322847" y="2679032"/>
            <a:ext cx="463216" cy="1331494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3216" h="1331494">
                <a:moveTo>
                  <a:pt x="463216" y="0"/>
                </a:moveTo>
                <a:cubicBezTo>
                  <a:pt x="-178468" y="278063"/>
                  <a:pt x="-106279" y="1270000"/>
                  <a:pt x="391027" y="133149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4B4FCAE-4FC1-4918-BE7C-94CA7F128960}"/>
              </a:ext>
            </a:extLst>
          </p:cNvPr>
          <p:cNvSpPr/>
          <p:nvPr/>
        </p:nvSpPr>
        <p:spPr>
          <a:xfrm>
            <a:off x="1085022" y="2733675"/>
            <a:ext cx="223611" cy="212999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  <a:gd name="connsiteX0" fmla="*/ 363341 w 525594"/>
              <a:gd name="connsiteY0" fmla="*/ 0 h 1070029"/>
              <a:gd name="connsiteX1" fmla="*/ 525594 w 525594"/>
              <a:gd name="connsiteY1" fmla="*/ 1070029 h 1070029"/>
              <a:gd name="connsiteX0" fmla="*/ 376566 w 502751"/>
              <a:gd name="connsiteY0" fmla="*/ 0 h 1157182"/>
              <a:gd name="connsiteX1" fmla="*/ 502751 w 502751"/>
              <a:gd name="connsiteY1" fmla="*/ 1157182 h 115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2751" h="1157182">
                <a:moveTo>
                  <a:pt x="376566" y="0"/>
                </a:moveTo>
                <a:cubicBezTo>
                  <a:pt x="-265118" y="278063"/>
                  <a:pt x="5445" y="1095688"/>
                  <a:pt x="502751" y="1157182"/>
                </a:cubicBezTo>
              </a:path>
            </a:pathLst>
          </a:custGeom>
          <a:noFill/>
          <a:ln w="28575">
            <a:solidFill>
              <a:schemeClr val="accent6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1CF00E6-94CC-48D3-A44F-8F1433E04851}"/>
              </a:ext>
            </a:extLst>
          </p:cNvPr>
          <p:cNvSpPr/>
          <p:nvPr/>
        </p:nvSpPr>
        <p:spPr>
          <a:xfrm>
            <a:off x="1116881" y="2992073"/>
            <a:ext cx="241487" cy="671594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  <a:gd name="connsiteX0" fmla="*/ 409227 w 409227"/>
              <a:gd name="connsiteY0" fmla="*/ 0 h 1331494"/>
              <a:gd name="connsiteX1" fmla="*/ 337038 w 409227"/>
              <a:gd name="connsiteY1" fmla="*/ 1331494 h 133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227" h="1331494">
                <a:moveTo>
                  <a:pt x="409227" y="0"/>
                </a:moveTo>
                <a:cubicBezTo>
                  <a:pt x="-232457" y="278063"/>
                  <a:pt x="-10751" y="1222293"/>
                  <a:pt x="337038" y="1331494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5155F67-299D-4D06-82F8-963AB9BF26F7}"/>
              </a:ext>
            </a:extLst>
          </p:cNvPr>
          <p:cNvSpPr/>
          <p:nvPr/>
        </p:nvSpPr>
        <p:spPr>
          <a:xfrm>
            <a:off x="1295558" y="3045615"/>
            <a:ext cx="119106" cy="218552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  <a:gd name="connsiteX0" fmla="*/ 307690 w 307690"/>
              <a:gd name="connsiteY0" fmla="*/ 0 h 1331494"/>
              <a:gd name="connsiteX1" fmla="*/ 235501 w 307690"/>
              <a:gd name="connsiteY1" fmla="*/ 1331494 h 1331494"/>
              <a:gd name="connsiteX0" fmla="*/ 102662 w 102662"/>
              <a:gd name="connsiteY0" fmla="*/ 0 h 1331494"/>
              <a:gd name="connsiteX1" fmla="*/ 30473 w 102662"/>
              <a:gd name="connsiteY1" fmla="*/ 1331494 h 1331494"/>
              <a:gd name="connsiteX0" fmla="*/ 243965 w 243965"/>
              <a:gd name="connsiteY0" fmla="*/ 0 h 1331494"/>
              <a:gd name="connsiteX1" fmla="*/ 171776 w 243965"/>
              <a:gd name="connsiteY1" fmla="*/ 1331494 h 1331494"/>
              <a:gd name="connsiteX0" fmla="*/ 386267 w 386267"/>
              <a:gd name="connsiteY0" fmla="*/ 0 h 1331494"/>
              <a:gd name="connsiteX1" fmla="*/ 314078 w 386267"/>
              <a:gd name="connsiteY1" fmla="*/ 1331494 h 133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6267" h="1331494">
                <a:moveTo>
                  <a:pt x="386267" y="0"/>
                </a:moveTo>
                <a:cubicBezTo>
                  <a:pt x="-99341" y="278061"/>
                  <a:pt x="-131204" y="1123404"/>
                  <a:pt x="314078" y="1331494"/>
                </a:cubicBezTo>
              </a:path>
            </a:pathLst>
          </a:custGeom>
          <a:noFill/>
          <a:ln w="28575">
            <a:solidFill>
              <a:srgbClr val="7030A0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00B1B56-B29B-44A6-BEDF-EC8C3D1F638F}"/>
              </a:ext>
            </a:extLst>
          </p:cNvPr>
          <p:cNvSpPr/>
          <p:nvPr/>
        </p:nvSpPr>
        <p:spPr>
          <a:xfrm>
            <a:off x="6813814" y="3709786"/>
            <a:ext cx="34579" cy="590460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  <a:gd name="connsiteX0" fmla="*/ 274815 w 274859"/>
              <a:gd name="connsiteY0" fmla="*/ 0 h 1331494"/>
              <a:gd name="connsiteX1" fmla="*/ 202626 w 274859"/>
              <a:gd name="connsiteY1" fmla="*/ 1331494 h 1331494"/>
              <a:gd name="connsiteX0" fmla="*/ 75470 w 75714"/>
              <a:gd name="connsiteY0" fmla="*/ 0 h 1331494"/>
              <a:gd name="connsiteX1" fmla="*/ 3281 w 75714"/>
              <a:gd name="connsiteY1" fmla="*/ 1331494 h 1331494"/>
              <a:gd name="connsiteX0" fmla="*/ 0 w 229986"/>
              <a:gd name="connsiteY0" fmla="*/ 0 h 1412665"/>
              <a:gd name="connsiteX1" fmla="*/ 229987 w 229986"/>
              <a:gd name="connsiteY1" fmla="*/ 1412665 h 1412665"/>
              <a:gd name="connsiteX0" fmla="*/ 0 w 46524"/>
              <a:gd name="connsiteY0" fmla="*/ 0 h 1493836"/>
              <a:gd name="connsiteX1" fmla="*/ 46524 w 46524"/>
              <a:gd name="connsiteY1" fmla="*/ 1493836 h 149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524" h="1493836">
                <a:moveTo>
                  <a:pt x="0" y="0"/>
                </a:moveTo>
                <a:cubicBezTo>
                  <a:pt x="5834" y="399821"/>
                  <a:pt x="24064" y="985900"/>
                  <a:pt x="46524" y="1493836"/>
                </a:cubicBezTo>
              </a:path>
            </a:pathLst>
          </a:custGeom>
          <a:noFill/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75C9AF0-07EF-4FCE-8DB5-21CB829A11C1}"/>
              </a:ext>
            </a:extLst>
          </p:cNvPr>
          <p:cNvSpPr/>
          <p:nvPr/>
        </p:nvSpPr>
        <p:spPr>
          <a:xfrm>
            <a:off x="6888754" y="3759260"/>
            <a:ext cx="531883" cy="69092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  <a:gd name="connsiteX0" fmla="*/ 260004 w 802957"/>
              <a:gd name="connsiteY0" fmla="*/ 0 h 337142"/>
              <a:gd name="connsiteX1" fmla="*/ 802957 w 802957"/>
              <a:gd name="connsiteY1" fmla="*/ 337142 h 337142"/>
              <a:gd name="connsiteX0" fmla="*/ 0 w 542953"/>
              <a:gd name="connsiteY0" fmla="*/ 0 h 337142"/>
              <a:gd name="connsiteX1" fmla="*/ 542953 w 542953"/>
              <a:gd name="connsiteY1" fmla="*/ 337142 h 337142"/>
              <a:gd name="connsiteX0" fmla="*/ 0 w 542953"/>
              <a:gd name="connsiteY0" fmla="*/ 0 h 337142"/>
              <a:gd name="connsiteX1" fmla="*/ 542953 w 542953"/>
              <a:gd name="connsiteY1" fmla="*/ 337142 h 337142"/>
              <a:gd name="connsiteX0" fmla="*/ 0 w 715625"/>
              <a:gd name="connsiteY0" fmla="*/ 0 h 174800"/>
              <a:gd name="connsiteX1" fmla="*/ 715625 w 715625"/>
              <a:gd name="connsiteY1" fmla="*/ 174800 h 1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5625" h="174800">
                <a:moveTo>
                  <a:pt x="0" y="0"/>
                </a:moveTo>
                <a:cubicBezTo>
                  <a:pt x="243257" y="115720"/>
                  <a:pt x="207527" y="52429"/>
                  <a:pt x="715625" y="174800"/>
                </a:cubicBezTo>
              </a:path>
            </a:pathLst>
          </a:custGeom>
          <a:noFill/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81261BE-7528-4860-9F81-97B276D76A67}"/>
              </a:ext>
            </a:extLst>
          </p:cNvPr>
          <p:cNvSpPr/>
          <p:nvPr/>
        </p:nvSpPr>
        <p:spPr>
          <a:xfrm>
            <a:off x="5005178" y="2816500"/>
            <a:ext cx="56147" cy="1868904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  <a:gd name="connsiteX0" fmla="*/ 274397 w 274479"/>
              <a:gd name="connsiteY0" fmla="*/ 0 h 1331494"/>
              <a:gd name="connsiteX1" fmla="*/ 202208 w 274479"/>
              <a:gd name="connsiteY1" fmla="*/ 1331494 h 1331494"/>
              <a:gd name="connsiteX0" fmla="*/ 72189 w 73692"/>
              <a:gd name="connsiteY0" fmla="*/ 0 h 1331494"/>
              <a:gd name="connsiteX1" fmla="*/ 0 w 73692"/>
              <a:gd name="connsiteY1" fmla="*/ 1331494 h 1331494"/>
              <a:gd name="connsiteX0" fmla="*/ 0 w 170004"/>
              <a:gd name="connsiteY0" fmla="*/ 0 h 1876926"/>
              <a:gd name="connsiteX1" fmla="*/ 160421 w 170004"/>
              <a:gd name="connsiteY1" fmla="*/ 1876926 h 1876926"/>
              <a:gd name="connsiteX0" fmla="*/ 0 w 160421"/>
              <a:gd name="connsiteY0" fmla="*/ 0 h 1876926"/>
              <a:gd name="connsiteX1" fmla="*/ 160421 w 160421"/>
              <a:gd name="connsiteY1" fmla="*/ 1876926 h 1876926"/>
              <a:gd name="connsiteX0" fmla="*/ 0 w 56147"/>
              <a:gd name="connsiteY0" fmla="*/ 0 h 1868904"/>
              <a:gd name="connsiteX1" fmla="*/ 56147 w 56147"/>
              <a:gd name="connsiteY1" fmla="*/ 1868904 h 186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147" h="1868904">
                <a:moveTo>
                  <a:pt x="0" y="0"/>
                </a:moveTo>
                <a:cubicBezTo>
                  <a:pt x="8021" y="582863"/>
                  <a:pt x="56145" y="1422399"/>
                  <a:pt x="56147" y="186890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BCBD9CE3-03CB-4C52-BF01-D61BDB637126}"/>
              </a:ext>
            </a:extLst>
          </p:cNvPr>
          <p:cNvSpPr/>
          <p:nvPr/>
        </p:nvSpPr>
        <p:spPr>
          <a:xfrm>
            <a:off x="5508397" y="2798687"/>
            <a:ext cx="1037208" cy="133260"/>
          </a:xfrm>
          <a:custGeom>
            <a:avLst/>
            <a:gdLst>
              <a:gd name="connsiteX0" fmla="*/ 497780 w 497780"/>
              <a:gd name="connsiteY0" fmla="*/ 0 h 1243263"/>
              <a:gd name="connsiteX1" fmla="*/ 475 w 497780"/>
              <a:gd name="connsiteY1" fmla="*/ 577515 h 1243263"/>
              <a:gd name="connsiteX2" fmla="*/ 425591 w 497780"/>
              <a:gd name="connsiteY2" fmla="*/ 1243263 h 1243263"/>
              <a:gd name="connsiteX0" fmla="*/ 72189 w 72189"/>
              <a:gd name="connsiteY0" fmla="*/ 0 h 1243263"/>
              <a:gd name="connsiteX1" fmla="*/ 0 w 72189"/>
              <a:gd name="connsiteY1" fmla="*/ 1243263 h 1243263"/>
              <a:gd name="connsiteX0" fmla="*/ 299278 w 299278"/>
              <a:gd name="connsiteY0" fmla="*/ 0 h 1243263"/>
              <a:gd name="connsiteX1" fmla="*/ 227089 w 299278"/>
              <a:gd name="connsiteY1" fmla="*/ 1243263 h 1243263"/>
              <a:gd name="connsiteX0" fmla="*/ 484518 w 484518"/>
              <a:gd name="connsiteY0" fmla="*/ 0 h 1243793"/>
              <a:gd name="connsiteX1" fmla="*/ 412329 w 484518"/>
              <a:gd name="connsiteY1" fmla="*/ 1243263 h 1243793"/>
              <a:gd name="connsiteX0" fmla="*/ 484518 w 484518"/>
              <a:gd name="connsiteY0" fmla="*/ 0 h 1331981"/>
              <a:gd name="connsiteX1" fmla="*/ 412329 w 484518"/>
              <a:gd name="connsiteY1" fmla="*/ 1331494 h 1331981"/>
              <a:gd name="connsiteX0" fmla="*/ 463216 w 463216"/>
              <a:gd name="connsiteY0" fmla="*/ 0 h 1331494"/>
              <a:gd name="connsiteX1" fmla="*/ 391027 w 463216"/>
              <a:gd name="connsiteY1" fmla="*/ 1331494 h 1331494"/>
              <a:gd name="connsiteX0" fmla="*/ 205447 w 351376"/>
              <a:gd name="connsiteY0" fmla="*/ 0 h 1331494"/>
              <a:gd name="connsiteX1" fmla="*/ 133258 w 351376"/>
              <a:gd name="connsiteY1" fmla="*/ 1331494 h 1331494"/>
              <a:gd name="connsiteX0" fmla="*/ 99645 w 259495"/>
              <a:gd name="connsiteY0" fmla="*/ 0 h 1696766"/>
              <a:gd name="connsiteX1" fmla="*/ 146166 w 259495"/>
              <a:gd name="connsiteY1" fmla="*/ 1696766 h 1696766"/>
              <a:gd name="connsiteX0" fmla="*/ 0 w 1060964"/>
              <a:gd name="connsiteY0" fmla="*/ 0 h 361558"/>
              <a:gd name="connsiteX1" fmla="*/ 1060964 w 1060964"/>
              <a:gd name="connsiteY1" fmla="*/ 357437 h 361558"/>
              <a:gd name="connsiteX0" fmla="*/ 0 w 1395515"/>
              <a:gd name="connsiteY0" fmla="*/ 0 h 349758"/>
              <a:gd name="connsiteX1" fmla="*/ 1395515 w 1395515"/>
              <a:gd name="connsiteY1" fmla="*/ 337142 h 349758"/>
              <a:gd name="connsiteX0" fmla="*/ 0 w 1395515"/>
              <a:gd name="connsiteY0" fmla="*/ 0 h 337141"/>
              <a:gd name="connsiteX1" fmla="*/ 1395515 w 1395515"/>
              <a:gd name="connsiteY1" fmla="*/ 337142 h 337141"/>
              <a:gd name="connsiteX0" fmla="*/ 0 w 1395515"/>
              <a:gd name="connsiteY0" fmla="*/ 0 h 337141"/>
              <a:gd name="connsiteX1" fmla="*/ 1395515 w 1395515"/>
              <a:gd name="connsiteY1" fmla="*/ 337142 h 33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5515" h="337141">
                <a:moveTo>
                  <a:pt x="0" y="0"/>
                </a:moveTo>
                <a:cubicBezTo>
                  <a:pt x="599391" y="176596"/>
                  <a:pt x="962960" y="194477"/>
                  <a:pt x="1395515" y="337142"/>
                </a:cubicBezTo>
              </a:path>
            </a:pathLst>
          </a:custGeom>
          <a:noFill/>
          <a:ln w="28575">
            <a:solidFill>
              <a:schemeClr val="accent6"/>
            </a:solidFill>
            <a:headEnd type="none" w="med" len="med"/>
            <a:tailEnd type="arrow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5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" grpId="0" animBg="1"/>
      <p:bldP spid="52" grpId="0" animBg="1"/>
      <p:bldP spid="53" grpId="0" animBg="1"/>
      <p:bldP spid="54" grpId="0" animBg="1"/>
      <p:bldP spid="59" grpId="0" animBg="1"/>
      <p:bldP spid="64" grpId="0" animBg="1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5290421" y="521757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5768269" y="373389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0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Flowcharts: Seem Familiar?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00200"/>
            <a:ext cx="52771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Maybe this is how you learned to think about code!</a:t>
            </a:r>
          </a:p>
          <a:p>
            <a:r>
              <a:rPr lang="en-US" dirty="0"/>
              <a:t>It’s a nice way to visualize the </a:t>
            </a:r>
            <a:r>
              <a:rPr lang="en-US" i="1" dirty="0"/>
              <a:t>control flow</a:t>
            </a:r>
            <a:r>
              <a:rPr lang="en-US" dirty="0"/>
              <a:t> of the program</a:t>
            </a:r>
          </a:p>
          <a:p>
            <a:r>
              <a:rPr lang="en-US" dirty="0"/>
              <a:t>We can extend this intuition for program analysis</a:t>
            </a:r>
          </a:p>
        </p:txBody>
      </p:sp>
      <p:pic>
        <p:nvPicPr>
          <p:cNvPr id="1026" name="Picture 2" descr="Remember This? episode 7 » Meri-Goes-Round">
            <a:extLst>
              <a:ext uri="{FF2B5EF4-FFF2-40B4-BE49-F238E27FC236}">
                <a16:creationId xmlns:a16="http://schemas.microsoft.com/office/drawing/2014/main" id="{2DF35622-BC48-4858-A568-57B656538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8" r="10400" b="63827"/>
          <a:stretch/>
        </p:blipFill>
        <p:spPr bwMode="auto">
          <a:xfrm>
            <a:off x="5565362" y="2299201"/>
            <a:ext cx="3314947" cy="217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Program analysis: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Control flow graphs</a:t>
            </a:r>
          </a:p>
          <a:p>
            <a:pPr marL="0" indent="0">
              <a:buNone/>
            </a:pPr>
            <a:r>
              <a:rPr lang="en-US" b="1" dirty="0"/>
              <a:t>Local Optimizations</a:t>
            </a:r>
          </a:p>
          <a:p>
            <a:r>
              <a:rPr lang="en-US" dirty="0"/>
              <a:t>Dead code elimination</a:t>
            </a:r>
          </a:p>
          <a:p>
            <a:r>
              <a:rPr lang="en-US" dirty="0"/>
              <a:t>Common subexpression elimination</a:t>
            </a:r>
          </a:p>
          <a:p>
            <a:r>
              <a:rPr lang="en-US" dirty="0"/>
              <a:t>Constant/copy propagation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D6826-1E7D-4D79-805E-A55826E90E32}"/>
              </a:ext>
            </a:extLst>
          </p:cNvPr>
          <p:cNvSpPr txBox="1"/>
          <p:nvPr/>
        </p:nvSpPr>
        <p:spPr>
          <a:xfrm>
            <a:off x="6613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BDE97-FF0F-4F43-A0FA-A09E49790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6220332" y="2544599"/>
            <a:ext cx="2211998" cy="318383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383F98-5019-4E98-976F-77C9A82E06C5}"/>
              </a:ext>
            </a:extLst>
          </p:cNvPr>
          <p:cNvSpPr/>
          <p:nvPr/>
        </p:nvSpPr>
        <p:spPr>
          <a:xfrm>
            <a:off x="620629" y="2719137"/>
            <a:ext cx="3357813" cy="4812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ACOM 271A.100 - Compact G-clamp | Mister Worker™">
            <a:extLst>
              <a:ext uri="{FF2B5EF4-FFF2-40B4-BE49-F238E27FC236}">
                <a16:creationId xmlns:a16="http://schemas.microsoft.com/office/drawing/2014/main" id="{8103336F-F240-4CC7-9DC4-4D4D7621D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8281">
            <a:off x="4214283" y="1216727"/>
            <a:ext cx="4579384" cy="457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B82C32-C5AA-4E3E-AC09-3F2B040CA396}"/>
              </a:ext>
            </a:extLst>
          </p:cNvPr>
          <p:cNvSpPr/>
          <p:nvPr/>
        </p:nvSpPr>
        <p:spPr>
          <a:xfrm>
            <a:off x="4940969" y="2245894"/>
            <a:ext cx="1493591" cy="2045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32D7D8B-0C2C-45F9-AFE4-BD3F37C316FC}"/>
              </a:ext>
            </a:extLst>
          </p:cNvPr>
          <p:cNvSpPr/>
          <p:nvPr/>
        </p:nvSpPr>
        <p:spPr>
          <a:xfrm>
            <a:off x="4969522" y="3624787"/>
            <a:ext cx="495759" cy="56219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5290421" y="521757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5768269" y="373389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0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00200"/>
            <a:ext cx="4419601" cy="4525963"/>
          </a:xfrm>
        </p:spPr>
        <p:txBody>
          <a:bodyPr>
            <a:normAutofit/>
          </a:bodyPr>
          <a:lstStyle/>
          <a:p>
            <a:r>
              <a:rPr lang="en-US" dirty="0"/>
              <a:t>A more compact version of the instruction flow chart</a:t>
            </a:r>
          </a:p>
          <a:p>
            <a:r>
              <a:rPr lang="en-US" dirty="0"/>
              <a:t>But still preserves the way in which control passes through the program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F20E98-7321-4739-B79C-C66B38D65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800" y="2280565"/>
            <a:ext cx="1362787" cy="19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54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10803185-5CDE-4379-91E1-63F57491BD92}"/>
              </a:ext>
            </a:extLst>
          </p:cNvPr>
          <p:cNvSpPr/>
          <p:nvPr/>
        </p:nvSpPr>
        <p:spPr>
          <a:xfrm>
            <a:off x="5518149" y="5827084"/>
            <a:ext cx="1181101" cy="309116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C9976F3-FD0A-4100-8DC2-222ECBCDE21C}"/>
              </a:ext>
            </a:extLst>
          </p:cNvPr>
          <p:cNvSpPr/>
          <p:nvPr/>
        </p:nvSpPr>
        <p:spPr>
          <a:xfrm>
            <a:off x="4102099" y="6191416"/>
            <a:ext cx="1830035" cy="634834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9CBE80B-8F90-49CA-B432-1AEBC6213854}"/>
              </a:ext>
            </a:extLst>
          </p:cNvPr>
          <p:cNvSpPr/>
          <p:nvPr/>
        </p:nvSpPr>
        <p:spPr>
          <a:xfrm>
            <a:off x="3535681" y="4702634"/>
            <a:ext cx="3109344" cy="1046171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B1E66B5-CDAF-4987-B2EF-52091E594AB6}"/>
              </a:ext>
            </a:extLst>
          </p:cNvPr>
          <p:cNvSpPr/>
          <p:nvPr/>
        </p:nvSpPr>
        <p:spPr>
          <a:xfrm>
            <a:off x="6234156" y="4268422"/>
            <a:ext cx="797696" cy="413690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C34553-2DBF-480B-82A6-C602AD9146A9}"/>
              </a:ext>
            </a:extLst>
          </p:cNvPr>
          <p:cNvSpPr/>
          <p:nvPr/>
        </p:nvSpPr>
        <p:spPr>
          <a:xfrm>
            <a:off x="6729513" y="3806196"/>
            <a:ext cx="2352455" cy="413690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B0C3D98-9C08-4292-AF51-D9E497FF8DCB}"/>
              </a:ext>
            </a:extLst>
          </p:cNvPr>
          <p:cNvSpPr/>
          <p:nvPr/>
        </p:nvSpPr>
        <p:spPr>
          <a:xfrm>
            <a:off x="5207671" y="2940844"/>
            <a:ext cx="2773485" cy="782834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A4F4C2-785E-4B8B-B912-F897F113C412}"/>
              </a:ext>
            </a:extLst>
          </p:cNvPr>
          <p:cNvSpPr/>
          <p:nvPr/>
        </p:nvSpPr>
        <p:spPr>
          <a:xfrm>
            <a:off x="3649863" y="1069599"/>
            <a:ext cx="2808087" cy="1745503"/>
          </a:xfrm>
          <a:prstGeom prst="rect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5290421" y="521757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5768269" y="373389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0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Compacting the Flowchart Concept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5204" y="633559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00200"/>
            <a:ext cx="34974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flowchart is needlessly verbose</a:t>
            </a:r>
          </a:p>
          <a:p>
            <a:r>
              <a:rPr lang="en-US" dirty="0"/>
              <a:t>We could put multiple instructions in a node</a:t>
            </a:r>
          </a:p>
          <a:p>
            <a:r>
              <a:rPr lang="en-US" dirty="0"/>
              <a:t>Group the instructions that </a:t>
            </a:r>
            <a:r>
              <a:rPr lang="en-US" u="sng" dirty="0"/>
              <a:t>always execute together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BCA3F49-E7D4-4EDF-9437-49700741D4D9}"/>
              </a:ext>
            </a:extLst>
          </p:cNvPr>
          <p:cNvSpPr/>
          <p:nvPr/>
        </p:nvSpPr>
        <p:spPr>
          <a:xfrm>
            <a:off x="4266573" y="1109195"/>
            <a:ext cx="1592893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funk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F6020D-8D68-4130-B989-C8864067CEC0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>
            <a:off x="5063020" y="1357139"/>
            <a:ext cx="2627" cy="102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11EA54F-AC69-48BF-A6C4-A8B8AD9CED5E}"/>
              </a:ext>
            </a:extLst>
          </p:cNvPr>
          <p:cNvSpPr/>
          <p:nvPr/>
        </p:nvSpPr>
        <p:spPr>
          <a:xfrm>
            <a:off x="4133477" y="1459680"/>
            <a:ext cx="186434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[a]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28B6DDC-694F-48A7-93CE-CF07450EB2DD}"/>
              </a:ext>
            </a:extLst>
          </p:cNvPr>
          <p:cNvSpPr/>
          <p:nvPr/>
        </p:nvSpPr>
        <p:spPr>
          <a:xfrm>
            <a:off x="4133477" y="1810165"/>
            <a:ext cx="1864339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 [b]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28BBD3D-6232-4441-8358-DD3F0DE3D815}"/>
              </a:ext>
            </a:extLst>
          </p:cNvPr>
          <p:cNvSpPr/>
          <p:nvPr/>
        </p:nvSpPr>
        <p:spPr>
          <a:xfrm>
            <a:off x="3736500" y="2160650"/>
            <a:ext cx="2664300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[tmpC1] := [a] &lt; [b]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21EB607-E0E1-4850-8142-B986F20E77FA}"/>
              </a:ext>
            </a:extLst>
          </p:cNvPr>
          <p:cNvSpPr/>
          <p:nvPr/>
        </p:nvSpPr>
        <p:spPr>
          <a:xfrm>
            <a:off x="3740785" y="2511135"/>
            <a:ext cx="266430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[tmpC1]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D0C1CD-9B5B-43A2-AFE9-9579DEE8EB08}"/>
              </a:ext>
            </a:extLst>
          </p:cNvPr>
          <p:cNvSpPr/>
          <p:nvPr/>
        </p:nvSpPr>
        <p:spPr>
          <a:xfrm>
            <a:off x="5346343" y="3026084"/>
            <a:ext cx="2533155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[tmpC2] := [a] &lt; 10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123EAF-B29B-418A-A3BF-9C2C9E4CB798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5065647" y="1707624"/>
            <a:ext cx="0" cy="102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EFA92E-BB1D-45A0-993A-9B6C895F9C88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5065647" y="2058109"/>
            <a:ext cx="3003" cy="102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6A65489-90BE-47EB-ADC1-BAD31C211F30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>
            <a:off x="5068650" y="2408594"/>
            <a:ext cx="4286" cy="102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010E58-4398-4A64-B386-601ED9D188C5}"/>
              </a:ext>
            </a:extLst>
          </p:cNvPr>
          <p:cNvSpPr/>
          <p:nvPr/>
        </p:nvSpPr>
        <p:spPr>
          <a:xfrm>
            <a:off x="5283200" y="3415723"/>
            <a:ext cx="265944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[tmpC2]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L_b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2FD5BB7-6489-4174-923A-98A10A2DD318}"/>
              </a:ext>
            </a:extLst>
          </p:cNvPr>
          <p:cNvSpPr/>
          <p:nvPr/>
        </p:nvSpPr>
        <p:spPr>
          <a:xfrm>
            <a:off x="6837466" y="3855933"/>
            <a:ext cx="2173184" cy="2981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[a] := [a] + [b]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BD5E71B-410E-4733-951B-9242123EDE6B}"/>
              </a:ext>
            </a:extLst>
          </p:cNvPr>
          <p:cNvSpPr/>
          <p:nvPr/>
        </p:nvSpPr>
        <p:spPr>
          <a:xfrm>
            <a:off x="3741420" y="5105100"/>
            <a:ext cx="2681117" cy="26936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[tmpC3] := [b] &lt; 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3291527-7BEE-4FE1-A49F-203485554403}"/>
              </a:ext>
            </a:extLst>
          </p:cNvPr>
          <p:cNvSpPr/>
          <p:nvPr/>
        </p:nvSpPr>
        <p:spPr>
          <a:xfrm>
            <a:off x="3589020" y="5467476"/>
            <a:ext cx="2992101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[tmpC3]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L_c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5C3FA3F-1854-40C0-A9F1-4F07DC6ADEF0}"/>
              </a:ext>
            </a:extLst>
          </p:cNvPr>
          <p:cNvSpPr/>
          <p:nvPr/>
        </p:nvSpPr>
        <p:spPr>
          <a:xfrm>
            <a:off x="5566608" y="5856070"/>
            <a:ext cx="1078416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:= 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1ADC28A-607F-4C0E-9FB1-11A8EEEB5F3A}"/>
              </a:ext>
            </a:extLst>
          </p:cNvPr>
          <p:cNvSpPr/>
          <p:nvPr/>
        </p:nvSpPr>
        <p:spPr>
          <a:xfrm>
            <a:off x="4279273" y="6540711"/>
            <a:ext cx="1592893" cy="24794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leave funk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DA4D8AF-F8AD-4637-BA99-ECDB7AE9934D}"/>
              </a:ext>
            </a:extLst>
          </p:cNvPr>
          <p:cNvGrpSpPr/>
          <p:nvPr/>
        </p:nvGrpSpPr>
        <p:grpSpPr>
          <a:xfrm>
            <a:off x="4081620" y="6172320"/>
            <a:ext cx="1325748" cy="338554"/>
            <a:chOff x="2020141" y="1580995"/>
            <a:chExt cx="1325748" cy="33855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6E999F0-2D77-4145-BEEF-8B282619F554}"/>
                </a:ext>
              </a:extLst>
            </p:cNvPr>
            <p:cNvSpPr/>
            <p:nvPr/>
          </p:nvSpPr>
          <p:spPr>
            <a:xfrm>
              <a:off x="2685036" y="1642646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546A189-47B9-4E1D-8137-BF9E5A17DAB3}"/>
                </a:ext>
              </a:extLst>
            </p:cNvPr>
            <p:cNvSpPr/>
            <p:nvPr/>
          </p:nvSpPr>
          <p:spPr>
            <a:xfrm>
              <a:off x="2020141" y="1580995"/>
              <a:ext cx="8018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L_c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 </a:t>
              </a:r>
              <a:endParaRPr lang="en-US" sz="16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F29305-2794-4E01-B408-801BF5BB41FE}"/>
              </a:ext>
            </a:extLst>
          </p:cNvPr>
          <p:cNvGrpSpPr/>
          <p:nvPr/>
        </p:nvGrpSpPr>
        <p:grpSpPr>
          <a:xfrm>
            <a:off x="5592987" y="4266920"/>
            <a:ext cx="1351323" cy="338554"/>
            <a:chOff x="2017604" y="2450153"/>
            <a:chExt cx="1351323" cy="338554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4ACF2B8-3AC0-4B63-A5E2-AABC770F0CA0}"/>
                </a:ext>
              </a:extLst>
            </p:cNvPr>
            <p:cNvSpPr/>
            <p:nvPr/>
          </p:nvSpPr>
          <p:spPr>
            <a:xfrm>
              <a:off x="2708074" y="2535373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EB0641-942E-4DC0-ADEF-60E9A219D82A}"/>
                </a:ext>
              </a:extLst>
            </p:cNvPr>
            <p:cNvSpPr/>
            <p:nvPr/>
          </p:nvSpPr>
          <p:spPr>
            <a:xfrm>
              <a:off x="2017604" y="2450153"/>
              <a:ext cx="6783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L_b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endParaRPr lang="en-US" sz="16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3A271F-C7C2-46D2-9FCA-1F56358AF062}"/>
              </a:ext>
            </a:extLst>
          </p:cNvPr>
          <p:cNvGrpSpPr/>
          <p:nvPr/>
        </p:nvGrpSpPr>
        <p:grpSpPr>
          <a:xfrm>
            <a:off x="4095160" y="4679168"/>
            <a:ext cx="1319229" cy="338554"/>
            <a:chOff x="641679" y="6821324"/>
            <a:chExt cx="1319229" cy="338554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2A49A94-0762-462D-B077-77AA9A008721}"/>
                </a:ext>
              </a:extLst>
            </p:cNvPr>
            <p:cNvSpPr/>
            <p:nvPr/>
          </p:nvSpPr>
          <p:spPr>
            <a:xfrm>
              <a:off x="1300055" y="6896413"/>
              <a:ext cx="660853" cy="24794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nop</a:t>
              </a:r>
              <a:endParaRPr lang="en-US" sz="16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75CA51F-F3CE-4654-968B-43A93EB5E2E7}"/>
                </a:ext>
              </a:extLst>
            </p:cNvPr>
            <p:cNvSpPr/>
            <p:nvPr/>
          </p:nvSpPr>
          <p:spPr>
            <a:xfrm>
              <a:off x="641679" y="6821324"/>
              <a:ext cx="6783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L_a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</a:t>
              </a:r>
              <a:endParaRPr lang="en-US" sz="1600" dirty="0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8DF1DD1-B796-487B-8070-515CB374F634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5072936" y="2759079"/>
            <a:ext cx="1539985" cy="267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9DEC310-741E-462E-9CE1-25C74D53FA42}"/>
              </a:ext>
            </a:extLst>
          </p:cNvPr>
          <p:cNvCxnSpPr>
            <a:cxnSpLocks/>
            <a:stCxn id="25" idx="2"/>
            <a:endCxn id="30" idx="0"/>
          </p:cNvCxnSpPr>
          <p:nvPr/>
        </p:nvCxnSpPr>
        <p:spPr>
          <a:xfrm>
            <a:off x="6612921" y="3295449"/>
            <a:ext cx="0" cy="120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70CCA8E-4806-4475-A8B8-20E1D7A8AB7A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>
            <a:off x="6612921" y="3663667"/>
            <a:ext cx="1311137" cy="1922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EA3C1E8-3187-4500-86BA-F0D5A4B174EB}"/>
              </a:ext>
            </a:extLst>
          </p:cNvPr>
          <p:cNvCxnSpPr>
            <a:cxnSpLocks/>
            <a:stCxn id="41" idx="2"/>
            <a:endCxn id="44" idx="0"/>
          </p:cNvCxnSpPr>
          <p:nvPr/>
        </p:nvCxnSpPr>
        <p:spPr>
          <a:xfrm flipH="1">
            <a:off x="5083963" y="4600084"/>
            <a:ext cx="1529921" cy="1541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5DA6D41-AAC7-4B25-B568-E5EE60BCE29C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6612921" y="3663667"/>
            <a:ext cx="963" cy="688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3B2A3B3-B911-4707-9C21-A57908B75279}"/>
              </a:ext>
            </a:extLst>
          </p:cNvPr>
          <p:cNvCxnSpPr>
            <a:cxnSpLocks/>
            <a:stCxn id="31" idx="2"/>
            <a:endCxn id="41" idx="0"/>
          </p:cNvCxnSpPr>
          <p:nvPr/>
        </p:nvCxnSpPr>
        <p:spPr>
          <a:xfrm flipH="1">
            <a:off x="6613884" y="4154098"/>
            <a:ext cx="1310174" cy="198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CC43102-F2BB-4731-93BC-FA6C0202FAED}"/>
              </a:ext>
            </a:extLst>
          </p:cNvPr>
          <p:cNvCxnSpPr>
            <a:cxnSpLocks/>
            <a:stCxn id="24" idx="2"/>
            <a:endCxn id="44" idx="0"/>
          </p:cNvCxnSpPr>
          <p:nvPr/>
        </p:nvCxnSpPr>
        <p:spPr>
          <a:xfrm>
            <a:off x="5072936" y="2759079"/>
            <a:ext cx="11027" cy="19951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78AF117-FB82-4699-9208-57E3324FAE8B}"/>
              </a:ext>
            </a:extLst>
          </p:cNvPr>
          <p:cNvCxnSpPr>
            <a:cxnSpLocks/>
            <a:stCxn id="44" idx="2"/>
            <a:endCxn id="32" idx="0"/>
          </p:cNvCxnSpPr>
          <p:nvPr/>
        </p:nvCxnSpPr>
        <p:spPr>
          <a:xfrm flipH="1">
            <a:off x="5081979" y="5002201"/>
            <a:ext cx="1984" cy="1028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2FEEA7A-C643-47D7-916A-B2347C7274CC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5081979" y="5374465"/>
            <a:ext cx="3092" cy="930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AAD6EF9-054B-4609-BB84-FF569E6791A2}"/>
              </a:ext>
            </a:extLst>
          </p:cNvPr>
          <p:cNvCxnSpPr>
            <a:cxnSpLocks/>
            <a:stCxn id="33" idx="2"/>
            <a:endCxn id="37" idx="0"/>
          </p:cNvCxnSpPr>
          <p:nvPr/>
        </p:nvCxnSpPr>
        <p:spPr>
          <a:xfrm flipH="1">
            <a:off x="5076942" y="5715420"/>
            <a:ext cx="8129" cy="518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24A6FB0-DA13-48B0-A5DE-FF6F27B816A8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>
            <a:off x="5085071" y="5715420"/>
            <a:ext cx="1020745" cy="140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28BEFC4-1D1B-4B22-98EB-B8FF8BA0ED0E}"/>
              </a:ext>
            </a:extLst>
          </p:cNvPr>
          <p:cNvCxnSpPr>
            <a:cxnSpLocks/>
            <a:stCxn id="34" idx="2"/>
            <a:endCxn id="37" idx="0"/>
          </p:cNvCxnSpPr>
          <p:nvPr/>
        </p:nvCxnSpPr>
        <p:spPr>
          <a:xfrm flipH="1">
            <a:off x="5076942" y="6104014"/>
            <a:ext cx="1028874" cy="1299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04BB0DF-283A-43D9-B31A-9344A8C2E52C}"/>
              </a:ext>
            </a:extLst>
          </p:cNvPr>
          <p:cNvCxnSpPr>
            <a:cxnSpLocks/>
            <a:stCxn id="37" idx="2"/>
            <a:endCxn id="35" idx="0"/>
          </p:cNvCxnSpPr>
          <p:nvPr/>
        </p:nvCxnSpPr>
        <p:spPr>
          <a:xfrm flipH="1">
            <a:off x="5075720" y="6481915"/>
            <a:ext cx="1222" cy="58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F8445FE-B451-4AB9-93FB-122432E92CB8}"/>
              </a:ext>
            </a:extLst>
          </p:cNvPr>
          <p:cNvSpPr txBox="1"/>
          <p:nvPr/>
        </p:nvSpPr>
        <p:spPr>
          <a:xfrm>
            <a:off x="4622336" y="3831627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jmp</a:t>
            </a:r>
            <a:endParaRPr lang="en-US" sz="1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FE058D-B5E0-4A5D-BA44-3C991D0DB848}"/>
              </a:ext>
            </a:extLst>
          </p:cNvPr>
          <p:cNvSpPr txBox="1"/>
          <p:nvPr/>
        </p:nvSpPr>
        <p:spPr>
          <a:xfrm>
            <a:off x="6145066" y="3817657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jmp</a:t>
            </a:r>
            <a:endParaRPr lang="en-US" sz="1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D2BCE-8D0E-4392-9691-DAE4A7A1C007}"/>
              </a:ext>
            </a:extLst>
          </p:cNvPr>
          <p:cNvSpPr txBox="1"/>
          <p:nvPr/>
        </p:nvSpPr>
        <p:spPr>
          <a:xfrm>
            <a:off x="4615815" y="5783595"/>
            <a:ext cx="4651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jmp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141A0CA-A869-498C-ACC6-39D25ED84132}"/>
                  </a:ext>
                </a:extLst>
              </p14:cNvPr>
              <p14:cNvContentPartPr/>
              <p14:nvPr/>
            </p14:nvContentPartPr>
            <p14:xfrm>
              <a:off x="6464880" y="4360320"/>
              <a:ext cx="257040" cy="17485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141A0CA-A869-498C-ACC6-39D25ED841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5520" y="4350960"/>
                <a:ext cx="275760" cy="17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22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65" grpId="0" animBg="1"/>
      <p:bldP spid="64" grpId="0" animBg="1"/>
      <p:bldP spid="63" grpId="0" animBg="1"/>
      <p:bldP spid="6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022457-AC05-4F0E-86AB-7D6EDC08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49C6686-16F4-498A-9C4B-5E147252B0F0}"/>
              </a:ext>
            </a:extLst>
          </p:cNvPr>
          <p:cNvSpPr txBox="1">
            <a:spLocks/>
          </p:cNvSpPr>
          <p:nvPr/>
        </p:nvSpPr>
        <p:spPr>
          <a:xfrm>
            <a:off x="7090489" y="6496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27927B-371A-4B0F-8A11-50AD5679FF31}"/>
              </a:ext>
            </a:extLst>
          </p:cNvPr>
          <p:cNvSpPr txBox="1"/>
          <p:nvPr/>
        </p:nvSpPr>
        <p:spPr>
          <a:xfrm>
            <a:off x="6613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09F20A-52A8-403B-9255-D29D75F2E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96"/>
          <a:stretch/>
        </p:blipFill>
        <p:spPr>
          <a:xfrm>
            <a:off x="6220332" y="2544599"/>
            <a:ext cx="2211998" cy="3183835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/>
        </p:nvSpPr>
        <p:spPr>
          <a:xfrm>
            <a:off x="628650" y="1447596"/>
            <a:ext cx="7886700" cy="479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Machine code optimization overview</a:t>
            </a:r>
          </a:p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31AA7F-D3F9-4764-9089-154EAD2D33CC}"/>
              </a:ext>
            </a:extLst>
          </p:cNvPr>
          <p:cNvSpPr/>
          <p:nvPr/>
        </p:nvSpPr>
        <p:spPr>
          <a:xfrm>
            <a:off x="1042737" y="4748463"/>
            <a:ext cx="4908884" cy="1828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Interference graphs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Sharing AR slots / registers for allocation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How/where to apply peephole optimizations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How/where instruction reordering might aid a simple instruction pipeline</a:t>
            </a:r>
          </a:p>
        </p:txBody>
      </p:sp>
    </p:spTree>
    <p:extLst>
      <p:ext uri="{BB962C8B-B14F-4D97-AF65-F5344CB8AC3E}">
        <p14:creationId xmlns:p14="http://schemas.microsoft.com/office/powerpoint/2010/main" val="239595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5290421" y="521757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5768269" y="373389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0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Basic Blocks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00200"/>
            <a:ext cx="8254622" cy="4525963"/>
          </a:xfrm>
        </p:spPr>
        <p:txBody>
          <a:bodyPr>
            <a:normAutofit/>
          </a:bodyPr>
          <a:lstStyle/>
          <a:p>
            <a:r>
              <a:rPr lang="en-US" dirty="0"/>
              <a:t>Definition: Sequence of instructions guaranteed to execute without interruption</a:t>
            </a:r>
          </a:p>
        </p:txBody>
      </p:sp>
      <p:pic>
        <p:nvPicPr>
          <p:cNvPr id="1026" name="Picture 2" descr="Homemade Starbucks Pumpkin Spice Latte - Gemma’s Bigger Bolder Baking">
            <a:extLst>
              <a:ext uri="{FF2B5EF4-FFF2-40B4-BE49-F238E27FC236}">
                <a16:creationId xmlns:a16="http://schemas.microsoft.com/office/drawing/2014/main" id="{67AB1BDE-3545-4682-9331-BD2283FB1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14684"/>
          <a:stretch/>
        </p:blipFill>
        <p:spPr bwMode="auto">
          <a:xfrm>
            <a:off x="1306011" y="3429000"/>
            <a:ext cx="2117932" cy="21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ipart-library.com/images/ziX5MB9BT.jpg">
            <a:extLst>
              <a:ext uri="{FF2B5EF4-FFF2-40B4-BE49-F238E27FC236}">
                <a16:creationId xmlns:a16="http://schemas.microsoft.com/office/drawing/2014/main" id="{63050B5A-C19D-4E8C-AF5C-43842D00D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528" y="3370139"/>
            <a:ext cx="3967852" cy="22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300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5290421" y="521757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5768269" y="373389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0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Basic Blocks Boundaries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00200"/>
            <a:ext cx="4419601" cy="4525963"/>
          </a:xfrm>
        </p:spPr>
        <p:txBody>
          <a:bodyPr>
            <a:normAutofit/>
          </a:bodyPr>
          <a:lstStyle/>
          <a:p>
            <a:r>
              <a:rPr lang="en-US" dirty="0"/>
              <a:t>“Terminator” – An instruction that ends a basic block</a:t>
            </a:r>
          </a:p>
          <a:p>
            <a:r>
              <a:rPr lang="en-US" dirty="0"/>
              <a:t>“Leader” – An instruction that begins a block</a:t>
            </a:r>
          </a:p>
          <a:p>
            <a:endParaRPr lang="en-US" dirty="0"/>
          </a:p>
        </p:txBody>
      </p:sp>
      <p:pic>
        <p:nvPicPr>
          <p:cNvPr id="2050" name="Picture 2" descr="My Movie Review imdb copyright: The Terminator (1984)">
            <a:extLst>
              <a:ext uri="{FF2B5EF4-FFF2-40B4-BE49-F238E27FC236}">
                <a16:creationId xmlns:a16="http://schemas.microsoft.com/office/drawing/2014/main" id="{8D8589AE-3ED9-494D-8D8C-42C7E266A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68" y="1702559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5290421" y="521757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5768269" y="373389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0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Basic Blocks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00200"/>
            <a:ext cx="4237905" cy="4525963"/>
          </a:xfrm>
        </p:spPr>
        <p:txBody>
          <a:bodyPr>
            <a:normAutofit/>
          </a:bodyPr>
          <a:lstStyle/>
          <a:p>
            <a:r>
              <a:rPr lang="en-US" dirty="0"/>
              <a:t>Sequence of instructions guaranteed to execute without interruption</a:t>
            </a:r>
          </a:p>
          <a:p>
            <a:r>
              <a:rPr lang="en-US" dirty="0"/>
              <a:t>Terminology:</a:t>
            </a:r>
          </a:p>
          <a:p>
            <a:pPr lvl="1"/>
            <a:r>
              <a:rPr lang="en-US" dirty="0"/>
              <a:t>“Leader” – An instruction that begins a block</a:t>
            </a:r>
          </a:p>
          <a:p>
            <a:pPr lvl="1"/>
            <a:r>
              <a:rPr lang="en-US" dirty="0"/>
              <a:t>“Terminator” – An instruction that ends a basic block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376924-A3E6-4CA9-813A-9F435BCA8DCE}"/>
              </a:ext>
            </a:extLst>
          </p:cNvPr>
          <p:cNvSpPr/>
          <p:nvPr/>
        </p:nvSpPr>
        <p:spPr>
          <a:xfrm>
            <a:off x="572877" y="4076242"/>
            <a:ext cx="3679634" cy="114852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731846-C075-4A1C-9615-B6C193947641}"/>
              </a:ext>
            </a:extLst>
          </p:cNvPr>
          <p:cNvSpPr/>
          <p:nvPr/>
        </p:nvSpPr>
        <p:spPr>
          <a:xfrm>
            <a:off x="572877" y="3341897"/>
            <a:ext cx="3679634" cy="66101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B80EB-AF6C-4422-A87B-84542E9BB2AC}"/>
              </a:ext>
            </a:extLst>
          </p:cNvPr>
          <p:cNvSpPr txBox="1"/>
          <p:nvPr/>
        </p:nvSpPr>
        <p:spPr>
          <a:xfrm>
            <a:off x="4818045" y="4486100"/>
            <a:ext cx="180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A jump (</a:t>
            </a:r>
            <a:r>
              <a:rPr lang="en-US" i="1" dirty="0" err="1">
                <a:solidFill>
                  <a:schemeClr val="accent1"/>
                </a:solidFill>
              </a:rPr>
              <a:t>ifz</a:t>
            </a:r>
            <a:r>
              <a:rPr lang="en-US" i="1" dirty="0">
                <a:solidFill>
                  <a:schemeClr val="accent1"/>
                </a:solidFill>
              </a:rPr>
              <a:t>, </a:t>
            </a:r>
            <a:r>
              <a:rPr lang="en-US" i="1" dirty="0" err="1">
                <a:solidFill>
                  <a:schemeClr val="accent1"/>
                </a:solidFill>
              </a:rPr>
              <a:t>goto</a:t>
            </a:r>
            <a:r>
              <a:rPr lang="en-US" i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CCF15-ACBA-444E-BCA4-5E2B4C59B1D2}"/>
              </a:ext>
            </a:extLst>
          </p:cNvPr>
          <p:cNvSpPr txBox="1"/>
          <p:nvPr/>
        </p:nvSpPr>
        <p:spPr>
          <a:xfrm>
            <a:off x="4781325" y="2622746"/>
            <a:ext cx="3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The first instruction in the procedure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149B0-5078-4F12-AF56-D09C0198B5BF}"/>
              </a:ext>
            </a:extLst>
          </p:cNvPr>
          <p:cNvSpPr txBox="1"/>
          <p:nvPr/>
        </p:nvSpPr>
        <p:spPr>
          <a:xfrm>
            <a:off x="4781324" y="2958850"/>
            <a:ext cx="21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The target of a jump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158B3-0620-48B2-AB2C-B561B7C5D57A}"/>
              </a:ext>
            </a:extLst>
          </p:cNvPr>
          <p:cNvSpPr txBox="1"/>
          <p:nvPr/>
        </p:nvSpPr>
        <p:spPr>
          <a:xfrm>
            <a:off x="4818045" y="4166155"/>
            <a:ext cx="356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The last instruction of the procedure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8723A-64E9-4190-A1E5-D7E229943A72}"/>
              </a:ext>
            </a:extLst>
          </p:cNvPr>
          <p:cNvSpPr txBox="1"/>
          <p:nvPr/>
        </p:nvSpPr>
        <p:spPr>
          <a:xfrm>
            <a:off x="4818045" y="4855432"/>
            <a:ext cx="358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A call (We’ll use a special LINK edge)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F87689-442F-4B0A-B339-0E8583B6C3F2}"/>
              </a:ext>
            </a:extLst>
          </p:cNvPr>
          <p:cNvSpPr txBox="1"/>
          <p:nvPr/>
        </p:nvSpPr>
        <p:spPr>
          <a:xfrm>
            <a:off x="4781323" y="3304080"/>
            <a:ext cx="34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The instruction after an terminator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E22554-B2B5-48A5-9ACA-9D1B39047BEB}"/>
              </a:ext>
            </a:extLst>
          </p:cNvPr>
          <p:cNvCxnSpPr>
            <a:cxnSpLocks/>
            <a:stCxn id="2" idx="3"/>
            <a:endCxn id="23" idx="1"/>
          </p:cNvCxnSpPr>
          <p:nvPr/>
        </p:nvCxnSpPr>
        <p:spPr>
          <a:xfrm>
            <a:off x="4252511" y="4650503"/>
            <a:ext cx="351664" cy="62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D1ECFD-FE03-44E0-830A-68845218B88F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 flipV="1">
            <a:off x="4252511" y="3158142"/>
            <a:ext cx="319488" cy="514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>
            <a:extLst>
              <a:ext uri="{FF2B5EF4-FFF2-40B4-BE49-F238E27FC236}">
                <a16:creationId xmlns:a16="http://schemas.microsoft.com/office/drawing/2014/main" id="{8F1E918D-E4DB-42C7-BD43-506C82ED653B}"/>
              </a:ext>
            </a:extLst>
          </p:cNvPr>
          <p:cNvSpPr/>
          <p:nvPr/>
        </p:nvSpPr>
        <p:spPr>
          <a:xfrm>
            <a:off x="4571999" y="2637649"/>
            <a:ext cx="181695" cy="10409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A9363EA5-678D-441C-9BBE-73A82093BD09}"/>
              </a:ext>
            </a:extLst>
          </p:cNvPr>
          <p:cNvSpPr/>
          <p:nvPr/>
        </p:nvSpPr>
        <p:spPr>
          <a:xfrm>
            <a:off x="4604175" y="4192667"/>
            <a:ext cx="181695" cy="10409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4" grpId="0"/>
      <p:bldP spid="11" grpId="0"/>
      <p:bldP spid="12" grpId="0"/>
      <p:bldP spid="13" grpId="0"/>
      <p:bldP spid="14" grpId="0"/>
      <p:bldP spid="15" grpId="0"/>
      <p:bldP spid="16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5290421" y="521757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5768269" y="373389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0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Basic Blocks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B80EB-AF6C-4422-A87B-84542E9BB2AC}"/>
              </a:ext>
            </a:extLst>
          </p:cNvPr>
          <p:cNvSpPr txBox="1"/>
          <p:nvPr/>
        </p:nvSpPr>
        <p:spPr>
          <a:xfrm>
            <a:off x="323163" y="3634165"/>
            <a:ext cx="17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jump (</a:t>
            </a:r>
            <a:r>
              <a:rPr lang="en-US" dirty="0" err="1"/>
              <a:t>ifz</a:t>
            </a:r>
            <a:r>
              <a:rPr lang="en-US" dirty="0"/>
              <a:t>, </a:t>
            </a:r>
            <a:r>
              <a:rPr lang="en-US" dirty="0" err="1"/>
              <a:t>goto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CCF15-ACBA-444E-BCA4-5E2B4C59B1D2}"/>
              </a:ext>
            </a:extLst>
          </p:cNvPr>
          <p:cNvSpPr txBox="1"/>
          <p:nvPr/>
        </p:nvSpPr>
        <p:spPr>
          <a:xfrm>
            <a:off x="286443" y="1947273"/>
            <a:ext cx="3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first instruction in the procedure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149B0-5078-4F12-AF56-D09C0198B5BF}"/>
              </a:ext>
            </a:extLst>
          </p:cNvPr>
          <p:cNvSpPr txBox="1"/>
          <p:nvPr/>
        </p:nvSpPr>
        <p:spPr>
          <a:xfrm>
            <a:off x="286442" y="2283377"/>
            <a:ext cx="21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target of a jump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B158B3-0620-48B2-AB2C-B561B7C5D57A}"/>
              </a:ext>
            </a:extLst>
          </p:cNvPr>
          <p:cNvSpPr txBox="1"/>
          <p:nvPr/>
        </p:nvSpPr>
        <p:spPr>
          <a:xfrm>
            <a:off x="323163" y="3314220"/>
            <a:ext cx="359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last instruction in the procedure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8723A-64E9-4190-A1E5-D7E229943A72}"/>
              </a:ext>
            </a:extLst>
          </p:cNvPr>
          <p:cNvSpPr txBox="1"/>
          <p:nvPr/>
        </p:nvSpPr>
        <p:spPr>
          <a:xfrm>
            <a:off x="323163" y="4003497"/>
            <a:ext cx="478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call (We’ll use a special LINK edge to successor)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F87689-442F-4B0A-B339-0E8583B6C3F2}"/>
              </a:ext>
            </a:extLst>
          </p:cNvPr>
          <p:cNvSpPr txBox="1"/>
          <p:nvPr/>
        </p:nvSpPr>
        <p:spPr>
          <a:xfrm>
            <a:off x="286441" y="2628607"/>
            <a:ext cx="34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instruction after an terminator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5493AE3-6FCD-4C8A-94F0-0971CF8ECF23}"/>
              </a:ext>
            </a:extLst>
          </p:cNvPr>
          <p:cNvSpPr/>
          <p:nvPr/>
        </p:nvSpPr>
        <p:spPr>
          <a:xfrm>
            <a:off x="5747182" y="2153066"/>
            <a:ext cx="1707976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[a] := 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E75E0B7-291B-41A6-8974-CB63244A4185}"/>
              </a:ext>
            </a:extLst>
          </p:cNvPr>
          <p:cNvSpPr/>
          <p:nvPr/>
        </p:nvSpPr>
        <p:spPr>
          <a:xfrm>
            <a:off x="5747182" y="2869321"/>
            <a:ext cx="1707976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[t1] := [a] &lt; 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FB375A4-7CCB-4C5F-969F-9FA3797DDF46}"/>
              </a:ext>
            </a:extLst>
          </p:cNvPr>
          <p:cNvSpPr/>
          <p:nvPr/>
        </p:nvSpPr>
        <p:spPr>
          <a:xfrm>
            <a:off x="5747185" y="4308489"/>
            <a:ext cx="1707976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[a] := 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68D28B9-0355-46DF-88C8-1BF0EF9CC157}"/>
              </a:ext>
            </a:extLst>
          </p:cNvPr>
          <p:cNvSpPr/>
          <p:nvPr/>
        </p:nvSpPr>
        <p:spPr>
          <a:xfrm>
            <a:off x="5755389" y="5100019"/>
            <a:ext cx="1707977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[a] := [a] + 2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0EC69A2-E1F0-442F-A19D-8AE5476EB653}"/>
              </a:ext>
            </a:extLst>
          </p:cNvPr>
          <p:cNvSpPr/>
          <p:nvPr/>
        </p:nvSpPr>
        <p:spPr>
          <a:xfrm>
            <a:off x="5747182" y="3546242"/>
            <a:ext cx="1707977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ifz</a:t>
            </a:r>
            <a:r>
              <a:rPr lang="en-US" dirty="0">
                <a:solidFill>
                  <a:schemeClr val="tx1"/>
                </a:solidFill>
              </a:rPr>
              <a:t> [t1] </a:t>
            </a:r>
            <a:r>
              <a:rPr lang="en-US" dirty="0" err="1">
                <a:solidFill>
                  <a:schemeClr val="tx1"/>
                </a:solidFill>
              </a:rPr>
              <a:t>goto</a:t>
            </a:r>
            <a:r>
              <a:rPr lang="en-US" dirty="0">
                <a:solidFill>
                  <a:schemeClr val="tx1"/>
                </a:solidFill>
              </a:rPr>
              <a:t> L5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E36615-726A-4AC0-89E1-5C108CE1E283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6601170" y="2595873"/>
            <a:ext cx="0" cy="2734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4D8CCA-8EA9-48F9-BCF4-5DA5E47A44AC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6601170" y="3312128"/>
            <a:ext cx="1" cy="234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F4D93DD-B605-4855-A60F-D2A8F39B39A1}"/>
              </a:ext>
            </a:extLst>
          </p:cNvPr>
          <p:cNvCxnSpPr>
            <a:cxnSpLocks/>
            <a:stCxn id="27" idx="2"/>
            <a:endCxn id="24" idx="0"/>
          </p:cNvCxnSpPr>
          <p:nvPr/>
        </p:nvCxnSpPr>
        <p:spPr>
          <a:xfrm>
            <a:off x="6601171" y="3992871"/>
            <a:ext cx="2" cy="315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8308B0B-549E-468E-8601-B2074447045C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6601173" y="4755118"/>
            <a:ext cx="8205" cy="344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7F33B460-EFFF-4645-A57A-619DC7142BBC}"/>
              </a:ext>
            </a:extLst>
          </p:cNvPr>
          <p:cNvCxnSpPr>
            <a:cxnSpLocks/>
          </p:cNvCxnSpPr>
          <p:nvPr/>
        </p:nvCxnSpPr>
        <p:spPr>
          <a:xfrm rot="5400000">
            <a:off x="5396775" y="4351485"/>
            <a:ext cx="1330462" cy="613234"/>
          </a:xfrm>
          <a:prstGeom prst="bentConnector4">
            <a:avLst>
              <a:gd name="adj1" fmla="val 9544"/>
              <a:gd name="adj2" fmla="val 1372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BC96800-EC0F-4F2C-949A-4E77DC7B5CAE}"/>
              </a:ext>
            </a:extLst>
          </p:cNvPr>
          <p:cNvSpPr txBox="1"/>
          <p:nvPr/>
        </p:nvSpPr>
        <p:spPr>
          <a:xfrm>
            <a:off x="5701013" y="515140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90BC77-B3C8-418E-9706-FCE7EDA708C1}"/>
              </a:ext>
            </a:extLst>
          </p:cNvPr>
          <p:cNvSpPr txBox="1"/>
          <p:nvPr/>
        </p:nvSpPr>
        <p:spPr>
          <a:xfrm>
            <a:off x="5001053" y="4505399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68EB69-EC3F-4F81-B219-852A11F04855}"/>
              </a:ext>
            </a:extLst>
          </p:cNvPr>
          <p:cNvSpPr/>
          <p:nvPr/>
        </p:nvSpPr>
        <p:spPr>
          <a:xfrm>
            <a:off x="5662670" y="1994053"/>
            <a:ext cx="1913787" cy="204198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289E1A-BE36-44B9-9A6B-6DAF55BD342B}"/>
              </a:ext>
            </a:extLst>
          </p:cNvPr>
          <p:cNvSpPr/>
          <p:nvPr/>
        </p:nvSpPr>
        <p:spPr>
          <a:xfrm>
            <a:off x="5662670" y="4195106"/>
            <a:ext cx="1913787" cy="6692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1BF6157-4114-41A1-B022-C64B1EC33796}"/>
              </a:ext>
            </a:extLst>
          </p:cNvPr>
          <p:cNvSpPr/>
          <p:nvPr/>
        </p:nvSpPr>
        <p:spPr>
          <a:xfrm>
            <a:off x="5662670" y="4976340"/>
            <a:ext cx="1913787" cy="66921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4B2122-5D3F-4882-A080-81158C4099A2}"/>
              </a:ext>
            </a:extLst>
          </p:cNvPr>
          <p:cNvSpPr txBox="1"/>
          <p:nvPr/>
        </p:nvSpPr>
        <p:spPr>
          <a:xfrm>
            <a:off x="273588" y="1614931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Leaders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B9C403-38AD-4236-B6A7-B1AD7CB58609}"/>
              </a:ext>
            </a:extLst>
          </p:cNvPr>
          <p:cNvSpPr txBox="1"/>
          <p:nvPr/>
        </p:nvSpPr>
        <p:spPr>
          <a:xfrm>
            <a:off x="286441" y="3018462"/>
            <a:ext cx="132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Terminators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F95941-7607-49C1-911A-83271C50A36A}"/>
              </a:ext>
            </a:extLst>
          </p:cNvPr>
          <p:cNvSpPr txBox="1"/>
          <p:nvPr/>
        </p:nvSpPr>
        <p:spPr>
          <a:xfrm>
            <a:off x="225056" y="5007302"/>
            <a:ext cx="6112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Construction algorithm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foreach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 procedure: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a leader, begin a new BBL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a terminator, end current BBL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305814-15E7-4AD0-8F1C-E606A3F45918}"/>
              </a:ext>
            </a:extLst>
          </p:cNvPr>
          <p:cNvSpPr txBox="1"/>
          <p:nvPr/>
        </p:nvSpPr>
        <p:spPr>
          <a:xfrm>
            <a:off x="331185" y="4292254"/>
            <a:ext cx="26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instruction is a leader</a:t>
            </a:r>
          </a:p>
        </p:txBody>
      </p:sp>
    </p:spTree>
    <p:extLst>
      <p:ext uri="{BB962C8B-B14F-4D97-AF65-F5344CB8AC3E}">
        <p14:creationId xmlns:p14="http://schemas.microsoft.com/office/powerpoint/2010/main" val="31147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5290421" y="521757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5768269" y="373389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0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Building Basic Blocks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81A8CC-7453-4179-974E-72BE80B4F6B7}"/>
              </a:ext>
            </a:extLst>
          </p:cNvPr>
          <p:cNvSpPr txBox="1"/>
          <p:nvPr/>
        </p:nvSpPr>
        <p:spPr>
          <a:xfrm>
            <a:off x="5479533" y="3630386"/>
            <a:ext cx="2937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This algorithm isn’t optimal, </a:t>
            </a:r>
          </a:p>
          <a:p>
            <a:pPr algn="ctr"/>
            <a:r>
              <a:rPr lang="en-US" b="1" i="1" dirty="0"/>
              <a:t>but we’ll go with it</a:t>
            </a:r>
          </a:p>
        </p:txBody>
      </p:sp>
      <p:pic>
        <p:nvPicPr>
          <p:cNvPr id="37890" name="Picture 2" descr="If you are a perfectionist, learn to be satisfied with ...">
            <a:extLst>
              <a:ext uri="{FF2B5EF4-FFF2-40B4-BE49-F238E27FC236}">
                <a16:creationId xmlns:a16="http://schemas.microsoft.com/office/drawing/2014/main" id="{11DD1B3C-5990-48EA-A30D-F59875874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02" y="1318819"/>
            <a:ext cx="3499210" cy="23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3FCA0-25CC-4C73-BCE3-6FB8C6E933AF}"/>
              </a:ext>
            </a:extLst>
          </p:cNvPr>
          <p:cNvSpPr txBox="1"/>
          <p:nvPr/>
        </p:nvSpPr>
        <p:spPr>
          <a:xfrm>
            <a:off x="6522097" y="5122505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</a:t>
            </a:r>
            <a:r>
              <a:rPr lang="en-US" dirty="0" err="1"/>
              <a:t>jmp</a:t>
            </a:r>
            <a:r>
              <a:rPr lang="en-US" dirty="0"/>
              <a:t> L1</a:t>
            </a:r>
          </a:p>
          <a:p>
            <a:r>
              <a:rPr lang="en-US" dirty="0"/>
              <a:t>L1: </a:t>
            </a:r>
            <a:r>
              <a:rPr lang="en-US" dirty="0" err="1"/>
              <a:t>nop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3E1DC1-6709-4350-B980-034FB6532741}"/>
              </a:ext>
            </a:extLst>
          </p:cNvPr>
          <p:cNvSpPr txBox="1"/>
          <p:nvPr/>
        </p:nvSpPr>
        <p:spPr>
          <a:xfrm>
            <a:off x="6338595" y="4771052"/>
            <a:ext cx="99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2DCFB0-6018-428F-B0C9-178E25D8A4F2}"/>
              </a:ext>
            </a:extLst>
          </p:cNvPr>
          <p:cNvSpPr txBox="1"/>
          <p:nvPr/>
        </p:nvSpPr>
        <p:spPr>
          <a:xfrm>
            <a:off x="323163" y="3634165"/>
            <a:ext cx="17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jump (</a:t>
            </a:r>
            <a:r>
              <a:rPr lang="en-US" dirty="0" err="1"/>
              <a:t>ifz</a:t>
            </a:r>
            <a:r>
              <a:rPr lang="en-US" dirty="0"/>
              <a:t>, </a:t>
            </a:r>
            <a:r>
              <a:rPr lang="en-US" dirty="0" err="1"/>
              <a:t>goto</a:t>
            </a:r>
            <a:r>
              <a:rPr lang="en-US" dirty="0"/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BF60C5-5F9A-423C-AC98-FD998E9AB95B}"/>
              </a:ext>
            </a:extLst>
          </p:cNvPr>
          <p:cNvSpPr txBox="1"/>
          <p:nvPr/>
        </p:nvSpPr>
        <p:spPr>
          <a:xfrm>
            <a:off x="286443" y="1947273"/>
            <a:ext cx="3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first instruction in the procedure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AFE2D2-9DEB-49B0-A9B1-9C6DA5B72C40}"/>
              </a:ext>
            </a:extLst>
          </p:cNvPr>
          <p:cNvSpPr txBox="1"/>
          <p:nvPr/>
        </p:nvSpPr>
        <p:spPr>
          <a:xfrm>
            <a:off x="286442" y="2283377"/>
            <a:ext cx="21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target of a jump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D65130-8872-4D6A-B277-3B2FFB9FD85D}"/>
              </a:ext>
            </a:extLst>
          </p:cNvPr>
          <p:cNvSpPr txBox="1"/>
          <p:nvPr/>
        </p:nvSpPr>
        <p:spPr>
          <a:xfrm>
            <a:off x="323163" y="3314220"/>
            <a:ext cx="359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last instruction in the procedure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3DF62E-A8C8-4916-BD72-A936A22084E1}"/>
              </a:ext>
            </a:extLst>
          </p:cNvPr>
          <p:cNvSpPr txBox="1"/>
          <p:nvPr/>
        </p:nvSpPr>
        <p:spPr>
          <a:xfrm>
            <a:off x="323163" y="4003497"/>
            <a:ext cx="478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call (We’ll use a special LINK edge to successor)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8999FD-1E2A-4A05-8A31-42B1DBF3791F}"/>
              </a:ext>
            </a:extLst>
          </p:cNvPr>
          <p:cNvSpPr txBox="1"/>
          <p:nvPr/>
        </p:nvSpPr>
        <p:spPr>
          <a:xfrm>
            <a:off x="286441" y="2628607"/>
            <a:ext cx="34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instruction after an terminator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E6E019-2F19-45BE-8191-3F8574E42B04}"/>
              </a:ext>
            </a:extLst>
          </p:cNvPr>
          <p:cNvSpPr txBox="1"/>
          <p:nvPr/>
        </p:nvSpPr>
        <p:spPr>
          <a:xfrm>
            <a:off x="273588" y="1614931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Leaders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EE7405-C0A9-4527-98C2-DDE85CA05D14}"/>
              </a:ext>
            </a:extLst>
          </p:cNvPr>
          <p:cNvSpPr txBox="1"/>
          <p:nvPr/>
        </p:nvSpPr>
        <p:spPr>
          <a:xfrm>
            <a:off x="286441" y="3018462"/>
            <a:ext cx="132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Terminators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916D79-1D6F-49AD-B0C7-72432899DE4E}"/>
              </a:ext>
            </a:extLst>
          </p:cNvPr>
          <p:cNvSpPr txBox="1"/>
          <p:nvPr/>
        </p:nvSpPr>
        <p:spPr>
          <a:xfrm>
            <a:off x="225056" y="5007302"/>
            <a:ext cx="6112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Construction algorithm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foreach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 procedure: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a leader, begin a new BBL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is a terminator, end current BBL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4AD7C1-6C02-49C3-A438-37EA6204DA6A}"/>
              </a:ext>
            </a:extLst>
          </p:cNvPr>
          <p:cNvSpPr txBox="1"/>
          <p:nvPr/>
        </p:nvSpPr>
        <p:spPr>
          <a:xfrm>
            <a:off x="331185" y="4292254"/>
            <a:ext cx="26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instruction is a leader</a:t>
            </a:r>
          </a:p>
        </p:txBody>
      </p:sp>
    </p:spTree>
    <p:extLst>
      <p:ext uri="{BB962C8B-B14F-4D97-AF65-F5344CB8AC3E}">
        <p14:creationId xmlns:p14="http://schemas.microsoft.com/office/powerpoint/2010/main" val="4216330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5290421" y="521757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5768269" y="373389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0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Control Flow Graph: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00200"/>
            <a:ext cx="4419601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A graph of basic blocks</a:t>
            </a:r>
          </a:p>
          <a:p>
            <a:r>
              <a:rPr lang="en-US" dirty="0"/>
              <a:t>One graph per procedure</a:t>
            </a:r>
          </a:p>
          <a:p>
            <a:pPr lvl="1"/>
            <a:r>
              <a:rPr lang="en-US" dirty="0"/>
              <a:t>Exactly one entry block</a:t>
            </a:r>
          </a:p>
          <a:p>
            <a:pPr lvl="1"/>
            <a:r>
              <a:rPr lang="en-US" dirty="0"/>
              <a:t>Exactly one exit block</a:t>
            </a:r>
          </a:p>
          <a:p>
            <a:r>
              <a:rPr lang="en-US" dirty="0"/>
              <a:t>Distinguished edge types:</a:t>
            </a:r>
          </a:p>
          <a:p>
            <a:pPr lvl="1"/>
            <a:r>
              <a:rPr lang="en-US" dirty="0"/>
              <a:t>Back edges – an edge to a previously-encountered node</a:t>
            </a:r>
          </a:p>
          <a:p>
            <a:pPr lvl="1"/>
            <a:r>
              <a:rPr lang="en-US" dirty="0"/>
              <a:t>Call edge – Connects a call site to the called function</a:t>
            </a:r>
          </a:p>
          <a:p>
            <a:pPr lvl="1"/>
            <a:r>
              <a:rPr lang="en-US" dirty="0"/>
              <a:t>Link edge – Connects a function call to it’s return point </a:t>
            </a:r>
          </a:p>
          <a:p>
            <a:endParaRPr lang="en-US" dirty="0"/>
          </a:p>
        </p:txBody>
      </p:sp>
      <p:pic>
        <p:nvPicPr>
          <p:cNvPr id="28674" name="Picture 2" descr="Sony acquire âNow Thatâs What I Call Music!â brand ...">
            <a:extLst>
              <a:ext uri="{FF2B5EF4-FFF2-40B4-BE49-F238E27FC236}">
                <a16:creationId xmlns:a16="http://schemas.microsoft.com/office/drawing/2014/main" id="{76202786-77D8-44FF-A05B-E8E6B5F6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4311"/>
            <a:ext cx="4032174" cy="40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121339-8BB8-42CE-A7FC-9E429BAC4172}"/>
              </a:ext>
            </a:extLst>
          </p:cNvPr>
          <p:cNvSpPr txBox="1"/>
          <p:nvPr/>
        </p:nvSpPr>
        <p:spPr>
          <a:xfrm rot="21401584">
            <a:off x="4851228" y="3810873"/>
            <a:ext cx="355970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CFGs</a:t>
            </a:r>
          </a:p>
        </p:txBody>
      </p:sp>
    </p:spTree>
    <p:extLst>
      <p:ext uri="{BB962C8B-B14F-4D97-AF65-F5344CB8AC3E}">
        <p14:creationId xmlns:p14="http://schemas.microsoft.com/office/powerpoint/2010/main" val="8893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5290421" y="521757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5768269" y="373389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0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Benefits of Basic Blocks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00200"/>
            <a:ext cx="820549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Makes CFGs a more manageable data structure</a:t>
            </a:r>
          </a:p>
          <a:p>
            <a:r>
              <a:rPr lang="en-US" dirty="0"/>
              <a:t>Zoom out and observe procedure 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6A217-9C51-4C94-A4E8-3854ED1341EF}"/>
              </a:ext>
            </a:extLst>
          </p:cNvPr>
          <p:cNvSpPr txBox="1"/>
          <p:nvPr/>
        </p:nvSpPr>
        <p:spPr>
          <a:xfrm>
            <a:off x="3103592" y="3564343"/>
            <a:ext cx="82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If-</a:t>
            </a:r>
            <a:r>
              <a:rPr lang="en-US" b="1" u="sng" dirty="0" err="1"/>
              <a:t>stmt</a:t>
            </a:r>
            <a:endParaRPr lang="en-US" b="1" u="sng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107141-805D-4B29-A267-78A39F5EA0B9}"/>
              </a:ext>
            </a:extLst>
          </p:cNvPr>
          <p:cNvSpPr/>
          <p:nvPr/>
        </p:nvSpPr>
        <p:spPr>
          <a:xfrm>
            <a:off x="3197302" y="4134270"/>
            <a:ext cx="1322358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(head)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2D4BF19-47BC-467C-BEA7-6843B5607F67}"/>
              </a:ext>
            </a:extLst>
          </p:cNvPr>
          <p:cNvSpPr/>
          <p:nvPr/>
        </p:nvSpPr>
        <p:spPr>
          <a:xfrm>
            <a:off x="3913399" y="4813410"/>
            <a:ext cx="1496300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(True branch)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EB34CA-FE32-41A0-985C-8DDEF35BCAA7}"/>
              </a:ext>
            </a:extLst>
          </p:cNvPr>
          <p:cNvSpPr/>
          <p:nvPr/>
        </p:nvSpPr>
        <p:spPr>
          <a:xfrm>
            <a:off x="3103592" y="5644901"/>
            <a:ext cx="1308706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(after)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B3A44A-E190-4E8A-8A8C-A547DFB5256D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3858481" y="4577077"/>
            <a:ext cx="803068" cy="236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E1F7AD-4D79-43C9-A7D3-2B6A6342C36F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 flipH="1">
            <a:off x="3757945" y="5256217"/>
            <a:ext cx="903604" cy="388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194752C-FE1D-4D8E-BB37-2DD22E2B8215}"/>
              </a:ext>
            </a:extLst>
          </p:cNvPr>
          <p:cNvSpPr txBox="1"/>
          <p:nvPr/>
        </p:nvSpPr>
        <p:spPr>
          <a:xfrm>
            <a:off x="2955477" y="482814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DDC2FE-D7CA-4D2D-A244-57EFF535C32F}"/>
              </a:ext>
            </a:extLst>
          </p:cNvPr>
          <p:cNvSpPr txBox="1"/>
          <p:nvPr/>
        </p:nvSpPr>
        <p:spPr>
          <a:xfrm>
            <a:off x="173410" y="3564343"/>
            <a:ext cx="73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Loops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2316779-6CE5-454E-B5D1-75258F3B3089}"/>
              </a:ext>
            </a:extLst>
          </p:cNvPr>
          <p:cNvSpPr/>
          <p:nvPr/>
        </p:nvSpPr>
        <p:spPr>
          <a:xfrm>
            <a:off x="686816" y="4134270"/>
            <a:ext cx="1322358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(head)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A60356F-D779-45C8-B3F2-DAD45713B3BC}"/>
              </a:ext>
            </a:extLst>
          </p:cNvPr>
          <p:cNvSpPr/>
          <p:nvPr/>
        </p:nvSpPr>
        <p:spPr>
          <a:xfrm>
            <a:off x="700468" y="4850525"/>
            <a:ext cx="1322353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(body)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64B9BED-CBE2-4BAA-ACBE-069B0E0DD929}"/>
              </a:ext>
            </a:extLst>
          </p:cNvPr>
          <p:cNvSpPr/>
          <p:nvPr/>
        </p:nvSpPr>
        <p:spPr>
          <a:xfrm>
            <a:off x="707292" y="5629806"/>
            <a:ext cx="1308706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(after)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5B42F5B-FAF8-4C8B-8DED-283DFDBC0F31}"/>
              </a:ext>
            </a:extLst>
          </p:cNvPr>
          <p:cNvCxnSpPr>
            <a:cxnSpLocks/>
            <a:stCxn id="55" idx="2"/>
            <a:endCxn id="56" idx="0"/>
          </p:cNvCxnSpPr>
          <p:nvPr/>
        </p:nvCxnSpPr>
        <p:spPr>
          <a:xfrm>
            <a:off x="1347995" y="4577077"/>
            <a:ext cx="13650" cy="27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902CFFE-D89A-4F00-A0F5-B82592056CF8}"/>
              </a:ext>
            </a:extLst>
          </p:cNvPr>
          <p:cNvCxnSpPr>
            <a:cxnSpLocks/>
            <a:stCxn id="56" idx="2"/>
            <a:endCxn id="57" idx="0"/>
          </p:cNvCxnSpPr>
          <p:nvPr/>
        </p:nvCxnSpPr>
        <p:spPr>
          <a:xfrm>
            <a:off x="1361645" y="5293332"/>
            <a:ext cx="0" cy="336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F8E5FDFE-0ACB-4577-8AA4-9241B583E459}"/>
              </a:ext>
            </a:extLst>
          </p:cNvPr>
          <p:cNvCxnSpPr>
            <a:cxnSpLocks/>
            <a:stCxn id="56" idx="1"/>
            <a:endCxn id="55" idx="1"/>
          </p:cNvCxnSpPr>
          <p:nvPr/>
        </p:nvCxnSpPr>
        <p:spPr>
          <a:xfrm rot="10800000">
            <a:off x="686816" y="4355675"/>
            <a:ext cx="13652" cy="716255"/>
          </a:xfrm>
          <a:prstGeom prst="bentConnector3">
            <a:avLst>
              <a:gd name="adj1" fmla="val 12277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ECD5B91-978A-4D5B-8070-4602E45BA9A5}"/>
              </a:ext>
            </a:extLst>
          </p:cNvPr>
          <p:cNvSpPr txBox="1"/>
          <p:nvPr/>
        </p:nvSpPr>
        <p:spPr>
          <a:xfrm>
            <a:off x="-7869" y="446274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endParaRPr lang="en-US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14CAFF9-2A80-481D-A728-E940CA96492B}"/>
              </a:ext>
            </a:extLst>
          </p:cNvPr>
          <p:cNvCxnSpPr>
            <a:cxnSpLocks/>
          </p:cNvCxnSpPr>
          <p:nvPr/>
        </p:nvCxnSpPr>
        <p:spPr>
          <a:xfrm>
            <a:off x="3555350" y="4577077"/>
            <a:ext cx="0" cy="107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8B2AF5AA-3CFC-40D5-8663-8E6DD5BFD22A}"/>
              </a:ext>
            </a:extLst>
          </p:cNvPr>
          <p:cNvSpPr txBox="1"/>
          <p:nvPr/>
        </p:nvSpPr>
        <p:spPr>
          <a:xfrm>
            <a:off x="5985378" y="3564343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If-else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799BE62-58D5-445C-9366-F232BC1E3302}"/>
              </a:ext>
            </a:extLst>
          </p:cNvPr>
          <p:cNvSpPr/>
          <p:nvPr/>
        </p:nvSpPr>
        <p:spPr>
          <a:xfrm>
            <a:off x="6600503" y="4148431"/>
            <a:ext cx="1322358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(head)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9D088C17-7131-4D19-A0A3-7CCAB36843CD}"/>
              </a:ext>
            </a:extLst>
          </p:cNvPr>
          <p:cNvSpPr/>
          <p:nvPr/>
        </p:nvSpPr>
        <p:spPr>
          <a:xfrm>
            <a:off x="7316600" y="4827571"/>
            <a:ext cx="1496300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(True branch)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A2AE87A-551D-4DBB-8E29-7C97909F8A7F}"/>
              </a:ext>
            </a:extLst>
          </p:cNvPr>
          <p:cNvSpPr/>
          <p:nvPr/>
        </p:nvSpPr>
        <p:spPr>
          <a:xfrm>
            <a:off x="6689165" y="6091530"/>
            <a:ext cx="1308706" cy="44662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(after)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64C63D4-F2DA-489B-981C-03E57B2C4EC0}"/>
              </a:ext>
            </a:extLst>
          </p:cNvPr>
          <p:cNvCxnSpPr>
            <a:cxnSpLocks/>
            <a:stCxn id="75" idx="2"/>
            <a:endCxn id="76" idx="0"/>
          </p:cNvCxnSpPr>
          <p:nvPr/>
        </p:nvCxnSpPr>
        <p:spPr>
          <a:xfrm>
            <a:off x="7261682" y="4591238"/>
            <a:ext cx="803068" cy="236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DB59F9B-821F-4D32-BA05-B53A3EE0CABE}"/>
              </a:ext>
            </a:extLst>
          </p:cNvPr>
          <p:cNvCxnSpPr>
            <a:cxnSpLocks/>
            <a:stCxn id="76" idx="2"/>
            <a:endCxn id="77" idx="0"/>
          </p:cNvCxnSpPr>
          <p:nvPr/>
        </p:nvCxnSpPr>
        <p:spPr>
          <a:xfrm flipH="1">
            <a:off x="7343518" y="5270378"/>
            <a:ext cx="721232" cy="82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A6BB87F-AB23-4BB5-8C77-5A2669B2145A}"/>
              </a:ext>
            </a:extLst>
          </p:cNvPr>
          <p:cNvSpPr txBox="1"/>
          <p:nvPr/>
        </p:nvSpPr>
        <p:spPr>
          <a:xfrm>
            <a:off x="7812551" y="5506018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endParaRPr lang="en-US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E955D5C-4F82-42B4-AF78-038484165A6F}"/>
              </a:ext>
            </a:extLst>
          </p:cNvPr>
          <p:cNvCxnSpPr>
            <a:cxnSpLocks/>
            <a:endCxn id="84" idx="0"/>
          </p:cNvCxnSpPr>
          <p:nvPr/>
        </p:nvCxnSpPr>
        <p:spPr>
          <a:xfrm flipH="1">
            <a:off x="6527704" y="4591238"/>
            <a:ext cx="430850" cy="696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28B5FB90-EEDC-459B-BE64-5D2FFC6047B1}"/>
              </a:ext>
            </a:extLst>
          </p:cNvPr>
          <p:cNvSpPr/>
          <p:nvPr/>
        </p:nvSpPr>
        <p:spPr>
          <a:xfrm>
            <a:off x="5758736" y="5287619"/>
            <a:ext cx="1537935" cy="4428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(False branch)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6810D85-68B3-4F44-80BB-340397795364}"/>
              </a:ext>
            </a:extLst>
          </p:cNvPr>
          <p:cNvSpPr txBox="1"/>
          <p:nvPr/>
        </p:nvSpPr>
        <p:spPr>
          <a:xfrm>
            <a:off x="6143823" y="467964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endParaRPr lang="en-US" dirty="0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45B34A7-9DC5-4D02-AD3F-5C2306FEAA89}"/>
              </a:ext>
            </a:extLst>
          </p:cNvPr>
          <p:cNvCxnSpPr>
            <a:cxnSpLocks/>
            <a:stCxn id="84" idx="2"/>
            <a:endCxn id="77" idx="0"/>
          </p:cNvCxnSpPr>
          <p:nvPr/>
        </p:nvCxnSpPr>
        <p:spPr>
          <a:xfrm>
            <a:off x="6527704" y="5730426"/>
            <a:ext cx="815814" cy="361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B6ED84-0486-4CE7-8356-E4B2A512B974}"/>
              </a:ext>
            </a:extLst>
          </p:cNvPr>
          <p:cNvCxnSpPr/>
          <p:nvPr/>
        </p:nvCxnSpPr>
        <p:spPr>
          <a:xfrm>
            <a:off x="2722727" y="3564343"/>
            <a:ext cx="0" cy="30957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C0EDD95-9AA7-44BC-A804-E8A009E9140C}"/>
              </a:ext>
            </a:extLst>
          </p:cNvPr>
          <p:cNvCxnSpPr/>
          <p:nvPr/>
        </p:nvCxnSpPr>
        <p:spPr>
          <a:xfrm>
            <a:off x="5584217" y="3587087"/>
            <a:ext cx="0" cy="30957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4F3EBB8A-1028-4D3C-8B81-5A8E6F2CA6BF}"/>
              </a:ext>
            </a:extLst>
          </p:cNvPr>
          <p:cNvCxnSpPr>
            <a:cxnSpLocks/>
            <a:stCxn id="55" idx="3"/>
            <a:endCxn id="57" idx="3"/>
          </p:cNvCxnSpPr>
          <p:nvPr/>
        </p:nvCxnSpPr>
        <p:spPr>
          <a:xfrm>
            <a:off x="2009174" y="4355674"/>
            <a:ext cx="6824" cy="1497447"/>
          </a:xfrm>
          <a:prstGeom prst="bentConnector3">
            <a:avLst>
              <a:gd name="adj1" fmla="val 276628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6F6F814-5EC2-48C0-B259-7B03060E1171}"/>
              </a:ext>
            </a:extLst>
          </p:cNvPr>
          <p:cNvSpPr txBox="1"/>
          <p:nvPr/>
        </p:nvSpPr>
        <p:spPr>
          <a:xfrm>
            <a:off x="2203247" y="475476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9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8" grpId="0" animBg="1"/>
      <p:bldP spid="35" grpId="0"/>
      <p:bldP spid="54" grpId="0"/>
      <p:bldP spid="55" grpId="0" animBg="1"/>
      <p:bldP spid="56" grpId="0" animBg="1"/>
      <p:bldP spid="57" grpId="0" animBg="1"/>
      <p:bldP spid="61" grpId="0"/>
      <p:bldP spid="74" grpId="0"/>
      <p:bldP spid="75" grpId="0" animBg="1"/>
      <p:bldP spid="76" grpId="0" animBg="1"/>
      <p:bldP spid="77" grpId="0" animBg="1"/>
      <p:bldP spid="80" grpId="0"/>
      <p:bldP spid="84" grpId="0" animBg="1"/>
      <p:bldP spid="86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5290421" y="521757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5768269" y="373389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0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Benefits of Basic Blocks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Control flow 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0" y="1600200"/>
            <a:ext cx="814136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Makes CFGs a more manageable data structure</a:t>
            </a:r>
          </a:p>
          <a:p>
            <a:r>
              <a:rPr lang="en-US" dirty="0"/>
              <a:t>Zoom out and observe procedure structure</a:t>
            </a:r>
          </a:p>
          <a:p>
            <a:r>
              <a:rPr lang="en-US" dirty="0"/>
              <a:t>Zoom in to a BBL’s “uninterrupted sequences”</a:t>
            </a:r>
          </a:p>
          <a:p>
            <a:pPr marL="0" indent="0">
              <a:buNone/>
            </a:pPr>
            <a:r>
              <a:rPr lang="en-US" b="1" dirty="0"/>
              <a:t>Simplifies analysis:</a:t>
            </a:r>
          </a:p>
          <a:p>
            <a:r>
              <a:rPr lang="en-US" dirty="0"/>
              <a:t>Many properties we want to know are trivial to compute within a BBL </a:t>
            </a:r>
          </a:p>
        </p:txBody>
      </p:sp>
    </p:spTree>
    <p:extLst>
      <p:ext uri="{BB962C8B-B14F-4D97-AF65-F5344CB8AC3E}">
        <p14:creationId xmlns:p14="http://schemas.microsoft.com/office/powerpoint/2010/main" val="25764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02E5727F-A0AD-466A-B671-EE9667184CB1}"/>
              </a:ext>
            </a:extLst>
          </p:cNvPr>
          <p:cNvSpPr/>
          <p:nvPr/>
        </p:nvSpPr>
        <p:spPr>
          <a:xfrm>
            <a:off x="5290421" y="521757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556E8F6-2090-494F-A543-1439F11D2A4C}"/>
              </a:ext>
            </a:extLst>
          </p:cNvPr>
          <p:cNvSpPr/>
          <p:nvPr/>
        </p:nvSpPr>
        <p:spPr>
          <a:xfrm>
            <a:off x="5768269" y="3733890"/>
            <a:ext cx="270771" cy="3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0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Types of CFG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Control Flow Graphs: Representation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3A6A1B-C3BC-4816-A049-FC6760B09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00200"/>
            <a:ext cx="441960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Modularizes analysis:</a:t>
            </a:r>
          </a:p>
          <a:p>
            <a:r>
              <a:rPr lang="en-US" dirty="0"/>
              <a:t>Analysis within a single basic block</a:t>
            </a:r>
          </a:p>
          <a:p>
            <a:r>
              <a:rPr lang="en-US" dirty="0"/>
              <a:t>Analysis between multiple basic blocks in a function</a:t>
            </a:r>
          </a:p>
          <a:p>
            <a:r>
              <a:rPr lang="en-US" dirty="0"/>
              <a:t>What about analysis between multiple functions?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9E8158-6BAE-4101-8943-49C22014A3E1}"/>
              </a:ext>
            </a:extLst>
          </p:cNvPr>
          <p:cNvGrpSpPr/>
          <p:nvPr/>
        </p:nvGrpSpPr>
        <p:grpSpPr>
          <a:xfrm>
            <a:off x="152399" y="2046914"/>
            <a:ext cx="7724407" cy="897622"/>
            <a:chOff x="152399" y="2046914"/>
            <a:chExt cx="7724407" cy="89762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7BACABA-0FA6-4365-9FD6-DFF860789DF0}"/>
                </a:ext>
              </a:extLst>
            </p:cNvPr>
            <p:cNvSpPr/>
            <p:nvPr/>
          </p:nvSpPr>
          <p:spPr>
            <a:xfrm>
              <a:off x="152399" y="2046914"/>
              <a:ext cx="4276988" cy="89762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050950-9039-4F3A-95EF-0C6BEABAF418}"/>
                </a:ext>
              </a:extLst>
            </p:cNvPr>
            <p:cNvSpPr txBox="1"/>
            <p:nvPr/>
          </p:nvSpPr>
          <p:spPr>
            <a:xfrm>
              <a:off x="4429387" y="2311059"/>
              <a:ext cx="3447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Traditionally called “Local” analysis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6A5E49B-4063-4BBF-8CFD-FF6B0211F2D3}"/>
              </a:ext>
            </a:extLst>
          </p:cNvPr>
          <p:cNvGrpSpPr/>
          <p:nvPr/>
        </p:nvGrpSpPr>
        <p:grpSpPr>
          <a:xfrm>
            <a:off x="152399" y="2980189"/>
            <a:ext cx="7847324" cy="897622"/>
            <a:chOff x="152399" y="2980189"/>
            <a:chExt cx="7847324" cy="89762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CABFF18-1CE2-4099-B49E-04046A1FCC16}"/>
                </a:ext>
              </a:extLst>
            </p:cNvPr>
            <p:cNvSpPr/>
            <p:nvPr/>
          </p:nvSpPr>
          <p:spPr>
            <a:xfrm>
              <a:off x="152399" y="2980189"/>
              <a:ext cx="4276988" cy="897622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032D4E-59FC-46BE-B913-162725D92B42}"/>
                </a:ext>
              </a:extLst>
            </p:cNvPr>
            <p:cNvSpPr txBox="1"/>
            <p:nvPr/>
          </p:nvSpPr>
          <p:spPr>
            <a:xfrm>
              <a:off x="4429387" y="3244334"/>
              <a:ext cx="35703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Traditionally called “Global” analysis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819A343-2740-403E-B727-C26AEBA5855D}"/>
              </a:ext>
            </a:extLst>
          </p:cNvPr>
          <p:cNvGrpSpPr/>
          <p:nvPr/>
        </p:nvGrpSpPr>
        <p:grpSpPr>
          <a:xfrm>
            <a:off x="128630" y="3908014"/>
            <a:ext cx="7059085" cy="1196129"/>
            <a:chOff x="128630" y="3908014"/>
            <a:chExt cx="7059085" cy="119612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8017828-C587-44B8-9634-65E381B105A5}"/>
                </a:ext>
              </a:extLst>
            </p:cNvPr>
            <p:cNvSpPr/>
            <p:nvPr/>
          </p:nvSpPr>
          <p:spPr>
            <a:xfrm>
              <a:off x="128630" y="3908014"/>
              <a:ext cx="4276988" cy="1196129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D1611D-9465-41D0-A0AA-6485E73F4734}"/>
                </a:ext>
              </a:extLst>
            </p:cNvPr>
            <p:cNvSpPr txBox="1"/>
            <p:nvPr/>
          </p:nvSpPr>
          <p:spPr>
            <a:xfrm>
              <a:off x="4414007" y="4302344"/>
              <a:ext cx="2773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We’ll come back to this 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13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Program analysis: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Control flow graphs</a:t>
            </a:r>
          </a:p>
          <a:p>
            <a:pPr marL="0" indent="0">
              <a:buNone/>
            </a:pPr>
            <a:r>
              <a:rPr lang="en-US" b="1" dirty="0"/>
              <a:t>Local Optimizations</a:t>
            </a:r>
          </a:p>
          <a:p>
            <a:r>
              <a:rPr lang="en-US" dirty="0"/>
              <a:t>Dead code elimination</a:t>
            </a:r>
          </a:p>
          <a:p>
            <a:r>
              <a:rPr lang="en-US" dirty="0"/>
              <a:t>Common subexpression elimination</a:t>
            </a:r>
          </a:p>
          <a:p>
            <a:r>
              <a:rPr lang="en-US" dirty="0"/>
              <a:t>Constant/copy propagation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D6826-1E7D-4D79-805E-A55826E90E32}"/>
              </a:ext>
            </a:extLst>
          </p:cNvPr>
          <p:cNvSpPr txBox="1"/>
          <p:nvPr/>
        </p:nvSpPr>
        <p:spPr>
          <a:xfrm>
            <a:off x="6613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BDE97-FF0F-4F43-A0FA-A09E49790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6220332" y="2544599"/>
            <a:ext cx="2211998" cy="318383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B2DEF8-7BF3-4E59-8CED-C381EAC4C839}"/>
              </a:ext>
            </a:extLst>
          </p:cNvPr>
          <p:cNvSpPr/>
          <p:nvPr/>
        </p:nvSpPr>
        <p:spPr>
          <a:xfrm>
            <a:off x="620629" y="3248523"/>
            <a:ext cx="3357813" cy="4812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022457-AC05-4F0E-86AB-7D6EDC08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49C6686-16F4-498A-9C4B-5E147252B0F0}"/>
              </a:ext>
            </a:extLst>
          </p:cNvPr>
          <p:cNvSpPr txBox="1">
            <a:spLocks/>
          </p:cNvSpPr>
          <p:nvPr/>
        </p:nvSpPr>
        <p:spPr>
          <a:xfrm>
            <a:off x="7090489" y="6496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BF6635C-DFB5-4967-B7AE-C596B1DD69F2}"/>
              </a:ext>
            </a:extLst>
          </p:cNvPr>
          <p:cNvSpPr/>
          <p:nvPr/>
        </p:nvSpPr>
        <p:spPr>
          <a:xfrm>
            <a:off x="1185411" y="5736692"/>
            <a:ext cx="1570338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Target code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01B805-BEB9-4CAB-BB5D-026AD9E29034}"/>
              </a:ext>
            </a:extLst>
          </p:cNvPr>
          <p:cNvSpPr/>
          <p:nvPr/>
        </p:nvSpPr>
        <p:spPr>
          <a:xfrm>
            <a:off x="1177914" y="1814269"/>
            <a:ext cx="1570339" cy="3895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F77EB4-CDBF-4D0B-8B03-BE4D8DD63220}"/>
              </a:ext>
            </a:extLst>
          </p:cNvPr>
          <p:cNvCxnSpPr>
            <a:cxnSpLocks/>
            <a:stCxn id="19" idx="2"/>
            <a:endCxn id="11" idx="0"/>
          </p:cNvCxnSpPr>
          <p:nvPr/>
        </p:nvCxnSpPr>
        <p:spPr>
          <a:xfrm>
            <a:off x="1963084" y="2203771"/>
            <a:ext cx="3748" cy="159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73A9B8-692C-4075-9E40-1AA77A44C8DB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966832" y="2895593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B3D8D8-3727-4BDF-8026-A524F7E3683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1966832" y="3534250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CCFE75-4C11-4076-B842-674328E8B52C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1966832" y="4172907"/>
            <a:ext cx="0" cy="91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E259BA-6EFC-4691-BA56-2D64E65EF94D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1966831" y="4853979"/>
            <a:ext cx="0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4F2462-4381-4886-8DEB-69933F9E62F6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966832" y="5487539"/>
            <a:ext cx="3748" cy="249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128588D-7AD6-43FF-A662-46CC2EE06B6D}"/>
              </a:ext>
            </a:extLst>
          </p:cNvPr>
          <p:cNvGrpSpPr/>
          <p:nvPr/>
        </p:nvGrpSpPr>
        <p:grpSpPr>
          <a:xfrm>
            <a:off x="1177914" y="2363153"/>
            <a:ext cx="2144556" cy="532440"/>
            <a:chOff x="1177914" y="2363153"/>
            <a:chExt cx="2144556" cy="53244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1BA15E-D8B9-4119-9E42-CC0F43CD081D}"/>
                </a:ext>
              </a:extLst>
            </p:cNvPr>
            <p:cNvSpPr/>
            <p:nvPr/>
          </p:nvSpPr>
          <p:spPr>
            <a:xfrm>
              <a:off x="1177914" y="2363153"/>
              <a:ext cx="157783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Lexical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 analysis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2168580-1CC1-4949-9F25-F7D95CB62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2489207"/>
              <a:ext cx="395096" cy="317646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05FA30A-033F-4105-AA72-654D3103CCDB}"/>
              </a:ext>
            </a:extLst>
          </p:cNvPr>
          <p:cNvGrpSpPr/>
          <p:nvPr/>
        </p:nvGrpSpPr>
        <p:grpSpPr>
          <a:xfrm>
            <a:off x="1170419" y="3001810"/>
            <a:ext cx="2152051" cy="532440"/>
            <a:chOff x="1170419" y="3001810"/>
            <a:chExt cx="2152051" cy="53244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027861C-F310-4F72-9949-7FEB5B249BE4}"/>
                </a:ext>
              </a:extLst>
            </p:cNvPr>
            <p:cNvSpPr/>
            <p:nvPr/>
          </p:nvSpPr>
          <p:spPr>
            <a:xfrm>
              <a:off x="1170419" y="3001810"/>
              <a:ext cx="159282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Syntactic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analysis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1DAE866-344D-4481-8422-958510E2F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3132898"/>
              <a:ext cx="395096" cy="31764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54A200-B783-46E0-B8D1-62C809DB3B25}"/>
              </a:ext>
            </a:extLst>
          </p:cNvPr>
          <p:cNvGrpSpPr/>
          <p:nvPr/>
        </p:nvGrpSpPr>
        <p:grpSpPr>
          <a:xfrm>
            <a:off x="1170419" y="3640467"/>
            <a:ext cx="2152051" cy="532440"/>
            <a:chOff x="1170419" y="3640467"/>
            <a:chExt cx="2152051" cy="5324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0F0F25-AB76-4947-935E-DEBB9A2E8D9E}"/>
                </a:ext>
              </a:extLst>
            </p:cNvPr>
            <p:cNvSpPr/>
            <p:nvPr/>
          </p:nvSpPr>
          <p:spPr>
            <a:xfrm>
              <a:off x="1170419" y="3640467"/>
              <a:ext cx="159282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Semantic analysis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89B2A7F-B6F3-4C9E-92EC-7C741BF6B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3744505"/>
              <a:ext cx="395096" cy="317646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CA6CB4C-4353-41F8-B909-A54F28C2EC29}"/>
              </a:ext>
            </a:extLst>
          </p:cNvPr>
          <p:cNvGrpSpPr/>
          <p:nvPr/>
        </p:nvGrpSpPr>
        <p:grpSpPr>
          <a:xfrm>
            <a:off x="1177914" y="4264675"/>
            <a:ext cx="2133247" cy="586261"/>
            <a:chOff x="1177914" y="4264675"/>
            <a:chExt cx="2133247" cy="58626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DEE3A27-5C1A-4E4B-A979-B421DDF81F37}"/>
                </a:ext>
              </a:extLst>
            </p:cNvPr>
            <p:cNvSpPr/>
            <p:nvPr/>
          </p:nvSpPr>
          <p:spPr>
            <a:xfrm>
              <a:off x="1177914" y="4264675"/>
              <a:ext cx="1577835" cy="5862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Intermediate code generation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ED47196-D626-440D-8D4B-DC43BD53F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065" y="4358505"/>
              <a:ext cx="395096" cy="31764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59BB59-7AC4-4B42-911B-B262B495FAC1}"/>
              </a:ext>
            </a:extLst>
          </p:cNvPr>
          <p:cNvGrpSpPr/>
          <p:nvPr/>
        </p:nvGrpSpPr>
        <p:grpSpPr>
          <a:xfrm>
            <a:off x="1177914" y="4963857"/>
            <a:ext cx="2155865" cy="518803"/>
            <a:chOff x="1177914" y="4963857"/>
            <a:chExt cx="2155865" cy="51880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EDA52CD-1B16-4F94-BA45-C6C3108A8B5F}"/>
                </a:ext>
              </a:extLst>
            </p:cNvPr>
            <p:cNvSpPr/>
            <p:nvPr/>
          </p:nvSpPr>
          <p:spPr>
            <a:xfrm>
              <a:off x="1177914" y="4963857"/>
              <a:ext cx="1577834" cy="51880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Final code generation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206FFF3-D951-43C6-8B84-9F29CA01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683" y="5057687"/>
              <a:ext cx="395096" cy="317646"/>
            </a:xfrm>
            <a:prstGeom prst="rect">
              <a:avLst/>
            </a:prstGeom>
          </p:spPr>
        </p:pic>
      </p:grpSp>
      <p:sp>
        <p:nvSpPr>
          <p:cNvPr id="46" name="Content Placeholder 1">
            <a:extLst>
              <a:ext uri="{FF2B5EF4-FFF2-40B4-BE49-F238E27FC236}">
                <a16:creationId xmlns:a16="http://schemas.microsoft.com/office/drawing/2014/main" id="{879C6BAA-8E99-4BB4-B36A-A8FBA956A12B}"/>
              </a:ext>
            </a:extLst>
          </p:cNvPr>
          <p:cNvSpPr>
            <a:spLocks noGrp="1"/>
          </p:cNvSpPr>
          <p:nvPr/>
        </p:nvSpPr>
        <p:spPr>
          <a:xfrm>
            <a:off x="3644563" y="1482667"/>
            <a:ext cx="5088189" cy="479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Basic source to target workflow:</a:t>
            </a:r>
          </a:p>
          <a:p>
            <a:r>
              <a:rPr lang="en-US" dirty="0"/>
              <a:t>Complete</a:t>
            </a:r>
          </a:p>
          <a:p>
            <a:r>
              <a:rPr lang="en-US" dirty="0"/>
              <a:t>Outputs naïve code</a:t>
            </a:r>
          </a:p>
          <a:p>
            <a:pPr marL="0" indent="0">
              <a:buNone/>
            </a:pPr>
            <a:r>
              <a:rPr lang="en-US" b="1" dirty="0"/>
              <a:t>Advanced workflow:</a:t>
            </a:r>
          </a:p>
          <a:p>
            <a:r>
              <a:rPr lang="en-US" sz="2800" dirty="0"/>
              <a:t>“Postprocess” the output of a naïve phase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3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FF3C60F-12DB-46B3-987C-08BFDD75F3D6}"/>
              </a:ext>
            </a:extLst>
          </p:cNvPr>
          <p:cNvSpPr/>
          <p:nvPr/>
        </p:nvSpPr>
        <p:spPr>
          <a:xfrm>
            <a:off x="5400507" y="3531426"/>
            <a:ext cx="1701800" cy="191629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1FF17E-3C74-4E50-BC8C-9B35E546401F}"/>
              </a:ext>
            </a:extLst>
          </p:cNvPr>
          <p:cNvSpPr/>
          <p:nvPr/>
        </p:nvSpPr>
        <p:spPr>
          <a:xfrm>
            <a:off x="2557707" y="3476472"/>
            <a:ext cx="1701800" cy="191629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Dead Code Elimination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Local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52C21-365A-48CE-8823-F1449BFC4556}"/>
              </a:ext>
            </a:extLst>
          </p:cNvPr>
          <p:cNvSpPr txBox="1"/>
          <p:nvPr/>
        </p:nvSpPr>
        <p:spPr>
          <a:xfrm>
            <a:off x="2673995" y="353142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0AD9A8-C045-459A-9BA9-BAFD22B8F3A5}"/>
              </a:ext>
            </a:extLst>
          </p:cNvPr>
          <p:cNvSpPr txBox="1"/>
          <p:nvPr/>
        </p:nvSpPr>
        <p:spPr>
          <a:xfrm>
            <a:off x="2673995" y="423468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3E550-7A4E-4DB2-8F01-E961510B1DD5}"/>
              </a:ext>
            </a:extLst>
          </p:cNvPr>
          <p:cNvSpPr txBox="1"/>
          <p:nvPr/>
        </p:nvSpPr>
        <p:spPr>
          <a:xfrm>
            <a:off x="2673995" y="458631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7E2F8-1E0D-4567-BAFF-74999A7F8D1B}"/>
              </a:ext>
            </a:extLst>
          </p:cNvPr>
          <p:cNvSpPr txBox="1"/>
          <p:nvPr/>
        </p:nvSpPr>
        <p:spPr>
          <a:xfrm>
            <a:off x="2673995" y="4937946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A5383-A9AC-497B-9D1F-29F60C9C1095}"/>
              </a:ext>
            </a:extLst>
          </p:cNvPr>
          <p:cNvSpPr txBox="1"/>
          <p:nvPr/>
        </p:nvSpPr>
        <p:spPr>
          <a:xfrm>
            <a:off x="2673995" y="388305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0D76E9-CC54-4B0D-BF4C-DB86716CABB4}"/>
              </a:ext>
            </a:extLst>
          </p:cNvPr>
          <p:cNvSpPr txBox="1"/>
          <p:nvPr/>
        </p:nvSpPr>
        <p:spPr>
          <a:xfrm>
            <a:off x="5566604" y="388554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928AC-BA78-46A8-AF2B-99C81DD6C497}"/>
              </a:ext>
            </a:extLst>
          </p:cNvPr>
          <p:cNvSpPr txBox="1"/>
          <p:nvPr/>
        </p:nvSpPr>
        <p:spPr>
          <a:xfrm>
            <a:off x="5566604" y="4275984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735CE8-A166-49BC-AE2E-91B9BAE9D196}"/>
              </a:ext>
            </a:extLst>
          </p:cNvPr>
          <p:cNvSpPr txBox="1"/>
          <p:nvPr/>
        </p:nvSpPr>
        <p:spPr>
          <a:xfrm>
            <a:off x="5566604" y="4627614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195F8B-63C1-41D0-A961-669F02E36872}"/>
              </a:ext>
            </a:extLst>
          </p:cNvPr>
          <p:cNvSpPr txBox="1"/>
          <p:nvPr/>
        </p:nvSpPr>
        <p:spPr>
          <a:xfrm>
            <a:off x="5566604" y="497924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B1BA204-D2DA-435C-8A30-2AC3AEFE1F1E}"/>
              </a:ext>
            </a:extLst>
          </p:cNvPr>
          <p:cNvSpPr/>
          <p:nvPr/>
        </p:nvSpPr>
        <p:spPr>
          <a:xfrm>
            <a:off x="4468452" y="3987267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4C69712-A845-4FC3-9600-7B31E8C0C7A9}"/>
              </a:ext>
            </a:extLst>
          </p:cNvPr>
          <p:cNvSpPr/>
          <p:nvPr/>
        </p:nvSpPr>
        <p:spPr>
          <a:xfrm rot="20814159">
            <a:off x="1082267" y="2999309"/>
            <a:ext cx="1548308" cy="910833"/>
          </a:xfrm>
          <a:custGeom>
            <a:avLst/>
            <a:gdLst>
              <a:gd name="connsiteX0" fmla="*/ 556461 w 773030"/>
              <a:gd name="connsiteY0" fmla="*/ 0 h 633663"/>
              <a:gd name="connsiteX1" fmla="*/ 3009 w 773030"/>
              <a:gd name="connsiteY1" fmla="*/ 216568 h 633663"/>
              <a:gd name="connsiteX2" fmla="*/ 773030 w 773030"/>
              <a:gd name="connsiteY2" fmla="*/ 633663 h 633663"/>
              <a:gd name="connsiteX0" fmla="*/ 0 w 216569"/>
              <a:gd name="connsiteY0" fmla="*/ 0 h 633663"/>
              <a:gd name="connsiteX1" fmla="*/ 216569 w 216569"/>
              <a:gd name="connsiteY1" fmla="*/ 633663 h 633663"/>
              <a:gd name="connsiteX0" fmla="*/ 0 w 1230905"/>
              <a:gd name="connsiteY0" fmla="*/ 0 h 910833"/>
              <a:gd name="connsiteX1" fmla="*/ 1230905 w 1230905"/>
              <a:gd name="connsiteY1" fmla="*/ 910833 h 910833"/>
              <a:gd name="connsiteX0" fmla="*/ 317403 w 1548308"/>
              <a:gd name="connsiteY0" fmla="*/ 0 h 910833"/>
              <a:gd name="connsiteX1" fmla="*/ 1548308 w 1548308"/>
              <a:gd name="connsiteY1" fmla="*/ 910833 h 91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8308" h="910833">
                <a:moveTo>
                  <a:pt x="317403" y="0"/>
                </a:moveTo>
                <a:cubicBezTo>
                  <a:pt x="-736691" y="226436"/>
                  <a:pt x="1138006" y="607222"/>
                  <a:pt x="1548308" y="91083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1712B0-3B1A-469E-87A7-7136AE565C7D}"/>
              </a:ext>
            </a:extLst>
          </p:cNvPr>
          <p:cNvSpPr txBox="1"/>
          <p:nvPr/>
        </p:nvSpPr>
        <p:spPr>
          <a:xfrm>
            <a:off x="1389289" y="2840066"/>
            <a:ext cx="735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This definition does not reach the end of the block nor any use in the block!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12EFEF3F-E182-481A-8292-2BD37E00F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4785"/>
            <a:ext cx="804210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Remove “useless” instructions (those with no effect)</a:t>
            </a:r>
          </a:p>
          <a:p>
            <a:r>
              <a:rPr lang="en-US" dirty="0"/>
              <a:t>Analysis: live variable analysis</a:t>
            </a:r>
          </a:p>
        </p:txBody>
      </p:sp>
    </p:spTree>
    <p:extLst>
      <p:ext uri="{BB962C8B-B14F-4D97-AF65-F5344CB8AC3E}">
        <p14:creationId xmlns:p14="http://schemas.microsoft.com/office/powerpoint/2010/main" val="280223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5" grpId="0"/>
      <p:bldP spid="6" grpId="0"/>
      <p:bldP spid="7" grpId="0"/>
      <p:bldP spid="8" grpId="0"/>
      <p:bldP spid="12" grpId="0"/>
      <p:bldP spid="14" grpId="0"/>
      <p:bldP spid="15" grpId="0"/>
      <p:bldP spid="16" grpId="0"/>
      <p:bldP spid="17" grpId="0"/>
      <p:bldP spid="2" grpId="0" animBg="1"/>
      <p:bldP spid="11" grpId="0" animBg="1"/>
      <p:bldP spid="18" grpId="0"/>
      <p:bldP spid="2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FF3C60F-12DB-46B3-987C-08BFDD75F3D6}"/>
              </a:ext>
            </a:extLst>
          </p:cNvPr>
          <p:cNvSpPr/>
          <p:nvPr/>
        </p:nvSpPr>
        <p:spPr>
          <a:xfrm>
            <a:off x="5400507" y="2977977"/>
            <a:ext cx="1701800" cy="1690275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1FF17E-3C74-4E50-BC8C-9B35E546401F}"/>
              </a:ext>
            </a:extLst>
          </p:cNvPr>
          <p:cNvSpPr/>
          <p:nvPr/>
        </p:nvSpPr>
        <p:spPr>
          <a:xfrm>
            <a:off x="2557707" y="2923023"/>
            <a:ext cx="1701800" cy="1745229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Constant/Copy Propagation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Local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8734"/>
            <a:ext cx="7729287" cy="81771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Replace a variable use with its definition</a:t>
            </a:r>
          </a:p>
          <a:p>
            <a:r>
              <a:rPr lang="en-US" dirty="0"/>
              <a:t>Analysis: “copy identification” (doesn’t really have a name)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3E550-7A4E-4DB2-8F01-E961510B1DD5}"/>
              </a:ext>
            </a:extLst>
          </p:cNvPr>
          <p:cNvSpPr txBox="1"/>
          <p:nvPr/>
        </p:nvSpPr>
        <p:spPr>
          <a:xfrm>
            <a:off x="2673995" y="343931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7E2F8-1E0D-4567-BAFF-74999A7F8D1B}"/>
              </a:ext>
            </a:extLst>
          </p:cNvPr>
          <p:cNvSpPr txBox="1"/>
          <p:nvPr/>
        </p:nvSpPr>
        <p:spPr>
          <a:xfrm>
            <a:off x="2673995" y="4159909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A5383-A9AC-497B-9D1F-29F60C9C1095}"/>
              </a:ext>
            </a:extLst>
          </p:cNvPr>
          <p:cNvSpPr txBox="1"/>
          <p:nvPr/>
        </p:nvSpPr>
        <p:spPr>
          <a:xfrm>
            <a:off x="2673995" y="306491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[x]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735CE8-A166-49BC-AE2E-91B9BAE9D196}"/>
              </a:ext>
            </a:extLst>
          </p:cNvPr>
          <p:cNvSpPr txBox="1"/>
          <p:nvPr/>
        </p:nvSpPr>
        <p:spPr>
          <a:xfrm>
            <a:off x="5526499" y="345654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[x]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195F8B-63C1-41D0-A961-669F02E36872}"/>
              </a:ext>
            </a:extLst>
          </p:cNvPr>
          <p:cNvSpPr txBox="1"/>
          <p:nvPr/>
        </p:nvSpPr>
        <p:spPr>
          <a:xfrm>
            <a:off x="5550562" y="4201207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B1BA204-D2DA-435C-8A30-2AC3AEFE1F1E}"/>
              </a:ext>
            </a:extLst>
          </p:cNvPr>
          <p:cNvSpPr/>
          <p:nvPr/>
        </p:nvSpPr>
        <p:spPr>
          <a:xfrm>
            <a:off x="4572725" y="3433818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551C8D-E657-4A59-9086-769D56537416}"/>
              </a:ext>
            </a:extLst>
          </p:cNvPr>
          <p:cNvSpPr txBox="1"/>
          <p:nvPr/>
        </p:nvSpPr>
        <p:spPr>
          <a:xfrm>
            <a:off x="2673994" y="381296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2BE3D9-9838-4FDD-A94D-3F0265716DE0}"/>
              </a:ext>
            </a:extLst>
          </p:cNvPr>
          <p:cNvSpPr txBox="1"/>
          <p:nvPr/>
        </p:nvSpPr>
        <p:spPr>
          <a:xfrm>
            <a:off x="5534921" y="306491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[x]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26D644-4CAA-4DD3-8BD8-9C7D3823B35B}"/>
              </a:ext>
            </a:extLst>
          </p:cNvPr>
          <p:cNvSpPr txBox="1"/>
          <p:nvPr/>
        </p:nvSpPr>
        <p:spPr>
          <a:xfrm>
            <a:off x="5560640" y="384820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1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BDC569D-03E4-494D-99B2-7D4568E167D5}"/>
              </a:ext>
            </a:extLst>
          </p:cNvPr>
          <p:cNvSpPr/>
          <p:nvPr/>
        </p:nvSpPr>
        <p:spPr>
          <a:xfrm rot="20814159">
            <a:off x="2994775" y="2558540"/>
            <a:ext cx="817743" cy="968927"/>
          </a:xfrm>
          <a:custGeom>
            <a:avLst/>
            <a:gdLst>
              <a:gd name="connsiteX0" fmla="*/ 556461 w 773030"/>
              <a:gd name="connsiteY0" fmla="*/ 0 h 633663"/>
              <a:gd name="connsiteX1" fmla="*/ 3009 w 773030"/>
              <a:gd name="connsiteY1" fmla="*/ 216568 h 633663"/>
              <a:gd name="connsiteX2" fmla="*/ 773030 w 773030"/>
              <a:gd name="connsiteY2" fmla="*/ 633663 h 633663"/>
              <a:gd name="connsiteX0" fmla="*/ 0 w 216569"/>
              <a:gd name="connsiteY0" fmla="*/ 0 h 633663"/>
              <a:gd name="connsiteX1" fmla="*/ 216569 w 216569"/>
              <a:gd name="connsiteY1" fmla="*/ 633663 h 633663"/>
              <a:gd name="connsiteX0" fmla="*/ 0 w 1230905"/>
              <a:gd name="connsiteY0" fmla="*/ 0 h 910833"/>
              <a:gd name="connsiteX1" fmla="*/ 1230905 w 1230905"/>
              <a:gd name="connsiteY1" fmla="*/ 910833 h 910833"/>
              <a:gd name="connsiteX0" fmla="*/ 317403 w 1548308"/>
              <a:gd name="connsiteY0" fmla="*/ 0 h 910833"/>
              <a:gd name="connsiteX1" fmla="*/ 1548308 w 1548308"/>
              <a:gd name="connsiteY1" fmla="*/ 910833 h 910833"/>
              <a:gd name="connsiteX0" fmla="*/ 373732 w 1198008"/>
              <a:gd name="connsiteY0" fmla="*/ 0 h 1030344"/>
              <a:gd name="connsiteX1" fmla="*/ 1198008 w 1198008"/>
              <a:gd name="connsiteY1" fmla="*/ 1030344 h 1030344"/>
              <a:gd name="connsiteX0" fmla="*/ 280376 w 1154204"/>
              <a:gd name="connsiteY0" fmla="*/ 0 h 1030344"/>
              <a:gd name="connsiteX1" fmla="*/ 1104652 w 1154204"/>
              <a:gd name="connsiteY1" fmla="*/ 1030344 h 1030344"/>
              <a:gd name="connsiteX0" fmla="*/ 563 w 906350"/>
              <a:gd name="connsiteY0" fmla="*/ 0 h 1030344"/>
              <a:gd name="connsiteX1" fmla="*/ 824839 w 906350"/>
              <a:gd name="connsiteY1" fmla="*/ 1030344 h 1030344"/>
              <a:gd name="connsiteX0" fmla="*/ 520 w 1006807"/>
              <a:gd name="connsiteY0" fmla="*/ 0 h 1071415"/>
              <a:gd name="connsiteX1" fmla="*/ 930533 w 1006807"/>
              <a:gd name="connsiteY1" fmla="*/ 1071415 h 1071415"/>
              <a:gd name="connsiteX0" fmla="*/ 667 w 937429"/>
              <a:gd name="connsiteY0" fmla="*/ 0 h 1071415"/>
              <a:gd name="connsiteX1" fmla="*/ 930680 w 937429"/>
              <a:gd name="connsiteY1" fmla="*/ 1071415 h 1071415"/>
              <a:gd name="connsiteX0" fmla="*/ 576 w 970061"/>
              <a:gd name="connsiteY0" fmla="*/ 0 h 1071415"/>
              <a:gd name="connsiteX1" fmla="*/ 930589 w 970061"/>
              <a:gd name="connsiteY1" fmla="*/ 1071415 h 1071415"/>
              <a:gd name="connsiteX0" fmla="*/ 659 w 817743"/>
              <a:gd name="connsiteY0" fmla="*/ 0 h 968927"/>
              <a:gd name="connsiteX1" fmla="*/ 773341 w 817743"/>
              <a:gd name="connsiteY1" fmla="*/ 968927 h 96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7743" h="968927">
                <a:moveTo>
                  <a:pt x="659" y="0"/>
                </a:moveTo>
                <a:cubicBezTo>
                  <a:pt x="-30362" y="324463"/>
                  <a:pt x="1046386" y="453715"/>
                  <a:pt x="773341" y="968927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8397AB-F10B-4528-A33C-4958F71EA8BC}"/>
              </a:ext>
            </a:extLst>
          </p:cNvPr>
          <p:cNvSpPr txBox="1"/>
          <p:nvPr/>
        </p:nvSpPr>
        <p:spPr>
          <a:xfrm>
            <a:off x="2680428" y="2308844"/>
            <a:ext cx="2069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Propagate x’s value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C881D33-98E7-49FD-823F-15867A687A04}"/>
              </a:ext>
            </a:extLst>
          </p:cNvPr>
          <p:cNvSpPr/>
          <p:nvPr/>
        </p:nvSpPr>
        <p:spPr>
          <a:xfrm rot="6323523">
            <a:off x="6025562" y="2472134"/>
            <a:ext cx="782005" cy="683661"/>
          </a:xfrm>
          <a:custGeom>
            <a:avLst/>
            <a:gdLst>
              <a:gd name="connsiteX0" fmla="*/ 556461 w 773030"/>
              <a:gd name="connsiteY0" fmla="*/ 0 h 633663"/>
              <a:gd name="connsiteX1" fmla="*/ 3009 w 773030"/>
              <a:gd name="connsiteY1" fmla="*/ 216568 h 633663"/>
              <a:gd name="connsiteX2" fmla="*/ 773030 w 773030"/>
              <a:gd name="connsiteY2" fmla="*/ 633663 h 633663"/>
              <a:gd name="connsiteX0" fmla="*/ 0 w 216569"/>
              <a:gd name="connsiteY0" fmla="*/ 0 h 633663"/>
              <a:gd name="connsiteX1" fmla="*/ 216569 w 216569"/>
              <a:gd name="connsiteY1" fmla="*/ 633663 h 633663"/>
              <a:gd name="connsiteX0" fmla="*/ 0 w 1230905"/>
              <a:gd name="connsiteY0" fmla="*/ 0 h 910833"/>
              <a:gd name="connsiteX1" fmla="*/ 1230905 w 1230905"/>
              <a:gd name="connsiteY1" fmla="*/ 910833 h 910833"/>
              <a:gd name="connsiteX0" fmla="*/ 317403 w 1548308"/>
              <a:gd name="connsiteY0" fmla="*/ 0 h 910833"/>
              <a:gd name="connsiteX1" fmla="*/ 1548308 w 1548308"/>
              <a:gd name="connsiteY1" fmla="*/ 910833 h 910833"/>
              <a:gd name="connsiteX0" fmla="*/ 373732 w 1198008"/>
              <a:gd name="connsiteY0" fmla="*/ 0 h 1030344"/>
              <a:gd name="connsiteX1" fmla="*/ 1198008 w 1198008"/>
              <a:gd name="connsiteY1" fmla="*/ 1030344 h 1030344"/>
              <a:gd name="connsiteX0" fmla="*/ 280376 w 1154204"/>
              <a:gd name="connsiteY0" fmla="*/ 0 h 1030344"/>
              <a:gd name="connsiteX1" fmla="*/ 1104652 w 1154204"/>
              <a:gd name="connsiteY1" fmla="*/ 1030344 h 1030344"/>
              <a:gd name="connsiteX0" fmla="*/ 563 w 906350"/>
              <a:gd name="connsiteY0" fmla="*/ 0 h 1030344"/>
              <a:gd name="connsiteX1" fmla="*/ 824839 w 906350"/>
              <a:gd name="connsiteY1" fmla="*/ 1030344 h 1030344"/>
              <a:gd name="connsiteX0" fmla="*/ 520 w 1006807"/>
              <a:gd name="connsiteY0" fmla="*/ 0 h 1071415"/>
              <a:gd name="connsiteX1" fmla="*/ 930533 w 1006807"/>
              <a:gd name="connsiteY1" fmla="*/ 1071415 h 1071415"/>
              <a:gd name="connsiteX0" fmla="*/ 667 w 937429"/>
              <a:gd name="connsiteY0" fmla="*/ 0 h 1071415"/>
              <a:gd name="connsiteX1" fmla="*/ 930680 w 937429"/>
              <a:gd name="connsiteY1" fmla="*/ 1071415 h 1071415"/>
              <a:gd name="connsiteX0" fmla="*/ 576 w 970061"/>
              <a:gd name="connsiteY0" fmla="*/ 0 h 1071415"/>
              <a:gd name="connsiteX1" fmla="*/ 930589 w 970061"/>
              <a:gd name="connsiteY1" fmla="*/ 1071415 h 1071415"/>
              <a:gd name="connsiteX0" fmla="*/ 659 w 817743"/>
              <a:gd name="connsiteY0" fmla="*/ 0 h 968927"/>
              <a:gd name="connsiteX1" fmla="*/ 773341 w 817743"/>
              <a:gd name="connsiteY1" fmla="*/ 968927 h 968927"/>
              <a:gd name="connsiteX0" fmla="*/ 654 w 825111"/>
              <a:gd name="connsiteY0" fmla="*/ 0 h 634044"/>
              <a:gd name="connsiteX1" fmla="*/ 780977 w 825111"/>
              <a:gd name="connsiteY1" fmla="*/ 634044 h 634044"/>
              <a:gd name="connsiteX0" fmla="*/ 1682 w 782005"/>
              <a:gd name="connsiteY0" fmla="*/ 0 h 683661"/>
              <a:gd name="connsiteX1" fmla="*/ 782005 w 782005"/>
              <a:gd name="connsiteY1" fmla="*/ 634044 h 683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2005" h="683661">
                <a:moveTo>
                  <a:pt x="1682" y="0"/>
                </a:moveTo>
                <a:cubicBezTo>
                  <a:pt x="-29339" y="324463"/>
                  <a:pt x="373697" y="847170"/>
                  <a:pt x="782005" y="63404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59C309-C929-4530-8638-B00EB3CC78B6}"/>
              </a:ext>
            </a:extLst>
          </p:cNvPr>
          <p:cNvSpPr txBox="1"/>
          <p:nvPr/>
        </p:nvSpPr>
        <p:spPr>
          <a:xfrm>
            <a:off x="6959665" y="2317766"/>
            <a:ext cx="1925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This assignment is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now dead code!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035E0-6477-49BE-A495-2D03B833DC6F}"/>
              </a:ext>
            </a:extLst>
          </p:cNvPr>
          <p:cNvSpPr txBox="1"/>
          <p:nvPr/>
        </p:nvSpPr>
        <p:spPr>
          <a:xfrm>
            <a:off x="914400" y="4884821"/>
            <a:ext cx="599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propagating constant values, can aid in constant folding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85FDB6E-3330-477A-9D6E-F0FE9CA919BD}"/>
              </a:ext>
            </a:extLst>
          </p:cNvPr>
          <p:cNvSpPr/>
          <p:nvPr/>
        </p:nvSpPr>
        <p:spPr>
          <a:xfrm>
            <a:off x="2554694" y="5312878"/>
            <a:ext cx="1701800" cy="126438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C70A4A-C131-4F00-9A1F-FB68F4A2E33A}"/>
              </a:ext>
            </a:extLst>
          </p:cNvPr>
          <p:cNvSpPr txBox="1"/>
          <p:nvPr/>
        </p:nvSpPr>
        <p:spPr>
          <a:xfrm>
            <a:off x="2670982" y="6143337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+ [y]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F17582-4AB3-43DD-B21F-A9A5C44B4664}"/>
              </a:ext>
            </a:extLst>
          </p:cNvPr>
          <p:cNvSpPr txBox="1"/>
          <p:nvPr/>
        </p:nvSpPr>
        <p:spPr>
          <a:xfrm>
            <a:off x="2670982" y="535184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FE85E0-32DF-4CFB-8D72-BD96B6A40055}"/>
              </a:ext>
            </a:extLst>
          </p:cNvPr>
          <p:cNvSpPr txBox="1"/>
          <p:nvPr/>
        </p:nvSpPr>
        <p:spPr>
          <a:xfrm>
            <a:off x="2662962" y="5752897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2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08BE2F4A-2791-4F78-B038-BA0D065D201C}"/>
              </a:ext>
            </a:extLst>
          </p:cNvPr>
          <p:cNvSpPr/>
          <p:nvPr/>
        </p:nvSpPr>
        <p:spPr>
          <a:xfrm>
            <a:off x="4493292" y="5645545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63D6464-72B4-43EC-B6B4-8825DCCC121B}"/>
              </a:ext>
            </a:extLst>
          </p:cNvPr>
          <p:cNvSpPr/>
          <p:nvPr/>
        </p:nvSpPr>
        <p:spPr>
          <a:xfrm>
            <a:off x="5419702" y="5351846"/>
            <a:ext cx="1701800" cy="126438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4414B3-B11F-4299-8852-7ADC71F888D8}"/>
              </a:ext>
            </a:extLst>
          </p:cNvPr>
          <p:cNvSpPr txBox="1"/>
          <p:nvPr/>
        </p:nvSpPr>
        <p:spPr>
          <a:xfrm>
            <a:off x="5535990" y="6182305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1 + 2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7834A0-AE22-4750-86E5-677F98B92130}"/>
              </a:ext>
            </a:extLst>
          </p:cNvPr>
          <p:cNvSpPr txBox="1"/>
          <p:nvPr/>
        </p:nvSpPr>
        <p:spPr>
          <a:xfrm>
            <a:off x="5535990" y="539081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AA0166-A45C-4A2B-B75E-2D690D50AEF3}"/>
              </a:ext>
            </a:extLst>
          </p:cNvPr>
          <p:cNvSpPr txBox="1"/>
          <p:nvPr/>
        </p:nvSpPr>
        <p:spPr>
          <a:xfrm>
            <a:off x="5527970" y="5791865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7D1AE6-1429-415C-A4F4-C35FD7CE6FB1}"/>
              </a:ext>
            </a:extLst>
          </p:cNvPr>
          <p:cNvSpPr txBox="1"/>
          <p:nvPr/>
        </p:nvSpPr>
        <p:spPr>
          <a:xfrm>
            <a:off x="7184047" y="5477334"/>
            <a:ext cx="100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Fold to 3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CE72FB0-514E-46AA-9EE7-C5EC2AE36569}"/>
              </a:ext>
            </a:extLst>
          </p:cNvPr>
          <p:cNvSpPr/>
          <p:nvPr/>
        </p:nvSpPr>
        <p:spPr>
          <a:xfrm rot="6323523">
            <a:off x="6392227" y="5627585"/>
            <a:ext cx="795040" cy="622053"/>
          </a:xfrm>
          <a:custGeom>
            <a:avLst/>
            <a:gdLst>
              <a:gd name="connsiteX0" fmla="*/ 556461 w 773030"/>
              <a:gd name="connsiteY0" fmla="*/ 0 h 633663"/>
              <a:gd name="connsiteX1" fmla="*/ 3009 w 773030"/>
              <a:gd name="connsiteY1" fmla="*/ 216568 h 633663"/>
              <a:gd name="connsiteX2" fmla="*/ 773030 w 773030"/>
              <a:gd name="connsiteY2" fmla="*/ 633663 h 633663"/>
              <a:gd name="connsiteX0" fmla="*/ 0 w 216569"/>
              <a:gd name="connsiteY0" fmla="*/ 0 h 633663"/>
              <a:gd name="connsiteX1" fmla="*/ 216569 w 216569"/>
              <a:gd name="connsiteY1" fmla="*/ 633663 h 633663"/>
              <a:gd name="connsiteX0" fmla="*/ 0 w 1230905"/>
              <a:gd name="connsiteY0" fmla="*/ 0 h 910833"/>
              <a:gd name="connsiteX1" fmla="*/ 1230905 w 1230905"/>
              <a:gd name="connsiteY1" fmla="*/ 910833 h 910833"/>
              <a:gd name="connsiteX0" fmla="*/ 317403 w 1548308"/>
              <a:gd name="connsiteY0" fmla="*/ 0 h 910833"/>
              <a:gd name="connsiteX1" fmla="*/ 1548308 w 1548308"/>
              <a:gd name="connsiteY1" fmla="*/ 910833 h 910833"/>
              <a:gd name="connsiteX0" fmla="*/ 373732 w 1198008"/>
              <a:gd name="connsiteY0" fmla="*/ 0 h 1030344"/>
              <a:gd name="connsiteX1" fmla="*/ 1198008 w 1198008"/>
              <a:gd name="connsiteY1" fmla="*/ 1030344 h 1030344"/>
              <a:gd name="connsiteX0" fmla="*/ 280376 w 1154204"/>
              <a:gd name="connsiteY0" fmla="*/ 0 h 1030344"/>
              <a:gd name="connsiteX1" fmla="*/ 1104652 w 1154204"/>
              <a:gd name="connsiteY1" fmla="*/ 1030344 h 1030344"/>
              <a:gd name="connsiteX0" fmla="*/ 563 w 906350"/>
              <a:gd name="connsiteY0" fmla="*/ 0 h 1030344"/>
              <a:gd name="connsiteX1" fmla="*/ 824839 w 906350"/>
              <a:gd name="connsiteY1" fmla="*/ 1030344 h 1030344"/>
              <a:gd name="connsiteX0" fmla="*/ 520 w 1006807"/>
              <a:gd name="connsiteY0" fmla="*/ 0 h 1071415"/>
              <a:gd name="connsiteX1" fmla="*/ 930533 w 1006807"/>
              <a:gd name="connsiteY1" fmla="*/ 1071415 h 1071415"/>
              <a:gd name="connsiteX0" fmla="*/ 667 w 937429"/>
              <a:gd name="connsiteY0" fmla="*/ 0 h 1071415"/>
              <a:gd name="connsiteX1" fmla="*/ 930680 w 937429"/>
              <a:gd name="connsiteY1" fmla="*/ 1071415 h 1071415"/>
              <a:gd name="connsiteX0" fmla="*/ 576 w 970061"/>
              <a:gd name="connsiteY0" fmla="*/ 0 h 1071415"/>
              <a:gd name="connsiteX1" fmla="*/ 930589 w 970061"/>
              <a:gd name="connsiteY1" fmla="*/ 1071415 h 1071415"/>
              <a:gd name="connsiteX0" fmla="*/ 659 w 817743"/>
              <a:gd name="connsiteY0" fmla="*/ 0 h 968927"/>
              <a:gd name="connsiteX1" fmla="*/ 773341 w 817743"/>
              <a:gd name="connsiteY1" fmla="*/ 968927 h 968927"/>
              <a:gd name="connsiteX0" fmla="*/ 654 w 825111"/>
              <a:gd name="connsiteY0" fmla="*/ 0 h 634044"/>
              <a:gd name="connsiteX1" fmla="*/ 780977 w 825111"/>
              <a:gd name="connsiteY1" fmla="*/ 634044 h 634044"/>
              <a:gd name="connsiteX0" fmla="*/ 1682 w 782005"/>
              <a:gd name="connsiteY0" fmla="*/ 0 h 683661"/>
              <a:gd name="connsiteX1" fmla="*/ 782005 w 782005"/>
              <a:gd name="connsiteY1" fmla="*/ 634044 h 683661"/>
              <a:gd name="connsiteX0" fmla="*/ 1332 w 781655"/>
              <a:gd name="connsiteY0" fmla="*/ 0 h 634044"/>
              <a:gd name="connsiteX1" fmla="*/ 781655 w 781655"/>
              <a:gd name="connsiteY1" fmla="*/ 634044 h 634044"/>
              <a:gd name="connsiteX0" fmla="*/ 1300 w 794961"/>
              <a:gd name="connsiteY0" fmla="*/ 0 h 622053"/>
              <a:gd name="connsiteX1" fmla="*/ 794961 w 794961"/>
              <a:gd name="connsiteY1" fmla="*/ 622053 h 622053"/>
              <a:gd name="connsiteX0" fmla="*/ 1379 w 795040"/>
              <a:gd name="connsiteY0" fmla="*/ 0 h 622053"/>
              <a:gd name="connsiteX1" fmla="*/ 795040 w 795040"/>
              <a:gd name="connsiteY1" fmla="*/ 622053 h 6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040" h="622053">
                <a:moveTo>
                  <a:pt x="1379" y="0"/>
                </a:moveTo>
                <a:cubicBezTo>
                  <a:pt x="-29642" y="324463"/>
                  <a:pt x="469577" y="471273"/>
                  <a:pt x="795040" y="622053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9" grpId="0" build="p"/>
      <p:bldP spid="7" grpId="0"/>
      <p:bldP spid="8" grpId="0"/>
      <p:bldP spid="12" grpId="0"/>
      <p:bldP spid="16" grpId="0"/>
      <p:bldP spid="17" grpId="0"/>
      <p:bldP spid="2" grpId="0" animBg="1"/>
      <p:bldP spid="20" grpId="0"/>
      <p:bldP spid="21" grpId="0"/>
      <p:bldP spid="22" grpId="0"/>
      <p:bldP spid="23" grpId="0" animBg="1"/>
      <p:bldP spid="24" grpId="0"/>
      <p:bldP spid="27" grpId="0" animBg="1"/>
      <p:bldP spid="28" grpId="0"/>
      <p:bldP spid="4" grpId="0"/>
      <p:bldP spid="29" grpId="0" animBg="1"/>
      <p:bldP spid="30" grpId="0"/>
      <p:bldP spid="32" grpId="0"/>
      <p:bldP spid="34" grpId="0"/>
      <p:bldP spid="35" grpId="0" animBg="1"/>
      <p:bldP spid="36" grpId="0" animBg="1"/>
      <p:bldP spid="37" grpId="0"/>
      <p:bldP spid="38" grpId="0"/>
      <p:bldP spid="39" grpId="0"/>
      <p:bldP spid="41" grpId="0"/>
      <p:bldP spid="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FF3C60F-12DB-46B3-987C-08BFDD75F3D6}"/>
              </a:ext>
            </a:extLst>
          </p:cNvPr>
          <p:cNvSpPr/>
          <p:nvPr/>
        </p:nvSpPr>
        <p:spPr>
          <a:xfrm>
            <a:off x="5400507" y="2977977"/>
            <a:ext cx="1701800" cy="1489749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1FF17E-3C74-4E50-BC8C-9B35E546401F}"/>
              </a:ext>
            </a:extLst>
          </p:cNvPr>
          <p:cNvSpPr/>
          <p:nvPr/>
        </p:nvSpPr>
        <p:spPr>
          <a:xfrm>
            <a:off x="2653959" y="3267928"/>
            <a:ext cx="1701800" cy="119979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Common Subexpression Elimination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Local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9469"/>
            <a:ext cx="7713245" cy="1140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Reuse already-computed expressions</a:t>
            </a:r>
          </a:p>
          <a:p>
            <a:r>
              <a:rPr lang="en-US" dirty="0"/>
              <a:t>Analysis: available expression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3E550-7A4E-4DB2-8F01-E961510B1DD5}"/>
              </a:ext>
            </a:extLst>
          </p:cNvPr>
          <p:cNvSpPr txBox="1"/>
          <p:nvPr/>
        </p:nvSpPr>
        <p:spPr>
          <a:xfrm>
            <a:off x="2714100" y="3327019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[a] := [x] * [y]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6928AC-BA78-46A8-AF2B-99C81DD6C497}"/>
              </a:ext>
            </a:extLst>
          </p:cNvPr>
          <p:cNvSpPr txBox="1"/>
          <p:nvPr/>
        </p:nvSpPr>
        <p:spPr>
          <a:xfrm>
            <a:off x="5566604" y="2984603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[t] := [x] * [y]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B1BA204-D2DA-435C-8A30-2AC3AEFE1F1E}"/>
              </a:ext>
            </a:extLst>
          </p:cNvPr>
          <p:cNvSpPr/>
          <p:nvPr/>
        </p:nvSpPr>
        <p:spPr>
          <a:xfrm>
            <a:off x="4572725" y="3433818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DD57A2-8218-4CE5-B4DE-F0585D942756}"/>
              </a:ext>
            </a:extLst>
          </p:cNvPr>
          <p:cNvSpPr txBox="1"/>
          <p:nvPr/>
        </p:nvSpPr>
        <p:spPr>
          <a:xfrm>
            <a:off x="2706080" y="3671923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[b] := [x] * [y]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F2B3DD-821E-42A5-992B-CD3E35E1769A}"/>
              </a:ext>
            </a:extLst>
          </p:cNvPr>
          <p:cNvSpPr txBox="1"/>
          <p:nvPr/>
        </p:nvSpPr>
        <p:spPr>
          <a:xfrm>
            <a:off x="2714102" y="4024848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[c] := [x] * [y]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41EA0F-69EB-498E-9E24-91F4FCFD8CDD}"/>
              </a:ext>
            </a:extLst>
          </p:cNvPr>
          <p:cNvSpPr txBox="1"/>
          <p:nvPr/>
        </p:nvSpPr>
        <p:spPr>
          <a:xfrm>
            <a:off x="5566604" y="3327019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[a] := [t]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0499F8-3076-4D77-B363-6F1E55B7CCF5}"/>
              </a:ext>
            </a:extLst>
          </p:cNvPr>
          <p:cNvSpPr txBox="1"/>
          <p:nvPr/>
        </p:nvSpPr>
        <p:spPr>
          <a:xfrm>
            <a:off x="5566604" y="367192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[b] := [t]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819CAC-EFC8-42FB-AFE8-582BDE9400DE}"/>
              </a:ext>
            </a:extLst>
          </p:cNvPr>
          <p:cNvSpPr txBox="1"/>
          <p:nvPr/>
        </p:nvSpPr>
        <p:spPr>
          <a:xfrm>
            <a:off x="5566604" y="402484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[c] := [t]</a:t>
            </a:r>
          </a:p>
        </p:txBody>
      </p:sp>
    </p:spTree>
    <p:extLst>
      <p:ext uri="{BB962C8B-B14F-4D97-AF65-F5344CB8AC3E}">
        <p14:creationId xmlns:p14="http://schemas.microsoft.com/office/powerpoint/2010/main" val="83096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9" grpId="0" build="p"/>
      <p:bldP spid="7" grpId="0"/>
      <p:bldP spid="15" grpId="0"/>
      <p:bldP spid="2" grpId="0" animBg="1"/>
      <p:bldP spid="18" grpId="0"/>
      <p:bldP spid="20" grpId="0"/>
      <p:bldP spid="21" grpId="0"/>
      <p:bldP spid="22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End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699469"/>
            <a:ext cx="7713245" cy="4476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Summary</a:t>
            </a:r>
          </a:p>
          <a:p>
            <a:r>
              <a:rPr lang="en-US" dirty="0"/>
              <a:t>Control Flow Graphs serve as an abstraction of the routes through the program</a:t>
            </a:r>
          </a:p>
          <a:p>
            <a:r>
              <a:rPr lang="en-US" dirty="0"/>
              <a:t>Basic blocks summarize guaranteed sequences and enable local optimizations (DCE, CP, CSE)</a:t>
            </a:r>
          </a:p>
          <a:p>
            <a:pPr marL="0" indent="0">
              <a:buNone/>
            </a:pPr>
            <a:r>
              <a:rPr lang="en-US" b="1" dirty="0"/>
              <a:t>Next Time</a:t>
            </a:r>
            <a:endParaRPr lang="en-US" dirty="0"/>
          </a:p>
          <a:p>
            <a:r>
              <a:rPr lang="en-US" dirty="0"/>
              <a:t>Global optimizations – extending optimization across multiple basic blocks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F022457-AC05-4F0E-86AB-7D6EDC08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49C6686-16F4-498A-9C4B-5E147252B0F0}"/>
              </a:ext>
            </a:extLst>
          </p:cNvPr>
          <p:cNvSpPr txBox="1">
            <a:spLocks/>
          </p:cNvSpPr>
          <p:nvPr/>
        </p:nvSpPr>
        <p:spPr>
          <a:xfrm>
            <a:off x="7090489" y="6496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0FC9FBF-FBB5-4720-BC1F-27BAEC0066F0}"/>
              </a:ext>
            </a:extLst>
          </p:cNvPr>
          <p:cNvSpPr/>
          <p:nvPr/>
        </p:nvSpPr>
        <p:spPr>
          <a:xfrm>
            <a:off x="1177914" y="4335176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BF6635C-DFB5-4967-B7AE-C596B1DD69F2}"/>
              </a:ext>
            </a:extLst>
          </p:cNvPr>
          <p:cNvSpPr/>
          <p:nvPr/>
        </p:nvSpPr>
        <p:spPr>
          <a:xfrm>
            <a:off x="1185411" y="6378372"/>
            <a:ext cx="1570338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Target code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01B805-BEB9-4CAB-BB5D-026AD9E29034}"/>
              </a:ext>
            </a:extLst>
          </p:cNvPr>
          <p:cNvSpPr/>
          <p:nvPr/>
        </p:nvSpPr>
        <p:spPr>
          <a:xfrm>
            <a:off x="1177914" y="1188631"/>
            <a:ext cx="1570339" cy="3895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F77EB4-CDBF-4D0B-8B03-BE4D8DD63220}"/>
              </a:ext>
            </a:extLst>
          </p:cNvPr>
          <p:cNvCxnSpPr>
            <a:cxnSpLocks/>
            <a:stCxn id="19" idx="2"/>
            <a:endCxn id="11" idx="0"/>
          </p:cNvCxnSpPr>
          <p:nvPr/>
        </p:nvCxnSpPr>
        <p:spPr>
          <a:xfrm>
            <a:off x="1963084" y="1578133"/>
            <a:ext cx="3748" cy="1593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73A9B8-692C-4075-9E40-1AA77A44C8DB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966832" y="2269955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B3D8D8-3727-4BDF-8026-A524F7E36830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1966832" y="2908612"/>
            <a:ext cx="0" cy="1062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CCFE75-4C11-4076-B842-674328E8B52C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1966832" y="3547269"/>
            <a:ext cx="0" cy="91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89C1D8B-FDD5-485A-9308-DECC7F2DE9B6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1966831" y="4225298"/>
            <a:ext cx="1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E259BA-6EFC-4691-BA56-2D64E65EF94D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1966831" y="4853979"/>
            <a:ext cx="0" cy="109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04FDD73-5D8E-4C12-9AE7-EC0448E69C8D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>
            <a:off x="1966831" y="5482660"/>
            <a:ext cx="1" cy="103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4F2462-4381-4886-8DEB-69933F9E62F6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1966832" y="6129219"/>
            <a:ext cx="3748" cy="2491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D3E5D43-34EA-4A23-B558-D813B1EA8D9A}"/>
              </a:ext>
            </a:extLst>
          </p:cNvPr>
          <p:cNvGrpSpPr/>
          <p:nvPr/>
        </p:nvGrpSpPr>
        <p:grpSpPr>
          <a:xfrm>
            <a:off x="1177914" y="1737515"/>
            <a:ext cx="2144556" cy="532440"/>
            <a:chOff x="1177914" y="1737515"/>
            <a:chExt cx="2144556" cy="53244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E1BA15E-D8B9-4119-9E42-CC0F43CD081D}"/>
                </a:ext>
              </a:extLst>
            </p:cNvPr>
            <p:cNvSpPr/>
            <p:nvPr/>
          </p:nvSpPr>
          <p:spPr>
            <a:xfrm>
              <a:off x="1177914" y="1737515"/>
              <a:ext cx="157783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Lexical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 analysis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2168580-1CC1-4949-9F25-F7D95CB62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1863569"/>
              <a:ext cx="395096" cy="317646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ABA2728-2260-4219-9C53-A02B94ADF99A}"/>
              </a:ext>
            </a:extLst>
          </p:cNvPr>
          <p:cNvGrpSpPr/>
          <p:nvPr/>
        </p:nvGrpSpPr>
        <p:grpSpPr>
          <a:xfrm>
            <a:off x="1170419" y="2376172"/>
            <a:ext cx="2152051" cy="532440"/>
            <a:chOff x="1170419" y="2376172"/>
            <a:chExt cx="2152051" cy="53244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027861C-F310-4F72-9949-7FEB5B249BE4}"/>
                </a:ext>
              </a:extLst>
            </p:cNvPr>
            <p:cNvSpPr/>
            <p:nvPr/>
          </p:nvSpPr>
          <p:spPr>
            <a:xfrm>
              <a:off x="1170419" y="2376172"/>
              <a:ext cx="159282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Syntactic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analysis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1DAE866-344D-4481-8422-958510E2F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2507260"/>
              <a:ext cx="395096" cy="31764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A417E3D-8311-41F5-862A-2C8C6E63E638}"/>
              </a:ext>
            </a:extLst>
          </p:cNvPr>
          <p:cNvGrpSpPr/>
          <p:nvPr/>
        </p:nvGrpSpPr>
        <p:grpSpPr>
          <a:xfrm>
            <a:off x="1170419" y="3014829"/>
            <a:ext cx="2152051" cy="532440"/>
            <a:chOff x="1170419" y="3014829"/>
            <a:chExt cx="2152051" cy="5324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0F0F25-AB76-4947-935E-DEBB9A2E8D9E}"/>
                </a:ext>
              </a:extLst>
            </p:cNvPr>
            <p:cNvSpPr/>
            <p:nvPr/>
          </p:nvSpPr>
          <p:spPr>
            <a:xfrm>
              <a:off x="1170419" y="3014829"/>
              <a:ext cx="1592825" cy="53244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Semantic analysis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89B2A7F-B6F3-4C9E-92EC-7C741BF6B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374" y="3118867"/>
              <a:ext cx="395096" cy="317646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355775-322F-4B03-BFFE-BD19DAAEDBB6}"/>
              </a:ext>
            </a:extLst>
          </p:cNvPr>
          <p:cNvGrpSpPr/>
          <p:nvPr/>
        </p:nvGrpSpPr>
        <p:grpSpPr>
          <a:xfrm>
            <a:off x="1177914" y="3639037"/>
            <a:ext cx="2133247" cy="586261"/>
            <a:chOff x="1177914" y="3639037"/>
            <a:chExt cx="2133247" cy="58626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DEE3A27-5C1A-4E4B-A979-B421DDF81F37}"/>
                </a:ext>
              </a:extLst>
            </p:cNvPr>
            <p:cNvSpPr/>
            <p:nvPr/>
          </p:nvSpPr>
          <p:spPr>
            <a:xfrm>
              <a:off x="1177914" y="3639037"/>
              <a:ext cx="1577835" cy="5862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Intermediate code generation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ED47196-D626-440D-8D4B-DC43BD53F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065" y="3732867"/>
              <a:ext cx="395096" cy="31764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60A54D-62CC-46CE-9B82-B3BA56D95124}"/>
              </a:ext>
            </a:extLst>
          </p:cNvPr>
          <p:cNvGrpSpPr/>
          <p:nvPr/>
        </p:nvGrpSpPr>
        <p:grpSpPr>
          <a:xfrm>
            <a:off x="1177914" y="4963857"/>
            <a:ext cx="2155865" cy="518803"/>
            <a:chOff x="1177914" y="4963857"/>
            <a:chExt cx="2155865" cy="51880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EDA52CD-1B16-4F94-BA45-C6C3108A8B5F}"/>
                </a:ext>
              </a:extLst>
            </p:cNvPr>
            <p:cNvSpPr/>
            <p:nvPr/>
          </p:nvSpPr>
          <p:spPr>
            <a:xfrm>
              <a:off x="1177914" y="4963857"/>
              <a:ext cx="1577834" cy="51880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Final code generation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206FFF3-D951-43C6-8B84-9F29CA01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683" y="5049666"/>
              <a:ext cx="395096" cy="317646"/>
            </a:xfrm>
            <a:prstGeom prst="rect">
              <a:avLst/>
            </a:prstGeom>
          </p:spPr>
        </p:pic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EAFBA92-E282-4ABA-AFCF-5A4B4737AFEC}"/>
              </a:ext>
            </a:extLst>
          </p:cNvPr>
          <p:cNvSpPr/>
          <p:nvPr/>
        </p:nvSpPr>
        <p:spPr>
          <a:xfrm>
            <a:off x="1185410" y="5585977"/>
            <a:ext cx="1562843" cy="5432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FD1F4D-1B41-48BD-9B77-3BFA3BBBE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92" y="5712076"/>
            <a:ext cx="395096" cy="317646"/>
          </a:xfrm>
          <a:prstGeom prst="rect">
            <a:avLst/>
          </a:prstGeom>
        </p:spPr>
      </p:pic>
      <p:sp>
        <p:nvSpPr>
          <p:cNvPr id="55" name="Arrow: Right 54">
            <a:extLst>
              <a:ext uri="{FF2B5EF4-FFF2-40B4-BE49-F238E27FC236}">
                <a16:creationId xmlns:a16="http://schemas.microsoft.com/office/drawing/2014/main" id="{73E2ABD4-FB7A-49E1-BD16-355B62C48496}"/>
              </a:ext>
            </a:extLst>
          </p:cNvPr>
          <p:cNvSpPr/>
          <p:nvPr/>
        </p:nvSpPr>
        <p:spPr>
          <a:xfrm>
            <a:off x="814407" y="4475882"/>
            <a:ext cx="322289" cy="259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01F211F-DE32-4992-AFE4-8CB5BFD2E498}"/>
              </a:ext>
            </a:extLst>
          </p:cNvPr>
          <p:cNvSpPr/>
          <p:nvPr/>
        </p:nvSpPr>
        <p:spPr>
          <a:xfrm>
            <a:off x="155886" y="4250793"/>
            <a:ext cx="729844" cy="713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We are here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78A4B5-A050-416A-BA9E-78DA94BEFCFE}"/>
              </a:ext>
            </a:extLst>
          </p:cNvPr>
          <p:cNvSpPr txBox="1"/>
          <p:nvPr/>
        </p:nvSpPr>
        <p:spPr>
          <a:xfrm>
            <a:off x="3498341" y="4295979"/>
            <a:ext cx="45760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2200" dirty="0"/>
              <a:t>Discussed: final code “cleanup”</a:t>
            </a:r>
          </a:p>
          <a:p>
            <a:pPr marL="742950" lvl="1" indent="-285750">
              <a:buFontTx/>
              <a:buChar char="-"/>
            </a:pPr>
            <a:r>
              <a:rPr lang="en-US" sz="2200" dirty="0"/>
              <a:t>Next up: intermediate code</a:t>
            </a:r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6C4CA9C0-0917-47A4-9018-AC0D12CDA380}"/>
              </a:ext>
            </a:extLst>
          </p:cNvPr>
          <p:cNvSpPr>
            <a:spLocks noGrp="1"/>
          </p:cNvSpPr>
          <p:nvPr/>
        </p:nvSpPr>
        <p:spPr>
          <a:xfrm>
            <a:off x="3644563" y="1482667"/>
            <a:ext cx="5088189" cy="479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Basic source to target workflow:</a:t>
            </a:r>
          </a:p>
          <a:p>
            <a:r>
              <a:rPr lang="en-US" dirty="0"/>
              <a:t>Complete</a:t>
            </a:r>
          </a:p>
          <a:p>
            <a:r>
              <a:rPr lang="en-US" dirty="0"/>
              <a:t>Outputs naïve code</a:t>
            </a:r>
          </a:p>
          <a:p>
            <a:pPr marL="0" indent="0">
              <a:buNone/>
            </a:pPr>
            <a:r>
              <a:rPr lang="en-US" b="1" dirty="0"/>
              <a:t>Advanced workflow:</a:t>
            </a:r>
          </a:p>
          <a:p>
            <a:r>
              <a:rPr lang="en-US" sz="2800" dirty="0"/>
              <a:t>“Postprocess” the output of a naïve phase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00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Program analysis: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Control flow graphs</a:t>
            </a:r>
          </a:p>
          <a:p>
            <a:pPr marL="0" indent="0">
              <a:buNone/>
            </a:pPr>
            <a:r>
              <a:rPr lang="en-US" b="1" dirty="0"/>
              <a:t>Local Optimizations</a:t>
            </a:r>
          </a:p>
          <a:p>
            <a:r>
              <a:rPr lang="en-US" dirty="0"/>
              <a:t>Dead code elimination</a:t>
            </a:r>
          </a:p>
          <a:p>
            <a:r>
              <a:rPr lang="en-US" dirty="0"/>
              <a:t>Common subexpression elimination</a:t>
            </a:r>
          </a:p>
          <a:p>
            <a:r>
              <a:rPr lang="en-US" dirty="0"/>
              <a:t>Constant/copy propagation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D6826-1E7D-4D79-805E-A55826E90E32}"/>
              </a:ext>
            </a:extLst>
          </p:cNvPr>
          <p:cNvSpPr txBox="1"/>
          <p:nvPr/>
        </p:nvSpPr>
        <p:spPr>
          <a:xfrm>
            <a:off x="6613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BDE97-FF0F-4F43-A0FA-A09E49790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6220332" y="2544599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3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sk Speedup Tool to Convert Sluggish PC into Brand New">
            <a:extLst>
              <a:ext uri="{FF2B5EF4-FFF2-40B4-BE49-F238E27FC236}">
                <a16:creationId xmlns:a16="http://schemas.microsoft.com/office/drawing/2014/main" id="{D5296CF9-E47A-4035-A19D-5A01E5BB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97" y="2200202"/>
            <a:ext cx="3525956" cy="277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Making faster IR programs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50078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General constraints:</a:t>
            </a:r>
          </a:p>
          <a:p>
            <a:r>
              <a:rPr lang="en-US" dirty="0"/>
              <a:t>We can’t violate program semantics</a:t>
            </a:r>
          </a:p>
          <a:p>
            <a:r>
              <a:rPr lang="en-US" dirty="0"/>
              <a:t>Minimal architecture details</a:t>
            </a:r>
          </a:p>
          <a:p>
            <a:pPr marL="0" indent="0">
              <a:buNone/>
            </a:pPr>
            <a:r>
              <a:rPr lang="en-US" b="1" dirty="0"/>
              <a:t>Constraint-friendly goals:</a:t>
            </a:r>
          </a:p>
          <a:p>
            <a:r>
              <a:rPr lang="en-US" dirty="0"/>
              <a:t>Don’t do </a:t>
            </a:r>
            <a:r>
              <a:rPr lang="en-US" i="1" dirty="0"/>
              <a:t>useless</a:t>
            </a:r>
            <a:r>
              <a:rPr lang="en-US" dirty="0"/>
              <a:t> computation</a:t>
            </a:r>
          </a:p>
          <a:p>
            <a:r>
              <a:rPr lang="en-US" dirty="0"/>
              <a:t>Don’t do </a:t>
            </a:r>
            <a:r>
              <a:rPr lang="en-US" i="1" dirty="0"/>
              <a:t>redundant</a:t>
            </a:r>
            <a:r>
              <a:rPr lang="en-US" dirty="0"/>
              <a:t> computation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Simple Example: Constant Folding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E9BB9-813F-4D84-8EE4-363D0DAC0615}"/>
              </a:ext>
            </a:extLst>
          </p:cNvPr>
          <p:cNvSpPr txBox="1"/>
          <p:nvPr/>
        </p:nvSpPr>
        <p:spPr>
          <a:xfrm>
            <a:off x="827437" y="4222778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1 + 2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195ED50-D104-4223-B00E-2239BEEEC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272087" cy="4656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Statically compute known expressions</a:t>
            </a:r>
          </a:p>
          <a:p>
            <a:r>
              <a:rPr lang="en-US" dirty="0"/>
              <a:t>Replace the runtime expression with its 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8CB7CA-0795-4BB9-85E0-84E9FBCD5898}"/>
              </a:ext>
            </a:extLst>
          </p:cNvPr>
          <p:cNvSpPr txBox="1"/>
          <p:nvPr/>
        </p:nvSpPr>
        <p:spPr>
          <a:xfrm>
            <a:off x="7082884" y="429334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7EFF55-C246-405E-B1ED-9E73B2FF1FC0}"/>
              </a:ext>
            </a:extLst>
          </p:cNvPr>
          <p:cNvSpPr/>
          <p:nvPr/>
        </p:nvSpPr>
        <p:spPr>
          <a:xfrm>
            <a:off x="2718726" y="3305289"/>
            <a:ext cx="3706547" cy="2028938"/>
          </a:xfrm>
          <a:prstGeom prst="roundRect">
            <a:avLst>
              <a:gd name="adj" fmla="val 111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12F81-DD38-4BCF-9E33-28FFEA9992CB}"/>
              </a:ext>
            </a:extLst>
          </p:cNvPr>
          <p:cNvSpPr txBox="1"/>
          <p:nvPr/>
        </p:nvSpPr>
        <p:spPr>
          <a:xfrm>
            <a:off x="2984242" y="3525863"/>
            <a:ext cx="3286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Identify constant expressions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Compute known value</a:t>
            </a:r>
          </a:p>
          <a:p>
            <a:r>
              <a:rPr lang="en-US" b="1" dirty="0"/>
              <a:t>Rewrite</a:t>
            </a:r>
          </a:p>
          <a:p>
            <a:pPr marL="285750" indent="-285750">
              <a:buFontTx/>
              <a:buChar char="-"/>
            </a:pPr>
            <a:r>
              <a:rPr lang="en-US" dirty="0"/>
              <a:t>Replace expression with value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F6E04-6B33-4E16-90D8-AFEF35E58306}"/>
              </a:ext>
            </a:extLst>
          </p:cNvPr>
          <p:cNvSpPr txBox="1"/>
          <p:nvPr/>
        </p:nvSpPr>
        <p:spPr>
          <a:xfrm>
            <a:off x="834978" y="3950426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Before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2EAD82-6BB4-425E-90ED-34E82405F3E0}"/>
              </a:ext>
            </a:extLst>
          </p:cNvPr>
          <p:cNvSpPr txBox="1"/>
          <p:nvPr/>
        </p:nvSpPr>
        <p:spPr>
          <a:xfrm>
            <a:off x="7065515" y="3924009"/>
            <a:ext cx="67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0390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6" grpId="0" animBg="1"/>
      <p:bldP spid="7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62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Program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Knowledge is Power - Back To School - Taza | TeePublic MX">
            <a:extLst>
              <a:ext uri="{FF2B5EF4-FFF2-40B4-BE49-F238E27FC236}">
                <a16:creationId xmlns:a16="http://schemas.microsoft.com/office/drawing/2014/main" id="{583C283C-674B-414C-A472-4F6ADCA14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11" y="2119971"/>
            <a:ext cx="3386832" cy="338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2CB3959C-CFA2-4BA6-A483-FC16155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01569"/>
            <a:ext cx="4071687" cy="2567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more we know about the program the more we can improve it</a:t>
            </a:r>
          </a:p>
          <a:p>
            <a:r>
              <a:rPr lang="en-US" dirty="0"/>
              <a:t>What might we be interested in knowing…?</a:t>
            </a:r>
          </a:p>
        </p:txBody>
      </p:sp>
    </p:spTree>
    <p:extLst>
      <p:ext uri="{BB962C8B-B14F-4D97-AF65-F5344CB8AC3E}">
        <p14:creationId xmlns:p14="http://schemas.microsoft.com/office/powerpoint/2010/main" val="190518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922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“Structural” Properties of a Program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Flowgraphs: Program analysis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A9AE639-E5CC-416A-B420-BB6643C38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26835"/>
            <a:ext cx="4714151" cy="4303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E.g. for a given program point:</a:t>
            </a:r>
          </a:p>
          <a:p>
            <a:r>
              <a:rPr lang="en-US" dirty="0"/>
              <a:t>What paths lead there?</a:t>
            </a:r>
          </a:p>
          <a:p>
            <a:r>
              <a:rPr lang="en-US" dirty="0"/>
              <a:t>Is it in a deeply nested loop?</a:t>
            </a:r>
          </a:p>
          <a:p>
            <a:r>
              <a:rPr lang="en-US" dirty="0"/>
              <a:t>Is it reachable at all?</a:t>
            </a:r>
          </a:p>
          <a:p>
            <a:pPr marL="0" indent="0">
              <a:buNone/>
            </a:pPr>
            <a:r>
              <a:rPr lang="en-US" b="1" dirty="0"/>
              <a:t>Knowing the above info supports other analyses</a:t>
            </a:r>
            <a:endParaRPr lang="en-US" dirty="0"/>
          </a:p>
          <a:p>
            <a:r>
              <a:rPr lang="en-US" dirty="0"/>
              <a:t>Might a variable be uninitialized?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4338" name="Picture 2" descr="Green Code Knowledge, LLC | Green Practices Training ...">
            <a:extLst>
              <a:ext uri="{FF2B5EF4-FFF2-40B4-BE49-F238E27FC236}">
                <a16:creationId xmlns:a16="http://schemas.microsoft.com/office/drawing/2014/main" id="{6531A671-278A-4C8B-8193-A350A8CF0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6"/>
          <a:stretch/>
        </p:blipFill>
        <p:spPr bwMode="auto">
          <a:xfrm>
            <a:off x="5114038" y="2558889"/>
            <a:ext cx="3514556" cy="204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85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46216</TotalTime>
  <Words>2193</Words>
  <Application>Microsoft Office PowerPoint</Application>
  <PresentationFormat>On-screen Show (4:3)</PresentationFormat>
  <Paragraphs>432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Courier New</vt:lpstr>
      <vt:lpstr>Garamond</vt:lpstr>
      <vt:lpstr>Office Theme</vt:lpstr>
      <vt:lpstr>Flowgraphs</vt:lpstr>
      <vt:lpstr>Previously… Machine Code Optimization</vt:lpstr>
      <vt:lpstr>Compiler Construction Progress Pics</vt:lpstr>
      <vt:lpstr>Compiler Construction Progress Pics</vt:lpstr>
      <vt:lpstr>Lecture Outline Flowgraphs</vt:lpstr>
      <vt:lpstr>Making faster IR programs Flowgraphs: Program analysis</vt:lpstr>
      <vt:lpstr>Simple Example: Constant Folding Flowgraphs: Program analysis</vt:lpstr>
      <vt:lpstr>Program Analysis Flowgraphs: Program analysis</vt:lpstr>
      <vt:lpstr>“Structural” Properties of a Program Flowgraphs: Program analysis</vt:lpstr>
      <vt:lpstr>“Structural” Properties of a Program Flowgraphs: Program analysis</vt:lpstr>
      <vt:lpstr>Intuition: Flow charts Flowgraphs: Program analysis</vt:lpstr>
      <vt:lpstr>Intuition: Flow charts Flowgraphs: Program analysis</vt:lpstr>
      <vt:lpstr>Intuition: Flow Charts … for Code?! Flowgraphs: Program analysis</vt:lpstr>
      <vt:lpstr>Intuition: Flow Charts … FROM Code?! Flowgraphs: Program analysis</vt:lpstr>
      <vt:lpstr>Intuition: Flow Charts … FROM Code?! Flowgraphs: Program analysis</vt:lpstr>
      <vt:lpstr>Code Flowcharts: Seem Familiar? Flowgraphs: Program analysis</vt:lpstr>
      <vt:lpstr>Lecture Outline Flowgraphs</vt:lpstr>
      <vt:lpstr>Intuition Flowgraphs: Control flow graphs</vt:lpstr>
      <vt:lpstr>Compacting the Flowchart Concept Flowgraphs: Control flow graphs</vt:lpstr>
      <vt:lpstr>Basic Blocks Flowgraphs: Control flow graphs</vt:lpstr>
      <vt:lpstr>Basic Blocks Boundaries Flowgraphs: Control flow graphs</vt:lpstr>
      <vt:lpstr>Basic Blocks Flowgraphs: Control flow graphs</vt:lpstr>
      <vt:lpstr>Basic Blocks Flowgraphs: Control flow graphs</vt:lpstr>
      <vt:lpstr>Building Basic Blocks Flowgraphs: Control flow graphs</vt:lpstr>
      <vt:lpstr>The Control Flow Graph: Summary Flowgraphs: Control flow graphs</vt:lpstr>
      <vt:lpstr>Benefits of Basic Blocks Flowgraphs: Control flow graphs</vt:lpstr>
      <vt:lpstr>Benefits of Basic Blocks Flowgraphs: Control flow graphs</vt:lpstr>
      <vt:lpstr>Types of CFG Analysis Control Flow Graphs: Representation</vt:lpstr>
      <vt:lpstr>Lecture Outline Flowgraphs</vt:lpstr>
      <vt:lpstr>Dead Code Elimination Flowgraphs: Local Optimizations</vt:lpstr>
      <vt:lpstr>Constant/Copy Propagation Flowgraphs: Local Optimizations</vt:lpstr>
      <vt:lpstr>Common Subexpression Elimination Flowgraphs: Local Optimizations</vt:lpstr>
      <vt:lpstr>Lecture End Flowgraphs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944</cp:revision>
  <cp:lastPrinted>2018-08-29T18:10:22Z</cp:lastPrinted>
  <dcterms:created xsi:type="dcterms:W3CDTF">2018-07-19T03:57:05Z</dcterms:created>
  <dcterms:modified xsi:type="dcterms:W3CDTF">2021-11-17T15:24:35Z</dcterms:modified>
</cp:coreProperties>
</file>