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7"/>
  </p:notesMasterIdLst>
  <p:sldIdLst>
    <p:sldId id="1342" r:id="rId2"/>
    <p:sldId id="710" r:id="rId3"/>
    <p:sldId id="257" r:id="rId4"/>
    <p:sldId id="351" r:id="rId5"/>
    <p:sldId id="1264" r:id="rId6"/>
    <p:sldId id="1293" r:id="rId7"/>
    <p:sldId id="1295" r:id="rId8"/>
    <p:sldId id="1294" r:id="rId9"/>
    <p:sldId id="1299" r:id="rId10"/>
    <p:sldId id="1229" r:id="rId11"/>
    <p:sldId id="1298" r:id="rId12"/>
    <p:sldId id="1301" r:id="rId13"/>
    <p:sldId id="1319" r:id="rId14"/>
    <p:sldId id="1302" r:id="rId15"/>
    <p:sldId id="1304" r:id="rId16"/>
    <p:sldId id="1305" r:id="rId17"/>
    <p:sldId id="1307" r:id="rId18"/>
    <p:sldId id="1308" r:id="rId19"/>
    <p:sldId id="1309" r:id="rId20"/>
    <p:sldId id="1310" r:id="rId21"/>
    <p:sldId id="1311" r:id="rId22"/>
    <p:sldId id="1312" r:id="rId23"/>
    <p:sldId id="1315" r:id="rId24"/>
    <p:sldId id="1317" r:id="rId25"/>
    <p:sldId id="1322" r:id="rId26"/>
    <p:sldId id="1341" r:id="rId27"/>
    <p:sldId id="1325" r:id="rId28"/>
    <p:sldId id="1324" r:id="rId29"/>
    <p:sldId id="1326" r:id="rId30"/>
    <p:sldId id="1332" r:id="rId31"/>
    <p:sldId id="1327" r:id="rId32"/>
    <p:sldId id="1329" r:id="rId33"/>
    <p:sldId id="1331" r:id="rId34"/>
    <p:sldId id="1318" r:id="rId35"/>
    <p:sldId id="1333" r:id="rId3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ew" initials="d" lastIdx="1" clrIdx="0">
    <p:extLst>
      <p:ext uri="{19B8F6BF-5375-455C-9EA6-DF929625EA0E}">
        <p15:presenceInfo xmlns:p15="http://schemas.microsoft.com/office/powerpoint/2012/main" userId="drew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86DA"/>
    <a:srgbClr val="B3A8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3515" autoAdjust="0"/>
  </p:normalViewPr>
  <p:slideViewPr>
    <p:cSldViewPr snapToGrid="0">
      <p:cViewPr varScale="1">
        <p:scale>
          <a:sx n="104" d="100"/>
          <a:sy n="104" d="100"/>
        </p:scale>
        <p:origin x="62" y="96"/>
      </p:cViewPr>
      <p:guideLst/>
    </p:cSldViewPr>
  </p:slideViewPr>
  <p:outlineViewPr>
    <p:cViewPr>
      <p:scale>
        <a:sx n="33" d="100"/>
        <a:sy n="33" d="100"/>
      </p:scale>
      <p:origin x="0" y="-5493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7A026E36-57A3-47EE-B360-4C01E77DCD2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35" tIns="45718" rIns="91435" bIns="4571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7EF596C0-D9DC-493D-8AFB-C760AE05E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11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43798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22017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68986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7319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9400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69712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1442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90464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87739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67601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08134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154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139C-664D-411C-AAE1-435ED6A68D81}" type="datetime1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331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4EB9D-B053-49A6-9F68-E12D57928C5A}" type="datetime1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293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E3DA-C0E9-4A88-8AC5-EAC107DD5ACA}" type="datetime1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858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83A30-F9E4-4CA1-BF37-09E4B651D1E4}" type="datetime1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297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4D92A-B622-4594-93C8-7A24AEF2A63E}" type="datetime1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72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9CAE-96FA-4AB9-B0B1-5D89E4A685E5}" type="datetime1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84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BA4A-8FBD-420D-AD9F-E3D959E48795}" type="datetime1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014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F855-1B33-40DD-A86F-4C160C2B6A7F}" type="datetime1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985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2B1C-1960-49E0-A967-CAD5DE4A8CE8}" type="datetime1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174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F6C7-68D1-427D-BA0C-17075EF25F33}" type="datetime1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16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26EC0-2311-4711-BD09-1E3B5F918B56}" type="datetime1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634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76D3E-509F-4821-8F4D-EFFBCC2DF273}" type="datetime1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24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Check-in</a:t>
            </a:r>
            <a:b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x64 Intro</a:t>
            </a:r>
            <a:endParaRPr lang="en-US" sz="5000" dirty="0">
              <a:ln w="12700">
                <a:noFill/>
              </a:ln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3F3E06-0402-46F2-B062-AEA173B9D589}"/>
              </a:ext>
            </a:extLst>
          </p:cNvPr>
          <p:cNvSpPr txBox="1"/>
          <p:nvPr/>
        </p:nvSpPr>
        <p:spPr>
          <a:xfrm>
            <a:off x="914404" y="1219205"/>
            <a:ext cx="107228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Write an X64 assembly-code program that adds the values of %</a:t>
            </a:r>
            <a:r>
              <a:rPr lang="en-US" b="1" dirty="0" err="1"/>
              <a:t>rax</a:t>
            </a:r>
            <a:r>
              <a:rPr lang="en-US" b="1" dirty="0"/>
              <a:t> and %</a:t>
            </a:r>
            <a:r>
              <a:rPr lang="en-US" b="1" dirty="0" err="1"/>
              <a:t>rbx</a:t>
            </a:r>
            <a:r>
              <a:rPr lang="en-US" b="1" dirty="0"/>
              <a:t> and exits with the sum as the exit value</a:t>
            </a:r>
          </a:p>
        </p:txBody>
      </p:sp>
    </p:spTree>
    <p:extLst>
      <p:ext uri="{BB962C8B-B14F-4D97-AF65-F5344CB8AC3E}">
        <p14:creationId xmlns:p14="http://schemas.microsoft.com/office/powerpoint/2010/main" val="2608701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675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 Complete Program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x64 Basics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1625" y="6492876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10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9EA730-5B55-4279-9ABA-E790CB3802AF}"/>
              </a:ext>
            </a:extLst>
          </p:cNvPr>
          <p:cNvSpPr/>
          <p:nvPr/>
        </p:nvSpPr>
        <p:spPr>
          <a:xfrm>
            <a:off x="2552700" y="1704618"/>
            <a:ext cx="476892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_start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.data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global_var_a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.quad 7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global_var_b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.quad 4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.text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_start: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#        a     b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# r10 = r10 - r11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global_var_a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), %r10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global_var_b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), %r11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%r11, %r10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#exit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$60,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%r10,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391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4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Recall: Endianness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X64 Basics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18400" y="6492876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11</a:t>
            </a:fld>
            <a:endParaRPr lang="en-US" dirty="0"/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A2C39DB5-0556-4DDC-903C-3242228F2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685" y="1610972"/>
            <a:ext cx="8839589" cy="52470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x64 is </a:t>
            </a:r>
            <a:r>
              <a:rPr lang="en-US" b="1" i="1" dirty="0"/>
              <a:t>little</a:t>
            </a:r>
            <a:r>
              <a:rPr lang="en-US" b="1" dirty="0"/>
              <a:t>-endian (the little byte comes first)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4030F8E5-23E9-4FBC-BF86-795E0C7E39F7}"/>
              </a:ext>
            </a:extLst>
          </p:cNvPr>
          <p:cNvSpPr/>
          <p:nvPr/>
        </p:nvSpPr>
        <p:spPr>
          <a:xfrm>
            <a:off x="4452047" y="44186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CAD3BF1E-BCF9-4AE5-9959-84D30EBC04FE}"/>
              </a:ext>
            </a:extLst>
          </p:cNvPr>
          <p:cNvSpPr txBox="1"/>
          <p:nvPr/>
        </p:nvSpPr>
        <p:spPr>
          <a:xfrm>
            <a:off x="505198" y="3997883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51CB57C6-478E-4B8B-A782-704E7B514E2A}"/>
              </a:ext>
            </a:extLst>
          </p:cNvPr>
          <p:cNvSpPr/>
          <p:nvPr/>
        </p:nvSpPr>
        <p:spPr>
          <a:xfrm>
            <a:off x="439990" y="4417532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86820C8C-11D8-4D64-BC79-50B26ED520A1}"/>
              </a:ext>
            </a:extLst>
          </p:cNvPr>
          <p:cNvSpPr/>
          <p:nvPr/>
        </p:nvSpPr>
        <p:spPr>
          <a:xfrm>
            <a:off x="1276097" y="44186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EBC1496A-9158-4154-9DD7-BB6BA8CAD8F5}"/>
              </a:ext>
            </a:extLst>
          </p:cNvPr>
          <p:cNvSpPr/>
          <p:nvPr/>
        </p:nvSpPr>
        <p:spPr>
          <a:xfrm>
            <a:off x="2062470" y="44186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AAB1B13D-5050-4A71-8114-3BB0431653A7}"/>
              </a:ext>
            </a:extLst>
          </p:cNvPr>
          <p:cNvSpPr/>
          <p:nvPr/>
        </p:nvSpPr>
        <p:spPr>
          <a:xfrm>
            <a:off x="2848843" y="44186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F16BCAB-AF3F-4C2B-BEF0-A3E6EA1FED7A}"/>
              </a:ext>
            </a:extLst>
          </p:cNvPr>
          <p:cNvSpPr/>
          <p:nvPr/>
        </p:nvSpPr>
        <p:spPr>
          <a:xfrm>
            <a:off x="3635216" y="44186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64F0070E-509E-455C-916B-55B45E12F54F}"/>
              </a:ext>
            </a:extLst>
          </p:cNvPr>
          <p:cNvSpPr/>
          <p:nvPr/>
        </p:nvSpPr>
        <p:spPr>
          <a:xfrm>
            <a:off x="5207962" y="44186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17576148-8230-48EA-B6E7-E0355688AC0D}"/>
              </a:ext>
            </a:extLst>
          </p:cNvPr>
          <p:cNvSpPr/>
          <p:nvPr/>
        </p:nvSpPr>
        <p:spPr>
          <a:xfrm>
            <a:off x="5994335" y="44186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E435E08E-C95F-449F-A6BA-BFDB69403117}"/>
              </a:ext>
            </a:extLst>
          </p:cNvPr>
          <p:cNvSpPr/>
          <p:nvPr/>
        </p:nvSpPr>
        <p:spPr>
          <a:xfrm>
            <a:off x="6780708" y="44186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6D1D6EE4-080E-442A-BA47-532DCDE70732}"/>
              </a:ext>
            </a:extLst>
          </p:cNvPr>
          <p:cNvSpPr/>
          <p:nvPr/>
        </p:nvSpPr>
        <p:spPr>
          <a:xfrm>
            <a:off x="7567081" y="4418634"/>
            <a:ext cx="784787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D7D1C64A-2814-4FA3-AD82-DB4AF3F2EB96}"/>
              </a:ext>
            </a:extLst>
          </p:cNvPr>
          <p:cNvSpPr txBox="1"/>
          <p:nvPr/>
        </p:nvSpPr>
        <p:spPr>
          <a:xfrm>
            <a:off x="418900" y="4157107"/>
            <a:ext cx="846774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0x400080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56C9EB4C-A5F2-45C5-A91E-241B06E822C3}"/>
              </a:ext>
            </a:extLst>
          </p:cNvPr>
          <p:cNvSpPr txBox="1"/>
          <p:nvPr/>
        </p:nvSpPr>
        <p:spPr>
          <a:xfrm>
            <a:off x="1333509" y="4162482"/>
            <a:ext cx="717470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0x40081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590F8BD5-7243-4878-9880-C097AF2C86DA}"/>
              </a:ext>
            </a:extLst>
          </p:cNvPr>
          <p:cNvSpPr txBox="1"/>
          <p:nvPr/>
        </p:nvSpPr>
        <p:spPr>
          <a:xfrm>
            <a:off x="2092648" y="4161060"/>
            <a:ext cx="736539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0x400088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CBC55071-6D2C-428E-AB8C-34026659C021}"/>
              </a:ext>
            </a:extLst>
          </p:cNvPr>
          <p:cNvSpPr txBox="1"/>
          <p:nvPr/>
        </p:nvSpPr>
        <p:spPr>
          <a:xfrm>
            <a:off x="2838823" y="4159638"/>
            <a:ext cx="826851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0x400089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05CA214B-7E25-42D9-ABF8-219B71D9B6AB}"/>
              </a:ext>
            </a:extLst>
          </p:cNvPr>
          <p:cNvSpPr txBox="1"/>
          <p:nvPr/>
        </p:nvSpPr>
        <p:spPr>
          <a:xfrm>
            <a:off x="3660781" y="4158216"/>
            <a:ext cx="805058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0x40008A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4C5602B-277F-4484-8993-17EA0FAC4B8C}"/>
              </a:ext>
            </a:extLst>
          </p:cNvPr>
          <p:cNvSpPr txBox="1"/>
          <p:nvPr/>
        </p:nvSpPr>
        <p:spPr>
          <a:xfrm>
            <a:off x="6022265" y="4153950"/>
            <a:ext cx="784787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0x40008D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01C385D-861F-42DD-978F-4DE03C12367E}"/>
              </a:ext>
            </a:extLst>
          </p:cNvPr>
          <p:cNvSpPr txBox="1"/>
          <p:nvPr/>
        </p:nvSpPr>
        <p:spPr>
          <a:xfrm>
            <a:off x="552833" y="4463581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0x07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33D710C9-2913-47C0-8840-ED2371632964}"/>
              </a:ext>
            </a:extLst>
          </p:cNvPr>
          <p:cNvSpPr txBox="1"/>
          <p:nvPr/>
        </p:nvSpPr>
        <p:spPr>
          <a:xfrm>
            <a:off x="1373809" y="446003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CEA31BD4-5C80-486F-ACD8-E692AE0BF7CB}"/>
              </a:ext>
            </a:extLst>
          </p:cNvPr>
          <p:cNvSpPr txBox="1"/>
          <p:nvPr/>
        </p:nvSpPr>
        <p:spPr>
          <a:xfrm>
            <a:off x="6055176" y="4466126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50B0842A-4F8C-4BC6-B795-EC673D5F198D}"/>
              </a:ext>
            </a:extLst>
          </p:cNvPr>
          <p:cNvSpPr txBox="1"/>
          <p:nvPr/>
        </p:nvSpPr>
        <p:spPr>
          <a:xfrm>
            <a:off x="6862671" y="4454750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9D0C9960-8222-40A9-9896-C87CD82BD68B}"/>
              </a:ext>
            </a:extLst>
          </p:cNvPr>
          <p:cNvSpPr txBox="1"/>
          <p:nvPr/>
        </p:nvSpPr>
        <p:spPr>
          <a:xfrm>
            <a:off x="7608750" y="4443374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63553C71-B173-4E32-A2A1-8E4BF5710FF1}"/>
              </a:ext>
            </a:extLst>
          </p:cNvPr>
          <p:cNvSpPr txBox="1"/>
          <p:nvPr/>
        </p:nvSpPr>
        <p:spPr>
          <a:xfrm>
            <a:off x="1299044" y="40004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C40316E3-805B-476E-9A12-090471C4796D}"/>
              </a:ext>
            </a:extLst>
          </p:cNvPr>
          <p:cNvSpPr txBox="1"/>
          <p:nvPr/>
        </p:nvSpPr>
        <p:spPr>
          <a:xfrm>
            <a:off x="2120186" y="40004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D27E79BD-1F97-4690-8D69-1DC536FE5D44}"/>
              </a:ext>
            </a:extLst>
          </p:cNvPr>
          <p:cNvSpPr txBox="1"/>
          <p:nvPr/>
        </p:nvSpPr>
        <p:spPr>
          <a:xfrm>
            <a:off x="2893560" y="40004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693CE33E-9070-4770-AC32-84AF9C241AFF}"/>
              </a:ext>
            </a:extLst>
          </p:cNvPr>
          <p:cNvSpPr txBox="1"/>
          <p:nvPr/>
        </p:nvSpPr>
        <p:spPr>
          <a:xfrm>
            <a:off x="3666934" y="40004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A0A97BD8-AC4D-4493-8F01-5487E66F7A51}"/>
              </a:ext>
            </a:extLst>
          </p:cNvPr>
          <p:cNvSpPr txBox="1"/>
          <p:nvPr/>
        </p:nvSpPr>
        <p:spPr>
          <a:xfrm>
            <a:off x="4451112" y="40004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E1C93889-EE0E-4D7E-A478-25D011C13A2D}"/>
              </a:ext>
            </a:extLst>
          </p:cNvPr>
          <p:cNvSpPr txBox="1"/>
          <p:nvPr/>
        </p:nvSpPr>
        <p:spPr>
          <a:xfrm>
            <a:off x="5227330" y="40004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C2F20D69-4348-4735-8DD5-8D998394B2A5}"/>
              </a:ext>
            </a:extLst>
          </p:cNvPr>
          <p:cNvSpPr txBox="1"/>
          <p:nvPr/>
        </p:nvSpPr>
        <p:spPr>
          <a:xfrm>
            <a:off x="6000704" y="40004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A4F32413-5A77-4250-B010-F99DECF74D75}"/>
              </a:ext>
            </a:extLst>
          </p:cNvPr>
          <p:cNvSpPr txBox="1"/>
          <p:nvPr/>
        </p:nvSpPr>
        <p:spPr>
          <a:xfrm>
            <a:off x="6787726" y="40004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D6A0017A-3E37-49DB-B751-EC58169A7003}"/>
              </a:ext>
            </a:extLst>
          </p:cNvPr>
          <p:cNvSpPr txBox="1"/>
          <p:nvPr/>
        </p:nvSpPr>
        <p:spPr>
          <a:xfrm>
            <a:off x="7554276" y="40004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863818D8-ED50-4261-8164-678978D076FF}"/>
              </a:ext>
            </a:extLst>
          </p:cNvPr>
          <p:cNvSpPr/>
          <p:nvPr/>
        </p:nvSpPr>
        <p:spPr>
          <a:xfrm>
            <a:off x="5185065" y="44186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0x00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BFEF5B7F-0C87-4ACD-8B88-1A8A828CA4D1}"/>
              </a:ext>
            </a:extLst>
          </p:cNvPr>
          <p:cNvSpPr txBox="1"/>
          <p:nvPr/>
        </p:nvSpPr>
        <p:spPr>
          <a:xfrm>
            <a:off x="2948777" y="4455483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FB1A2B59-B7D2-4073-95F0-63CC59D0EBE9}"/>
              </a:ext>
            </a:extLst>
          </p:cNvPr>
          <p:cNvSpPr txBox="1"/>
          <p:nvPr/>
        </p:nvSpPr>
        <p:spPr>
          <a:xfrm>
            <a:off x="3761533" y="4450931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D2C597FA-D46E-4861-812E-A8F326D608BC}"/>
              </a:ext>
            </a:extLst>
          </p:cNvPr>
          <p:cNvSpPr txBox="1"/>
          <p:nvPr/>
        </p:nvSpPr>
        <p:spPr>
          <a:xfrm>
            <a:off x="4545857" y="4460027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477A6C8C-CB87-4CCC-B3D2-2AB3B84EC31E}"/>
              </a:ext>
            </a:extLst>
          </p:cNvPr>
          <p:cNvSpPr txBox="1"/>
          <p:nvPr/>
        </p:nvSpPr>
        <p:spPr>
          <a:xfrm>
            <a:off x="2140066" y="4470391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C3C7C06D-2F5D-41D7-8E2A-BD9A015A51DD}"/>
              </a:ext>
            </a:extLst>
          </p:cNvPr>
          <p:cNvSpPr txBox="1"/>
          <p:nvPr/>
        </p:nvSpPr>
        <p:spPr>
          <a:xfrm>
            <a:off x="4422781" y="4158216"/>
            <a:ext cx="805058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0x40008B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9705CBE6-6804-487D-90AE-4E4BB1EE72C4}"/>
              </a:ext>
            </a:extLst>
          </p:cNvPr>
          <p:cNvSpPr txBox="1"/>
          <p:nvPr/>
        </p:nvSpPr>
        <p:spPr>
          <a:xfrm>
            <a:off x="5222881" y="4167741"/>
            <a:ext cx="805058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0x40008C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BC4731F2-E0F9-41FC-BB54-248887A10A10}"/>
              </a:ext>
            </a:extLst>
          </p:cNvPr>
          <p:cNvSpPr txBox="1"/>
          <p:nvPr/>
        </p:nvSpPr>
        <p:spPr>
          <a:xfrm>
            <a:off x="6784265" y="4163475"/>
            <a:ext cx="784787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0x40008E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A1C9CCE8-EB3B-4AFD-AFA6-2158F244A53F}"/>
              </a:ext>
            </a:extLst>
          </p:cNvPr>
          <p:cNvSpPr txBox="1"/>
          <p:nvPr/>
        </p:nvSpPr>
        <p:spPr>
          <a:xfrm>
            <a:off x="7546265" y="4163475"/>
            <a:ext cx="784787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0x40008F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94D59CCC-AABB-436D-9E00-C210833D567E}"/>
              </a:ext>
            </a:extLst>
          </p:cNvPr>
          <p:cNvSpPr/>
          <p:nvPr/>
        </p:nvSpPr>
        <p:spPr>
          <a:xfrm>
            <a:off x="418900" y="5173114"/>
            <a:ext cx="7912152" cy="291404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924AE6-A544-403E-B053-53AD1BAF25CC}"/>
              </a:ext>
            </a:extLst>
          </p:cNvPr>
          <p:cNvSpPr/>
          <p:nvPr/>
        </p:nvSpPr>
        <p:spPr>
          <a:xfrm>
            <a:off x="1533555" y="2272784"/>
            <a:ext cx="30796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global_var_a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.quad 7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2A2F49AC-65BE-4FD7-9087-2E0454F0D2FE}"/>
              </a:ext>
            </a:extLst>
          </p:cNvPr>
          <p:cNvSpPr/>
          <p:nvPr/>
        </p:nvSpPr>
        <p:spPr>
          <a:xfrm>
            <a:off x="1533555" y="2577584"/>
            <a:ext cx="30796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global_var_b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.byte 2</a:t>
            </a:r>
          </a:p>
        </p:txBody>
      </p:sp>
      <p:sp>
        <p:nvSpPr>
          <p:cNvPr id="67" name="Rectangle: Rounded Corners 66">
            <a:extLst>
              <a:ext uri="{FF2B5EF4-FFF2-40B4-BE49-F238E27FC236}">
                <a16:creationId xmlns:a16="http://schemas.microsoft.com/office/drawing/2014/main" id="{AC133DD9-C860-4881-BAB0-9B3ADBA10636}"/>
              </a:ext>
            </a:extLst>
          </p:cNvPr>
          <p:cNvSpPr/>
          <p:nvPr/>
        </p:nvSpPr>
        <p:spPr>
          <a:xfrm>
            <a:off x="1587499" y="2638494"/>
            <a:ext cx="2958357" cy="282793"/>
          </a:xfrm>
          <a:prstGeom prst="round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13AE3C42-CACE-489E-A027-9A622431EDAA}"/>
              </a:ext>
            </a:extLst>
          </p:cNvPr>
          <p:cNvSpPr/>
          <p:nvPr/>
        </p:nvSpPr>
        <p:spPr>
          <a:xfrm>
            <a:off x="1587500" y="2321304"/>
            <a:ext cx="2958357" cy="282792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802A02D1-ACDC-4D12-B40E-1B6E7BBE961E}"/>
              </a:ext>
            </a:extLst>
          </p:cNvPr>
          <p:cNvSpPr/>
          <p:nvPr/>
        </p:nvSpPr>
        <p:spPr>
          <a:xfrm>
            <a:off x="463160" y="4455892"/>
            <a:ext cx="6291504" cy="337763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0F5229EE-F977-4FCD-80C2-38805F9F535C}"/>
              </a:ext>
            </a:extLst>
          </p:cNvPr>
          <p:cNvSpPr/>
          <p:nvPr/>
        </p:nvSpPr>
        <p:spPr>
          <a:xfrm>
            <a:off x="6818532" y="4488451"/>
            <a:ext cx="679250" cy="282793"/>
          </a:xfrm>
          <a:prstGeom prst="round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840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0" grpId="0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 animBg="1"/>
      <p:bldP spid="111" grpId="0"/>
      <p:bldP spid="112" grpId="0"/>
      <p:bldP spid="113" grpId="0"/>
      <p:bldP spid="114" grpId="0"/>
      <p:bldP spid="115" grpId="0"/>
      <p:bldP spid="116" grpId="0"/>
      <p:bldP spid="117" grpId="0"/>
      <p:bldP spid="118" grpId="0"/>
      <p:bldP spid="120" grpId="0" animBg="1"/>
      <p:bldP spid="67" grpId="0" animBg="1"/>
      <p:bldP spid="68" grpId="0" animBg="1"/>
      <p:bldP spid="69" grpId="0" animBg="1"/>
      <p:bldP spid="7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675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Data Directives Example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X64 Basics –Memory Directives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1625" y="6492876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12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B7B888F-72A8-47AE-9A13-B1B0256B6E8F}"/>
              </a:ext>
            </a:extLst>
          </p:cNvPr>
          <p:cNvSpPr/>
          <p:nvPr/>
        </p:nvSpPr>
        <p:spPr>
          <a:xfrm>
            <a:off x="2448955" y="1909202"/>
            <a:ext cx="495884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_start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.data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v1: .quad 7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v2: .quad 4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.text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_start: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(v1), %r10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(v2), %r11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%r11, %r10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#exit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$60,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%r10,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278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118" y="1699469"/>
            <a:ext cx="430379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Memory Layout</a:t>
            </a:r>
          </a:p>
          <a:p>
            <a:r>
              <a:rPr lang="en-US" dirty="0"/>
              <a:t>Static allocation</a:t>
            </a:r>
          </a:p>
          <a:p>
            <a:r>
              <a:rPr lang="en-US" dirty="0"/>
              <a:t>The heap and the stack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1068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13</a:t>
            </a:fld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C5FB788-0C80-461F-85F8-32ABA3F8F881}"/>
              </a:ext>
            </a:extLst>
          </p:cNvPr>
          <p:cNvSpPr txBox="1">
            <a:spLocks/>
          </p:cNvSpPr>
          <p:nvPr/>
        </p:nvSpPr>
        <p:spPr>
          <a:xfrm>
            <a:off x="224857" y="0"/>
            <a:ext cx="9144000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Today’s Outline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BC3CB89-2AD2-4BE1-A37A-17E63C309A17}"/>
              </a:ext>
            </a:extLst>
          </p:cNvPr>
          <p:cNvSpPr/>
          <p:nvPr/>
        </p:nvSpPr>
        <p:spPr>
          <a:xfrm>
            <a:off x="863117" y="2167079"/>
            <a:ext cx="2819883" cy="513183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8DE22D-612D-844D-B763-BDB42A691AA2}"/>
              </a:ext>
            </a:extLst>
          </p:cNvPr>
          <p:cNvSpPr txBox="1"/>
          <p:nvPr/>
        </p:nvSpPr>
        <p:spPr>
          <a:xfrm>
            <a:off x="8258094" y="6187826"/>
            <a:ext cx="1365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/>
              <a:t>Architecture</a:t>
            </a: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7776EB9-F461-1CAE-BEFC-FB5FCFDE6C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5877" y="3904674"/>
            <a:ext cx="1609868" cy="2283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309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Visualizing Memory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4266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14</a:t>
            </a:fld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102FD089-A6AB-4B69-884E-E9B7099D6FC2}"/>
              </a:ext>
            </a:extLst>
          </p:cNvPr>
          <p:cNvSpPr/>
          <p:nvPr/>
        </p:nvSpPr>
        <p:spPr>
          <a:xfrm>
            <a:off x="2163205" y="1203151"/>
            <a:ext cx="592476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_start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.data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v1: .quad 7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v2: .quad 4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.text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_start: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(v1), %r10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(v2), %r11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%r11, %r10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#exit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$60,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%r10,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6043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Visualizing Memory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4266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15</a:t>
            </a:fld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DC7AAE-C1E3-4390-A762-ADE4E4C957F1}"/>
              </a:ext>
            </a:extLst>
          </p:cNvPr>
          <p:cNvSpPr/>
          <p:nvPr/>
        </p:nvSpPr>
        <p:spPr>
          <a:xfrm>
            <a:off x="353455" y="1203151"/>
            <a:ext cx="357387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_start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.data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v1: .quad 7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v2: .quad 4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.text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_start: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(v1), %r10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(v2), %r11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%r11, %r10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#exit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$60,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%r10,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E42579-C08C-4B24-98D5-6AE71077FDDD}"/>
              </a:ext>
            </a:extLst>
          </p:cNvPr>
          <p:cNvSpPr/>
          <p:nvPr/>
        </p:nvSpPr>
        <p:spPr>
          <a:xfrm>
            <a:off x="4043115" y="2810933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.o file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DE4BFD3E-21E0-472E-A716-5C8AA2423471}"/>
              </a:ext>
            </a:extLst>
          </p:cNvPr>
          <p:cNvSpPr/>
          <p:nvPr/>
        </p:nvSpPr>
        <p:spPr>
          <a:xfrm>
            <a:off x="6318582" y="2810933"/>
            <a:ext cx="1222397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executable</a:t>
            </a:r>
          </a:p>
        </p:txBody>
      </p:sp>
      <p:sp>
        <p:nvSpPr>
          <p:cNvPr id="58" name="Arrow: Right 57">
            <a:extLst>
              <a:ext uri="{FF2B5EF4-FFF2-40B4-BE49-F238E27FC236}">
                <a16:creationId xmlns:a16="http://schemas.microsoft.com/office/drawing/2014/main" id="{25A0D430-876E-49E0-9E5C-98C0D536405C}"/>
              </a:ext>
            </a:extLst>
          </p:cNvPr>
          <p:cNvSpPr/>
          <p:nvPr/>
        </p:nvSpPr>
        <p:spPr>
          <a:xfrm>
            <a:off x="3048001" y="2968978"/>
            <a:ext cx="801511" cy="59831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769BCAC-FB90-443D-9D9B-8E6B48B12D43}"/>
              </a:ext>
            </a:extLst>
          </p:cNvPr>
          <p:cNvSpPr txBox="1"/>
          <p:nvPr/>
        </p:nvSpPr>
        <p:spPr>
          <a:xfrm>
            <a:off x="2810932" y="2540003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assembler</a:t>
            </a:r>
          </a:p>
        </p:txBody>
      </p:sp>
      <p:sp>
        <p:nvSpPr>
          <p:cNvPr id="60" name="Arrow: Right 59">
            <a:extLst>
              <a:ext uri="{FF2B5EF4-FFF2-40B4-BE49-F238E27FC236}">
                <a16:creationId xmlns:a16="http://schemas.microsoft.com/office/drawing/2014/main" id="{2D7D51E2-8D0E-4718-800C-863188B26E0E}"/>
              </a:ext>
            </a:extLst>
          </p:cNvPr>
          <p:cNvSpPr/>
          <p:nvPr/>
        </p:nvSpPr>
        <p:spPr>
          <a:xfrm>
            <a:off x="5322716" y="2968978"/>
            <a:ext cx="801511" cy="59831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C2F51B0-6400-4803-AEE6-E95C35711A95}"/>
              </a:ext>
            </a:extLst>
          </p:cNvPr>
          <p:cNvSpPr txBox="1"/>
          <p:nvPr/>
        </p:nvSpPr>
        <p:spPr>
          <a:xfrm>
            <a:off x="5322716" y="2540003"/>
            <a:ext cx="721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linker</a:t>
            </a:r>
          </a:p>
        </p:txBody>
      </p:sp>
    </p:spTree>
    <p:extLst>
      <p:ext uri="{BB962C8B-B14F-4D97-AF65-F5344CB8AC3E}">
        <p14:creationId xmlns:p14="http://schemas.microsoft.com/office/powerpoint/2010/main" val="2248442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7" grpId="0" animBg="1"/>
      <p:bldP spid="58" grpId="0" animBg="1"/>
      <p:bldP spid="59" grpId="0"/>
      <p:bldP spid="60" grpId="0" animBg="1"/>
      <p:bldP spid="6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Visualizing Memory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4266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16</a:t>
            </a:fld>
            <a:endParaRPr lang="en-US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277341F-BBEA-45E1-8B4B-4884ABE649BD}"/>
              </a:ext>
            </a:extLst>
          </p:cNvPr>
          <p:cNvSpPr/>
          <p:nvPr/>
        </p:nvSpPr>
        <p:spPr>
          <a:xfrm>
            <a:off x="166130" y="2810933"/>
            <a:ext cx="1222397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executable</a:t>
            </a:r>
          </a:p>
        </p:txBody>
      </p:sp>
      <p:sp>
        <p:nvSpPr>
          <p:cNvPr id="61" name="Arrow: Right 60">
            <a:extLst>
              <a:ext uri="{FF2B5EF4-FFF2-40B4-BE49-F238E27FC236}">
                <a16:creationId xmlns:a16="http://schemas.microsoft.com/office/drawing/2014/main" id="{225E21AB-03AC-4C5C-898E-B3BB2AB35213}"/>
              </a:ext>
            </a:extLst>
          </p:cNvPr>
          <p:cNvSpPr/>
          <p:nvPr/>
        </p:nvSpPr>
        <p:spPr>
          <a:xfrm>
            <a:off x="1546575" y="2968978"/>
            <a:ext cx="801511" cy="59831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FE3F6B-1B53-40DC-8727-913165F72EF1}"/>
              </a:ext>
            </a:extLst>
          </p:cNvPr>
          <p:cNvSpPr txBox="1"/>
          <p:nvPr/>
        </p:nvSpPr>
        <p:spPr>
          <a:xfrm>
            <a:off x="1433685" y="2540003"/>
            <a:ext cx="1048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objdump</a:t>
            </a:r>
            <a:endParaRPr lang="en-US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559724-5C76-4654-A85F-190447C432B7}"/>
              </a:ext>
            </a:extLst>
          </p:cNvPr>
          <p:cNvSpPr txBox="1"/>
          <p:nvPr/>
        </p:nvSpPr>
        <p:spPr>
          <a:xfrm>
            <a:off x="2717963" y="1262697"/>
            <a:ext cx="7096815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SYMBOL TABLE: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l    d  .text  0000000000000000 .text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00000000006000cc l    d  .data  0000000000000000 .data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00000000006000cc l       .data  0000000000000000 v1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00000000006000d4 l       .data  0000000000000000 v2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g       .text  0000000000000000 _start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00000000006000e0 g       .data  0000000000000000 _end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Disassembly of section .text: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&lt;_start&gt;: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4000b0:  48 8b 3c 25 cc 00 60 00 mov    0x6000cc,%rdi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4000b8:  4c 8b 14 25 d4 00 60 00 mov    0x6000d4,%r10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4000c0:  4c 29 d7                sub    %r10,%rdi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4000c3:  48 c7 c0 3c 00 00 00    mov    $0x3c,%rax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4000ca:  0f 05          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7890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:p14="http://schemas.microsoft.com/office/powerpoint/2010/main" xmlns:a16="http://schemas.microsoft.com/office/drawing/2014/main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5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Visualizing Memory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17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B1CB399-8D9C-429B-875B-405562D56F53}"/>
              </a:ext>
            </a:extLst>
          </p:cNvPr>
          <p:cNvGrpSpPr/>
          <p:nvPr/>
        </p:nvGrpSpPr>
        <p:grpSpPr>
          <a:xfrm>
            <a:off x="2788634" y="5169070"/>
            <a:ext cx="922764" cy="452485"/>
            <a:chOff x="20221" y="5371296"/>
            <a:chExt cx="922764" cy="45248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C1B0D31-E1B3-4220-8473-0C2CF33B631F}"/>
                </a:ext>
              </a:extLst>
            </p:cNvPr>
            <p:cNvSpPr txBox="1"/>
            <p:nvPr/>
          </p:nvSpPr>
          <p:spPr>
            <a:xfrm>
              <a:off x="88313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832E808-55C8-44D1-8DB8-F8B1EE2759F5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0x004000xx</a:t>
              </a: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01799BE8-ADE6-40AD-A980-FF56B05CA0F9}"/>
              </a:ext>
            </a:extLst>
          </p:cNvPr>
          <p:cNvSpPr/>
          <p:nvPr/>
        </p:nvSpPr>
        <p:spPr>
          <a:xfrm>
            <a:off x="25585" y="6539568"/>
            <a:ext cx="6827133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EC0BE3D-465B-4A07-9553-662D732B400B}"/>
              </a:ext>
            </a:extLst>
          </p:cNvPr>
          <p:cNvSpPr/>
          <p:nvPr/>
        </p:nvSpPr>
        <p:spPr>
          <a:xfrm>
            <a:off x="3017786" y="6488470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E28D891-F6DC-4138-9EB4-02D8FAA15EF5}"/>
              </a:ext>
            </a:extLst>
          </p:cNvPr>
          <p:cNvSpPr/>
          <p:nvPr/>
        </p:nvSpPr>
        <p:spPr>
          <a:xfrm>
            <a:off x="7633300" y="6550516"/>
            <a:ext cx="3896106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CAEAEEF-C9AB-4AE0-BF7F-3A011193E52A}"/>
              </a:ext>
            </a:extLst>
          </p:cNvPr>
          <p:cNvSpPr/>
          <p:nvPr/>
        </p:nvSpPr>
        <p:spPr>
          <a:xfrm>
            <a:off x="9257444" y="6492827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F264F00-6601-422D-B070-4B8C9521E023}"/>
              </a:ext>
            </a:extLst>
          </p:cNvPr>
          <p:cNvSpPr/>
          <p:nvPr/>
        </p:nvSpPr>
        <p:spPr>
          <a:xfrm>
            <a:off x="9595661" y="6060160"/>
            <a:ext cx="1933745" cy="436845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v2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AC4D93C-4EEB-4B2C-988C-55FAB3215D2A}"/>
              </a:ext>
            </a:extLst>
          </p:cNvPr>
          <p:cNvSpPr/>
          <p:nvPr/>
        </p:nvSpPr>
        <p:spPr>
          <a:xfrm>
            <a:off x="25585" y="6054222"/>
            <a:ext cx="1919900" cy="429759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movq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(v1), </a:t>
            </a:r>
            <a:r>
              <a:rPr lang="en-US" sz="1600" dirty="0" err="1">
                <a:solidFill>
                  <a:schemeClr val="tx1"/>
                </a:solidFill>
              </a:rPr>
              <a:t>rdi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ED46097-AF50-41CE-9DEC-21EEA8EA40DF}"/>
              </a:ext>
            </a:extLst>
          </p:cNvPr>
          <p:cNvSpPr txBox="1"/>
          <p:nvPr/>
        </p:nvSpPr>
        <p:spPr>
          <a:xfrm>
            <a:off x="1498763" y="1262697"/>
            <a:ext cx="7096815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SYMBOL TABLE: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l    d  .text  0000000000000000 .text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00000000006000cc l    d  .data  0000000000000000 .data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00000000006000cc l       .data  0000000000000000 v1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00000000006000d4 l       .data  0000000000000000 v2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g       .text  0000000000000000 _start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00000000006000e0 g       .data  0000000000000000 _end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Disassembly of section .text: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&lt;_start&gt;: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4000b0:  48 8b 3c 25 cc 00 60 00 mov    0x6000cc,%rdi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4000b8:  4c 8b 14 25 d4 00 60 00 mov    0x6000d4,%r10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4000c0:  4c 29 d7                sub    %r10,%rdi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4000c3:  48 c7 c0 3c 00 00 00    mov    $0x3c,%rax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4000ca:  0f 05          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F7A7ABE-4A3E-4837-8F33-C140F2572063}"/>
              </a:ext>
            </a:extLst>
          </p:cNvPr>
          <p:cNvGrpSpPr/>
          <p:nvPr/>
        </p:nvGrpSpPr>
        <p:grpSpPr>
          <a:xfrm>
            <a:off x="268473" y="5490282"/>
            <a:ext cx="224457" cy="506251"/>
            <a:chOff x="268473" y="5726517"/>
            <a:chExt cx="224457" cy="50625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F969400-95C3-48CF-A8C5-0E7B3374C43E}"/>
                </a:ext>
              </a:extLst>
            </p:cNvPr>
            <p:cNvSpPr/>
            <p:nvPr/>
          </p:nvSpPr>
          <p:spPr>
            <a:xfrm>
              <a:off x="286069" y="5726517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b1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2C3C6F4-7F24-4159-9E10-50DA4CE9B34B}"/>
                </a:ext>
              </a:extLst>
            </p:cNvPr>
            <p:cNvSpPr/>
            <p:nvPr/>
          </p:nvSpPr>
          <p:spPr>
            <a:xfrm>
              <a:off x="268473" y="5977887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8b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A7E1A78B-3F8E-48AD-B2F7-80EBD2CA5E52}"/>
              </a:ext>
            </a:extLst>
          </p:cNvPr>
          <p:cNvGrpSpPr/>
          <p:nvPr/>
        </p:nvGrpSpPr>
        <p:grpSpPr>
          <a:xfrm>
            <a:off x="511358" y="5490282"/>
            <a:ext cx="224457" cy="506251"/>
            <a:chOff x="1113819" y="5519344"/>
            <a:chExt cx="224457" cy="506251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1B8F0FC9-7096-4C9E-B556-8023D7F6A23B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b2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EDA35342-40E6-4284-A0AB-7AA9FF095D84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3c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5FE95D9A-D7C7-4B2A-8372-06413B75DF0F}"/>
              </a:ext>
            </a:extLst>
          </p:cNvPr>
          <p:cNvGrpSpPr/>
          <p:nvPr/>
        </p:nvGrpSpPr>
        <p:grpSpPr>
          <a:xfrm>
            <a:off x="754246" y="5490282"/>
            <a:ext cx="224457" cy="506251"/>
            <a:chOff x="1113819" y="5519344"/>
            <a:chExt cx="224457" cy="506251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5A913770-A038-4E88-9557-9AE876E343A1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b3</a:t>
              </a: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AD8CFC24-5C4A-46E1-BA5B-BB7848D2CA26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25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7C06769B-8B81-4B74-94A6-8ED12CEEA508}"/>
              </a:ext>
            </a:extLst>
          </p:cNvPr>
          <p:cNvGrpSpPr/>
          <p:nvPr/>
        </p:nvGrpSpPr>
        <p:grpSpPr>
          <a:xfrm>
            <a:off x="997133" y="5490282"/>
            <a:ext cx="224457" cy="506251"/>
            <a:chOff x="1113819" y="5519344"/>
            <a:chExt cx="224457" cy="506251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F64DDCF3-5FCD-41B0-9E7E-4FB81ECEC734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b4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23A1DA69-C27F-47E8-87EE-7C304AB61120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cc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61AE91E-D11E-40F4-A44D-ED68EB341376}"/>
              </a:ext>
            </a:extLst>
          </p:cNvPr>
          <p:cNvGrpSpPr/>
          <p:nvPr/>
        </p:nvGrpSpPr>
        <p:grpSpPr>
          <a:xfrm>
            <a:off x="25585" y="5492662"/>
            <a:ext cx="224457" cy="503871"/>
            <a:chOff x="25585" y="5728898"/>
            <a:chExt cx="224457" cy="50387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DCBEFF0-EA98-4C55-9249-EB9AC6234206}"/>
                </a:ext>
              </a:extLst>
            </p:cNvPr>
            <p:cNvSpPr/>
            <p:nvPr/>
          </p:nvSpPr>
          <p:spPr>
            <a:xfrm>
              <a:off x="25585" y="5977888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4c</a:t>
              </a: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752D822C-6437-4983-876C-0FC52C5F814B}"/>
                </a:ext>
              </a:extLst>
            </p:cNvPr>
            <p:cNvSpPr/>
            <p:nvPr/>
          </p:nvSpPr>
          <p:spPr>
            <a:xfrm>
              <a:off x="47942" y="5728898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b0</a:t>
              </a: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EA3BBCF1-F32D-48E5-AE22-FA122C25096F}"/>
              </a:ext>
            </a:extLst>
          </p:cNvPr>
          <p:cNvGrpSpPr/>
          <p:nvPr/>
        </p:nvGrpSpPr>
        <p:grpSpPr>
          <a:xfrm>
            <a:off x="1242402" y="5490282"/>
            <a:ext cx="224457" cy="506251"/>
            <a:chOff x="1113819" y="5519344"/>
            <a:chExt cx="224457" cy="506251"/>
          </a:xfrm>
        </p:grpSpPr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68D24177-4A64-408F-B357-59F12CC5187C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b5</a:t>
              </a: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2FE275D8-7FB0-41A6-AD76-3CCAA6E81D20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4DA0F2D8-44F3-46AE-A2B3-122B33936866}"/>
              </a:ext>
            </a:extLst>
          </p:cNvPr>
          <p:cNvGrpSpPr/>
          <p:nvPr/>
        </p:nvGrpSpPr>
        <p:grpSpPr>
          <a:xfrm>
            <a:off x="1482909" y="5490282"/>
            <a:ext cx="224457" cy="506251"/>
            <a:chOff x="1113819" y="5519344"/>
            <a:chExt cx="224457" cy="506251"/>
          </a:xfrm>
        </p:grpSpPr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6BDFEA49-6433-4F2E-A7CF-B59D65434064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b6</a:t>
              </a: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96B89694-7AB6-4DF2-829A-F613F8FE7C1C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60</a:t>
              </a: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33E784F5-2FB6-4483-9A84-061F7B7F5F72}"/>
              </a:ext>
            </a:extLst>
          </p:cNvPr>
          <p:cNvGrpSpPr/>
          <p:nvPr/>
        </p:nvGrpSpPr>
        <p:grpSpPr>
          <a:xfrm>
            <a:off x="1723026" y="5490282"/>
            <a:ext cx="224457" cy="506251"/>
            <a:chOff x="1113819" y="5519344"/>
            <a:chExt cx="224457" cy="506251"/>
          </a:xfrm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E03A423D-309A-4893-B143-7943CF7CA15C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b7</a:t>
              </a: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6EADA5EE-BFEA-4339-BDB0-95D3096C507D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5E349DA9-763B-45B5-9C55-34F0347B657B}"/>
              </a:ext>
            </a:extLst>
          </p:cNvPr>
          <p:cNvGrpSpPr/>
          <p:nvPr/>
        </p:nvGrpSpPr>
        <p:grpSpPr>
          <a:xfrm>
            <a:off x="1968296" y="5490282"/>
            <a:ext cx="224457" cy="506251"/>
            <a:chOff x="1113819" y="5519344"/>
            <a:chExt cx="224457" cy="506251"/>
          </a:xfrm>
        </p:grpSpPr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A4604E6A-9A2C-4FA4-8A52-6CAFA304ABE5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b8</a:t>
              </a:r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A4615882-7405-487A-B44C-24890866D85D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4c</a:t>
              </a:r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CFE104ED-D024-4019-BCC0-E835DAC07ADA}"/>
              </a:ext>
            </a:extLst>
          </p:cNvPr>
          <p:cNvGrpSpPr/>
          <p:nvPr/>
        </p:nvGrpSpPr>
        <p:grpSpPr>
          <a:xfrm>
            <a:off x="2208801" y="5490282"/>
            <a:ext cx="224457" cy="506251"/>
            <a:chOff x="1113819" y="5519344"/>
            <a:chExt cx="224457" cy="506251"/>
          </a:xfrm>
        </p:grpSpPr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FA87A887-6A8D-4148-BCDC-20D6EAAFB582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b9</a:t>
              </a:r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DA9F822C-2949-4423-881D-952AEA464E29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8b</a:t>
              </a:r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87EC64D2-AC13-4398-B4D8-519039D08769}"/>
              </a:ext>
            </a:extLst>
          </p:cNvPr>
          <p:cNvGrpSpPr/>
          <p:nvPr/>
        </p:nvGrpSpPr>
        <p:grpSpPr>
          <a:xfrm>
            <a:off x="2454072" y="5490282"/>
            <a:ext cx="224457" cy="506251"/>
            <a:chOff x="1113819" y="5519344"/>
            <a:chExt cx="224457" cy="506251"/>
          </a:xfrm>
        </p:grpSpPr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07169BF6-4691-4A68-87ED-48825976C0AB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 err="1"/>
                <a:t>ba</a:t>
              </a:r>
              <a:endParaRPr lang="en-US" sz="1400" dirty="0"/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69E3A2D6-05CA-430A-A769-27B2A3450ED8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14</a:t>
              </a:r>
            </a:p>
          </p:txBody>
        </p: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A8A65042-E4C7-45F4-97A7-6EB38A9BCD02}"/>
              </a:ext>
            </a:extLst>
          </p:cNvPr>
          <p:cNvGrpSpPr/>
          <p:nvPr/>
        </p:nvGrpSpPr>
        <p:grpSpPr>
          <a:xfrm>
            <a:off x="2696961" y="5490282"/>
            <a:ext cx="224457" cy="506251"/>
            <a:chOff x="1113819" y="5519344"/>
            <a:chExt cx="224457" cy="506251"/>
          </a:xfrm>
        </p:grpSpPr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FDF96BA5-DB02-4F9C-AF9C-7BF1D1994754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bb</a:t>
              </a:r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4A80CEB4-4640-4CD0-8B96-4AE3B2C18E52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25</a:t>
              </a:r>
            </a:p>
          </p:txBody>
        </p:sp>
      </p:grpSp>
      <p:sp>
        <p:nvSpPr>
          <p:cNvPr id="122" name="Rectangle 121">
            <a:extLst>
              <a:ext uri="{FF2B5EF4-FFF2-40B4-BE49-F238E27FC236}">
                <a16:creationId xmlns:a16="http://schemas.microsoft.com/office/drawing/2014/main" id="{7F279119-2A24-4FAE-BE41-B4D00C72D1E9}"/>
              </a:ext>
            </a:extLst>
          </p:cNvPr>
          <p:cNvSpPr/>
          <p:nvPr/>
        </p:nvSpPr>
        <p:spPr>
          <a:xfrm>
            <a:off x="1968685" y="6063747"/>
            <a:ext cx="1919900" cy="429759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movq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(v2), r10</a:t>
            </a:r>
          </a:p>
        </p:txBody>
      </p: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59F78919-9D04-4F02-80DC-9451B798AEC1}"/>
              </a:ext>
            </a:extLst>
          </p:cNvPr>
          <p:cNvGrpSpPr/>
          <p:nvPr/>
        </p:nvGrpSpPr>
        <p:grpSpPr>
          <a:xfrm>
            <a:off x="2939846" y="5490282"/>
            <a:ext cx="224457" cy="506251"/>
            <a:chOff x="1113819" y="5519344"/>
            <a:chExt cx="224457" cy="506251"/>
          </a:xfrm>
        </p:grpSpPr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83711B30-697C-4ECF-A5DD-FEF5F514F9CF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 err="1"/>
                <a:t>bc</a:t>
              </a:r>
              <a:endParaRPr lang="en-US" sz="1400" dirty="0"/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581798E1-5D19-4FC6-8D6C-8B85DA392C83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d4</a:t>
              </a:r>
            </a:p>
          </p:txBody>
        </p: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1A026DA6-1435-451B-B107-86294FF80642}"/>
              </a:ext>
            </a:extLst>
          </p:cNvPr>
          <p:cNvGrpSpPr/>
          <p:nvPr/>
        </p:nvGrpSpPr>
        <p:grpSpPr>
          <a:xfrm>
            <a:off x="3180351" y="5490282"/>
            <a:ext cx="224457" cy="506251"/>
            <a:chOff x="1113819" y="5519344"/>
            <a:chExt cx="224457" cy="506251"/>
          </a:xfrm>
        </p:grpSpPr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9079F6CC-356E-4083-941D-2E428D79B60A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bd</a:t>
              </a:r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184F3A91-F59D-4422-BE24-899DD9C706F7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4522C5B8-8F7B-4F53-B3C6-DE4D080EF1D2}"/>
              </a:ext>
            </a:extLst>
          </p:cNvPr>
          <p:cNvGrpSpPr/>
          <p:nvPr/>
        </p:nvGrpSpPr>
        <p:grpSpPr>
          <a:xfrm>
            <a:off x="3425622" y="5490282"/>
            <a:ext cx="224457" cy="506251"/>
            <a:chOff x="1113819" y="5519344"/>
            <a:chExt cx="224457" cy="506251"/>
          </a:xfrm>
        </p:grpSpPr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F8C7F71A-FC4B-4712-9469-F332A1041554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be</a:t>
              </a: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48561DC8-35D1-46C4-BE1F-9401E143AD03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60</a:t>
              </a:r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4412C071-957A-48D2-89D4-FFEBE62CC9C6}"/>
              </a:ext>
            </a:extLst>
          </p:cNvPr>
          <p:cNvGrpSpPr/>
          <p:nvPr/>
        </p:nvGrpSpPr>
        <p:grpSpPr>
          <a:xfrm>
            <a:off x="3668511" y="5490282"/>
            <a:ext cx="224457" cy="506251"/>
            <a:chOff x="1113819" y="5519344"/>
            <a:chExt cx="224457" cy="506251"/>
          </a:xfrm>
        </p:grpSpPr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11A46E90-F5CC-42DE-B352-471B2BD87B63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bf</a:t>
              </a:r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123C8E41-F8CE-4BC8-99A2-158D04A93B20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92CD52D7-3213-43C5-B521-B049E729DD20}"/>
              </a:ext>
            </a:extLst>
          </p:cNvPr>
          <p:cNvGrpSpPr/>
          <p:nvPr/>
        </p:nvGrpSpPr>
        <p:grpSpPr>
          <a:xfrm>
            <a:off x="3913776" y="5490282"/>
            <a:ext cx="224457" cy="506251"/>
            <a:chOff x="1113819" y="5519344"/>
            <a:chExt cx="224457" cy="506251"/>
          </a:xfrm>
        </p:grpSpPr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E0F1A04B-5CC8-4E94-B3CC-FAFB9F929F16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c0</a:t>
              </a:r>
            </a:p>
          </p:txBody>
        </p:sp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E950FDBF-556C-4E1F-AD4E-D4E042405A59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4d</a:t>
              </a:r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AF60EDC-F97D-4054-90D3-140925653A70}"/>
              </a:ext>
            </a:extLst>
          </p:cNvPr>
          <p:cNvGrpSpPr/>
          <p:nvPr/>
        </p:nvGrpSpPr>
        <p:grpSpPr>
          <a:xfrm>
            <a:off x="4159047" y="5490282"/>
            <a:ext cx="224457" cy="506251"/>
            <a:chOff x="1113819" y="5519344"/>
            <a:chExt cx="224457" cy="506251"/>
          </a:xfrm>
        </p:grpSpPr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9DF3F827-F506-49AA-B766-44271E992B62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c1</a:t>
              </a:r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2BA459B8-2F32-4D17-9556-E79B748D833E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29</a:t>
              </a:r>
            </a:p>
          </p:txBody>
        </p: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7EC4EBB5-E4AF-40AF-A53D-1A6323664FFF}"/>
              </a:ext>
            </a:extLst>
          </p:cNvPr>
          <p:cNvGrpSpPr/>
          <p:nvPr/>
        </p:nvGrpSpPr>
        <p:grpSpPr>
          <a:xfrm>
            <a:off x="4401936" y="5490282"/>
            <a:ext cx="224457" cy="506251"/>
            <a:chOff x="1113819" y="5519344"/>
            <a:chExt cx="224457" cy="506251"/>
          </a:xfrm>
        </p:grpSpPr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0599B05C-730B-4F1A-86D8-1FC3073FCF16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c2</a:t>
              </a:r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530CAFF7-E94A-4274-8A74-197AD4832BE9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d7</a:t>
              </a:r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67B58334-A2C5-4EBD-8EEE-14B015D5AD08}"/>
              </a:ext>
            </a:extLst>
          </p:cNvPr>
          <p:cNvGrpSpPr/>
          <p:nvPr/>
        </p:nvGrpSpPr>
        <p:grpSpPr>
          <a:xfrm>
            <a:off x="4649586" y="5490282"/>
            <a:ext cx="224457" cy="506251"/>
            <a:chOff x="1113819" y="5519344"/>
            <a:chExt cx="224457" cy="506251"/>
          </a:xfrm>
        </p:grpSpPr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0B3B0F5B-8DF3-490A-A90A-9025A179E0EA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c3</a:t>
              </a:r>
            </a:p>
          </p:txBody>
        </p:sp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0F52AA87-2746-4B84-B113-7E9750921EAA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48</a:t>
              </a:r>
            </a:p>
          </p:txBody>
        </p: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3D656ACE-C4EF-4A59-B985-72D90208E742}"/>
              </a:ext>
            </a:extLst>
          </p:cNvPr>
          <p:cNvGrpSpPr/>
          <p:nvPr/>
        </p:nvGrpSpPr>
        <p:grpSpPr>
          <a:xfrm>
            <a:off x="4892471" y="5490282"/>
            <a:ext cx="224457" cy="506251"/>
            <a:chOff x="1113819" y="5519344"/>
            <a:chExt cx="224457" cy="506251"/>
          </a:xfrm>
        </p:grpSpPr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C43FAF75-BED5-403B-A8AF-CCBB95554BD4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c4</a:t>
              </a:r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ECE8B40B-3327-4DE3-BF46-C706F27D3F82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c7</a:t>
              </a:r>
            </a:p>
          </p:txBody>
        </p:sp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88312118-2A60-4017-9809-65880EDDFA60}"/>
              </a:ext>
            </a:extLst>
          </p:cNvPr>
          <p:cNvGrpSpPr/>
          <p:nvPr/>
        </p:nvGrpSpPr>
        <p:grpSpPr>
          <a:xfrm>
            <a:off x="5132976" y="5490282"/>
            <a:ext cx="224457" cy="506251"/>
            <a:chOff x="1113819" y="5519344"/>
            <a:chExt cx="224457" cy="506251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EAF7F040-1D6C-4030-8FD2-68D102682EDA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c5</a:t>
              </a:r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122CB348-0F1B-4989-998B-D8DDE8F04B3F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c0</a:t>
              </a:r>
            </a:p>
          </p:txBody>
        </p:sp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CC297703-C5CA-4BC7-ADE7-27612B0D09FD}"/>
              </a:ext>
            </a:extLst>
          </p:cNvPr>
          <p:cNvGrpSpPr/>
          <p:nvPr/>
        </p:nvGrpSpPr>
        <p:grpSpPr>
          <a:xfrm>
            <a:off x="5378247" y="5490282"/>
            <a:ext cx="224457" cy="506251"/>
            <a:chOff x="1113819" y="5519344"/>
            <a:chExt cx="224457" cy="506251"/>
          </a:xfrm>
        </p:grpSpPr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A5C3DDEF-A42D-4458-A547-FB1C38A3FA26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c6</a:t>
              </a:r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6024053F-68C2-4296-A153-06FC8514DCA5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3c</a:t>
              </a:r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B17BADBB-B2E9-4B39-AEC9-DBCA885B5366}"/>
              </a:ext>
            </a:extLst>
          </p:cNvPr>
          <p:cNvGrpSpPr/>
          <p:nvPr/>
        </p:nvGrpSpPr>
        <p:grpSpPr>
          <a:xfrm>
            <a:off x="5621136" y="5490282"/>
            <a:ext cx="224457" cy="506251"/>
            <a:chOff x="1113819" y="5519344"/>
            <a:chExt cx="224457" cy="506251"/>
          </a:xfrm>
        </p:grpSpPr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C47DC75C-8648-494A-A168-DFCF4031E86B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c7</a:t>
              </a: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71AD5986-156B-4457-9574-ACF0E1891F2E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BEADE1A8-F399-480F-A253-B7EEAFF0BBF1}"/>
              </a:ext>
            </a:extLst>
          </p:cNvPr>
          <p:cNvGrpSpPr/>
          <p:nvPr/>
        </p:nvGrpSpPr>
        <p:grpSpPr>
          <a:xfrm>
            <a:off x="5866401" y="5490282"/>
            <a:ext cx="224457" cy="506251"/>
            <a:chOff x="1113819" y="5519344"/>
            <a:chExt cx="224457" cy="506251"/>
          </a:xfrm>
        </p:grpSpPr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FE5559CC-673A-4D77-A815-523E7091032E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c8</a:t>
              </a:r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04462639-85E3-4AC2-A163-12DA696D5EC2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224CD504-74AD-4271-916F-A2C6A515DA7B}"/>
              </a:ext>
            </a:extLst>
          </p:cNvPr>
          <p:cNvGrpSpPr/>
          <p:nvPr/>
        </p:nvGrpSpPr>
        <p:grpSpPr>
          <a:xfrm>
            <a:off x="6111672" y="5490282"/>
            <a:ext cx="224457" cy="506251"/>
            <a:chOff x="1113819" y="5519344"/>
            <a:chExt cx="224457" cy="506251"/>
          </a:xfrm>
        </p:grpSpPr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B030B7F0-ABC8-48F5-948C-98E84D225A02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c9</a:t>
              </a:r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52040DEB-4942-4B3C-AB58-26CA9F0C5122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345D2158-45D0-4ED8-B723-4BA08799416D}"/>
              </a:ext>
            </a:extLst>
          </p:cNvPr>
          <p:cNvGrpSpPr/>
          <p:nvPr/>
        </p:nvGrpSpPr>
        <p:grpSpPr>
          <a:xfrm>
            <a:off x="6362181" y="5490282"/>
            <a:ext cx="224457" cy="506251"/>
            <a:chOff x="1113819" y="5519344"/>
            <a:chExt cx="224457" cy="506251"/>
          </a:xfrm>
        </p:grpSpPr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3A7029DD-89E8-4416-BE78-83C272F5689B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ca</a:t>
              </a:r>
            </a:p>
          </p:txBody>
        </p:sp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6ED7FFEA-F090-4A73-9963-94EBC5B73AAE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0f</a:t>
              </a:r>
            </a:p>
          </p:txBody>
        </p:sp>
      </p:grpSp>
      <p:sp>
        <p:nvSpPr>
          <p:cNvPr id="168" name="Rectangle 167">
            <a:extLst>
              <a:ext uri="{FF2B5EF4-FFF2-40B4-BE49-F238E27FC236}">
                <a16:creationId xmlns:a16="http://schemas.microsoft.com/office/drawing/2014/main" id="{7DFD62F2-A58D-49B9-AB81-79E4663826C1}"/>
              </a:ext>
            </a:extLst>
          </p:cNvPr>
          <p:cNvSpPr/>
          <p:nvPr/>
        </p:nvSpPr>
        <p:spPr>
          <a:xfrm>
            <a:off x="3911785" y="6063747"/>
            <a:ext cx="705365" cy="429759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subq</a:t>
            </a:r>
            <a:endParaRPr lang="en-US" sz="1600" dirty="0">
              <a:solidFill>
                <a:schemeClr val="tx1"/>
              </a:solidFill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r10, </a:t>
            </a:r>
            <a:r>
              <a:rPr lang="en-US" sz="1600" dirty="0" err="1">
                <a:solidFill>
                  <a:schemeClr val="tx1"/>
                </a:solidFill>
              </a:rPr>
              <a:t>rdi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CC4CB33D-1696-4213-9A5A-2072F2BC0198}"/>
              </a:ext>
            </a:extLst>
          </p:cNvPr>
          <p:cNvSpPr/>
          <p:nvPr/>
        </p:nvSpPr>
        <p:spPr>
          <a:xfrm>
            <a:off x="4643305" y="6063747"/>
            <a:ext cx="1711256" cy="429759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movq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$60, </a:t>
            </a:r>
            <a:r>
              <a:rPr lang="en-US" sz="1600" dirty="0" err="1">
                <a:solidFill>
                  <a:schemeClr val="tx1"/>
                </a:solidFill>
              </a:rPr>
              <a:t>rax</a:t>
            </a:r>
            <a:endParaRPr lang="en-US" sz="1600" dirty="0">
              <a:solidFill>
                <a:schemeClr val="tx1"/>
              </a:solidFill>
            </a:endParaRPr>
          </a:p>
        </p:txBody>
      </p: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803F1A07-E52F-45DD-9E18-C3BFF515B013}"/>
              </a:ext>
            </a:extLst>
          </p:cNvPr>
          <p:cNvGrpSpPr/>
          <p:nvPr/>
        </p:nvGrpSpPr>
        <p:grpSpPr>
          <a:xfrm>
            <a:off x="6607446" y="5490282"/>
            <a:ext cx="224457" cy="506251"/>
            <a:chOff x="1113819" y="5519344"/>
            <a:chExt cx="224457" cy="506251"/>
          </a:xfrm>
        </p:grpSpPr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B1FA9665-F636-4BB5-A998-1B7D81EA63AC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 err="1"/>
                <a:t>cb</a:t>
              </a:r>
              <a:endParaRPr lang="en-US" sz="1400" dirty="0"/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13A049E6-C9A0-4010-A7A7-1FB53524897B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05</a:t>
              </a:r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A0FE8953-AD6D-40A2-B018-9D984BDC9F32}"/>
              </a:ext>
            </a:extLst>
          </p:cNvPr>
          <p:cNvGrpSpPr/>
          <p:nvPr/>
        </p:nvGrpSpPr>
        <p:grpSpPr>
          <a:xfrm>
            <a:off x="7617538" y="5490282"/>
            <a:ext cx="224457" cy="506251"/>
            <a:chOff x="1113819" y="5519344"/>
            <a:chExt cx="224457" cy="506251"/>
          </a:xfrm>
        </p:grpSpPr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8E46B5CD-1E60-44C4-80D8-671A3065079C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cc</a:t>
              </a:r>
            </a:p>
          </p:txBody>
        </p:sp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582FDDE7-E1A6-491C-901D-D0B67548AB91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07</a:t>
              </a:r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14EC304A-AD57-4E1E-818E-630DD0AF773D}"/>
              </a:ext>
            </a:extLst>
          </p:cNvPr>
          <p:cNvGrpSpPr/>
          <p:nvPr/>
        </p:nvGrpSpPr>
        <p:grpSpPr>
          <a:xfrm>
            <a:off x="7860427" y="5490282"/>
            <a:ext cx="224457" cy="506251"/>
            <a:chOff x="1113819" y="5519344"/>
            <a:chExt cx="224457" cy="506251"/>
          </a:xfrm>
        </p:grpSpPr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8A8780A1-9DC2-4A4F-9D49-D3D2B78E3004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cd</a:t>
              </a:r>
            </a:p>
          </p:txBody>
        </p:sp>
        <p:sp>
          <p:nvSpPr>
            <p:cNvPr id="178" name="Rectangle 177">
              <a:extLst>
                <a:ext uri="{FF2B5EF4-FFF2-40B4-BE49-F238E27FC236}">
                  <a16:creationId xmlns:a16="http://schemas.microsoft.com/office/drawing/2014/main" id="{03B2C2A8-EC72-4291-8249-CE28002F3F18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CF40763C-7D67-4690-AC39-6F1BC46C553B}"/>
              </a:ext>
            </a:extLst>
          </p:cNvPr>
          <p:cNvGrpSpPr/>
          <p:nvPr/>
        </p:nvGrpSpPr>
        <p:grpSpPr>
          <a:xfrm>
            <a:off x="8115217" y="5490282"/>
            <a:ext cx="224457" cy="506251"/>
            <a:chOff x="1113819" y="5519344"/>
            <a:chExt cx="224457" cy="506251"/>
          </a:xfrm>
        </p:grpSpPr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D305E736-92B4-4335-8F99-CAC4C9CB34AC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 err="1"/>
                <a:t>ce</a:t>
              </a:r>
              <a:endParaRPr lang="en-US" sz="1400" dirty="0"/>
            </a:p>
          </p:txBody>
        </p:sp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222E3113-1C1A-4E90-ACC9-F2822E33CB8B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30B08C64-7A08-40B1-9E26-283F8342C171}"/>
              </a:ext>
            </a:extLst>
          </p:cNvPr>
          <p:cNvGrpSpPr/>
          <p:nvPr/>
        </p:nvGrpSpPr>
        <p:grpSpPr>
          <a:xfrm>
            <a:off x="8360488" y="5490282"/>
            <a:ext cx="224457" cy="506251"/>
            <a:chOff x="1113819" y="5519344"/>
            <a:chExt cx="224457" cy="506251"/>
          </a:xfrm>
        </p:grpSpPr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943F481C-4145-42CE-9AD1-F38B9D01BB2A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 err="1"/>
                <a:t>cf</a:t>
              </a:r>
              <a:endParaRPr lang="en-US" sz="1400" dirty="0"/>
            </a:p>
          </p:txBody>
        </p:sp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089E4243-FF23-41CD-967C-7B704806DB6A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47AE588E-0F53-4309-87EE-43639C9B7F49}"/>
              </a:ext>
            </a:extLst>
          </p:cNvPr>
          <p:cNvGrpSpPr/>
          <p:nvPr/>
        </p:nvGrpSpPr>
        <p:grpSpPr>
          <a:xfrm>
            <a:off x="8603377" y="5490282"/>
            <a:ext cx="224457" cy="506251"/>
            <a:chOff x="1113819" y="5519344"/>
            <a:chExt cx="224457" cy="506251"/>
          </a:xfrm>
        </p:grpSpPr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754A8467-B69A-4674-B272-3374A3B2ABA0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d0</a:t>
              </a:r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7DD2B3D7-CDB4-40A7-BC6B-B84EB9BED5B2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sp>
        <p:nvSpPr>
          <p:cNvPr id="189" name="Rectangle 188">
            <a:extLst>
              <a:ext uri="{FF2B5EF4-FFF2-40B4-BE49-F238E27FC236}">
                <a16:creationId xmlns:a16="http://schemas.microsoft.com/office/drawing/2014/main" id="{95AC8F99-ECD3-449F-A2B0-66E516CE59C9}"/>
              </a:ext>
            </a:extLst>
          </p:cNvPr>
          <p:cNvSpPr/>
          <p:nvPr/>
        </p:nvSpPr>
        <p:spPr>
          <a:xfrm>
            <a:off x="6384476" y="6046111"/>
            <a:ext cx="468242" cy="44671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sys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call</a:t>
            </a:r>
          </a:p>
        </p:txBody>
      </p: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1B3AFFA7-EAB4-4353-8137-43F654F774CC}"/>
              </a:ext>
            </a:extLst>
          </p:cNvPr>
          <p:cNvGrpSpPr/>
          <p:nvPr/>
        </p:nvGrpSpPr>
        <p:grpSpPr>
          <a:xfrm>
            <a:off x="8848168" y="5490282"/>
            <a:ext cx="224457" cy="506251"/>
            <a:chOff x="1113819" y="5519344"/>
            <a:chExt cx="224457" cy="506251"/>
          </a:xfrm>
        </p:grpSpPr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D99F5527-DD2B-4B62-A818-979514C84D6D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d1</a:t>
              </a:r>
            </a:p>
          </p:txBody>
        </p:sp>
        <p:sp>
          <p:nvSpPr>
            <p:cNvPr id="192" name="Rectangle 191">
              <a:extLst>
                <a:ext uri="{FF2B5EF4-FFF2-40B4-BE49-F238E27FC236}">
                  <a16:creationId xmlns:a16="http://schemas.microsoft.com/office/drawing/2014/main" id="{5B90CDA3-1FC7-4DF1-AE88-8E2B620EB25E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25AF1E6C-073B-42B6-BE0C-9A62784221AE}"/>
              </a:ext>
            </a:extLst>
          </p:cNvPr>
          <p:cNvGrpSpPr/>
          <p:nvPr/>
        </p:nvGrpSpPr>
        <p:grpSpPr>
          <a:xfrm>
            <a:off x="9091057" y="5490282"/>
            <a:ext cx="224457" cy="506251"/>
            <a:chOff x="1113819" y="5519344"/>
            <a:chExt cx="224457" cy="506251"/>
          </a:xfrm>
        </p:grpSpPr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75581D72-0484-41CD-909B-EE94A10A5A11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d2</a:t>
              </a:r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91DE9ACD-1A58-4CC2-B708-050F9FDFBB5C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4C4E1CC4-681A-454E-8BFD-3DDA258A020B}"/>
              </a:ext>
            </a:extLst>
          </p:cNvPr>
          <p:cNvGrpSpPr/>
          <p:nvPr/>
        </p:nvGrpSpPr>
        <p:grpSpPr>
          <a:xfrm>
            <a:off x="9338707" y="5490282"/>
            <a:ext cx="224457" cy="506251"/>
            <a:chOff x="1113819" y="5519344"/>
            <a:chExt cx="224457" cy="506251"/>
          </a:xfrm>
        </p:grpSpPr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B7F7E439-AB3D-4D92-AF8D-E3012ABCEEB3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d3</a:t>
              </a:r>
            </a:p>
          </p:txBody>
        </p:sp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0104BDFA-C02A-40D4-842D-9945CADB9075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2B644458-9C2B-4AFD-A38C-B7E9DA17D38E}"/>
              </a:ext>
            </a:extLst>
          </p:cNvPr>
          <p:cNvGrpSpPr/>
          <p:nvPr/>
        </p:nvGrpSpPr>
        <p:grpSpPr>
          <a:xfrm>
            <a:off x="9581592" y="5490282"/>
            <a:ext cx="224457" cy="506251"/>
            <a:chOff x="1113819" y="5519344"/>
            <a:chExt cx="224457" cy="506251"/>
          </a:xfrm>
        </p:grpSpPr>
        <p:sp>
          <p:nvSpPr>
            <p:cNvPr id="200" name="Rectangle 199">
              <a:extLst>
                <a:ext uri="{FF2B5EF4-FFF2-40B4-BE49-F238E27FC236}">
                  <a16:creationId xmlns:a16="http://schemas.microsoft.com/office/drawing/2014/main" id="{28CB2385-8E7C-432F-9BE1-5EDA90A37D3F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d4</a:t>
              </a:r>
            </a:p>
          </p:txBody>
        </p:sp>
        <p:sp>
          <p:nvSpPr>
            <p:cNvPr id="201" name="Rectangle 200">
              <a:extLst>
                <a:ext uri="{FF2B5EF4-FFF2-40B4-BE49-F238E27FC236}">
                  <a16:creationId xmlns:a16="http://schemas.microsoft.com/office/drawing/2014/main" id="{7B629501-3480-45C8-A401-CC092F51E27B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04</a:t>
              </a:r>
            </a:p>
          </p:txBody>
        </p:sp>
      </p:grp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6C0F9B75-D2EB-4D10-AC83-775822BDD909}"/>
              </a:ext>
            </a:extLst>
          </p:cNvPr>
          <p:cNvGrpSpPr/>
          <p:nvPr/>
        </p:nvGrpSpPr>
        <p:grpSpPr>
          <a:xfrm>
            <a:off x="9822097" y="5490282"/>
            <a:ext cx="224457" cy="506251"/>
            <a:chOff x="1113819" y="5519344"/>
            <a:chExt cx="224457" cy="506251"/>
          </a:xfrm>
        </p:grpSpPr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37FEC842-10C5-403E-83CE-C3B65083100F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d5</a:t>
              </a:r>
            </a:p>
          </p:txBody>
        </p:sp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id="{534BB15A-05F9-4AF6-AE39-8BBA56D4662D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205" name="Group 204">
            <a:extLst>
              <a:ext uri="{FF2B5EF4-FFF2-40B4-BE49-F238E27FC236}">
                <a16:creationId xmlns:a16="http://schemas.microsoft.com/office/drawing/2014/main" id="{FBE6D8FB-B107-41BF-B442-6CBADB540A21}"/>
              </a:ext>
            </a:extLst>
          </p:cNvPr>
          <p:cNvGrpSpPr/>
          <p:nvPr/>
        </p:nvGrpSpPr>
        <p:grpSpPr>
          <a:xfrm>
            <a:off x="10067368" y="5490282"/>
            <a:ext cx="224457" cy="506251"/>
            <a:chOff x="1113819" y="5519344"/>
            <a:chExt cx="224457" cy="506251"/>
          </a:xfrm>
        </p:grpSpPr>
        <p:sp>
          <p:nvSpPr>
            <p:cNvPr id="206" name="Rectangle 205">
              <a:extLst>
                <a:ext uri="{FF2B5EF4-FFF2-40B4-BE49-F238E27FC236}">
                  <a16:creationId xmlns:a16="http://schemas.microsoft.com/office/drawing/2014/main" id="{44E5E09A-CBD5-4609-B3EF-20A7B7140DF0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d6</a:t>
              </a:r>
            </a:p>
          </p:txBody>
        </p:sp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A3232622-07CA-4564-A54C-71E680B42B1B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F38E9689-80E9-408F-AFA1-1137C52014F8}"/>
              </a:ext>
            </a:extLst>
          </p:cNvPr>
          <p:cNvGrpSpPr/>
          <p:nvPr/>
        </p:nvGrpSpPr>
        <p:grpSpPr>
          <a:xfrm>
            <a:off x="10310257" y="5490282"/>
            <a:ext cx="224457" cy="506251"/>
            <a:chOff x="1113819" y="5519344"/>
            <a:chExt cx="224457" cy="506251"/>
          </a:xfrm>
        </p:grpSpPr>
        <p:sp>
          <p:nvSpPr>
            <p:cNvPr id="209" name="Rectangle 208">
              <a:extLst>
                <a:ext uri="{FF2B5EF4-FFF2-40B4-BE49-F238E27FC236}">
                  <a16:creationId xmlns:a16="http://schemas.microsoft.com/office/drawing/2014/main" id="{3D83A864-6B0B-42E5-91CC-223520764B04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d7</a:t>
              </a:r>
            </a:p>
          </p:txBody>
        </p:sp>
        <p:sp>
          <p:nvSpPr>
            <p:cNvPr id="210" name="Rectangle 209">
              <a:extLst>
                <a:ext uri="{FF2B5EF4-FFF2-40B4-BE49-F238E27FC236}">
                  <a16:creationId xmlns:a16="http://schemas.microsoft.com/office/drawing/2014/main" id="{CF35F5ED-F13F-437E-BD3E-C91154222CC6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211" name="Group 210">
            <a:extLst>
              <a:ext uri="{FF2B5EF4-FFF2-40B4-BE49-F238E27FC236}">
                <a16:creationId xmlns:a16="http://schemas.microsoft.com/office/drawing/2014/main" id="{FE4CA39F-98EB-481E-904C-27022E144BF0}"/>
              </a:ext>
            </a:extLst>
          </p:cNvPr>
          <p:cNvGrpSpPr/>
          <p:nvPr/>
        </p:nvGrpSpPr>
        <p:grpSpPr>
          <a:xfrm>
            <a:off x="10555522" y="5490282"/>
            <a:ext cx="224457" cy="506251"/>
            <a:chOff x="1113819" y="5519344"/>
            <a:chExt cx="224457" cy="506251"/>
          </a:xfrm>
        </p:grpSpPr>
        <p:sp>
          <p:nvSpPr>
            <p:cNvPr id="212" name="Rectangle 211">
              <a:extLst>
                <a:ext uri="{FF2B5EF4-FFF2-40B4-BE49-F238E27FC236}">
                  <a16:creationId xmlns:a16="http://schemas.microsoft.com/office/drawing/2014/main" id="{FE51E5D7-B082-4751-9C4C-FF0948930F25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d8</a:t>
              </a:r>
            </a:p>
          </p:txBody>
        </p:sp>
        <p:sp>
          <p:nvSpPr>
            <p:cNvPr id="213" name="Rectangle 212">
              <a:extLst>
                <a:ext uri="{FF2B5EF4-FFF2-40B4-BE49-F238E27FC236}">
                  <a16:creationId xmlns:a16="http://schemas.microsoft.com/office/drawing/2014/main" id="{677E47C3-8B34-40EB-AA3C-F65B4F9D7587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214" name="Group 213">
            <a:extLst>
              <a:ext uri="{FF2B5EF4-FFF2-40B4-BE49-F238E27FC236}">
                <a16:creationId xmlns:a16="http://schemas.microsoft.com/office/drawing/2014/main" id="{BFE0F51C-FBE9-4B61-A037-2EE2672423C9}"/>
              </a:ext>
            </a:extLst>
          </p:cNvPr>
          <p:cNvGrpSpPr/>
          <p:nvPr/>
        </p:nvGrpSpPr>
        <p:grpSpPr>
          <a:xfrm>
            <a:off x="10800793" y="5490282"/>
            <a:ext cx="224457" cy="506251"/>
            <a:chOff x="1113819" y="5519344"/>
            <a:chExt cx="224457" cy="506251"/>
          </a:xfrm>
        </p:grpSpPr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5E20F165-8E4A-41F9-A59F-77062B545195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d9</a:t>
              </a:r>
            </a:p>
          </p:txBody>
        </p:sp>
        <p:sp>
          <p:nvSpPr>
            <p:cNvPr id="216" name="Rectangle 215">
              <a:extLst>
                <a:ext uri="{FF2B5EF4-FFF2-40B4-BE49-F238E27FC236}">
                  <a16:creationId xmlns:a16="http://schemas.microsoft.com/office/drawing/2014/main" id="{D65BF6EB-6DED-4C49-AF30-2D4D331C5BFC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217" name="Group 216">
            <a:extLst>
              <a:ext uri="{FF2B5EF4-FFF2-40B4-BE49-F238E27FC236}">
                <a16:creationId xmlns:a16="http://schemas.microsoft.com/office/drawing/2014/main" id="{A1E1865B-DBA3-41BC-A691-FA2EF9F2E54B}"/>
              </a:ext>
            </a:extLst>
          </p:cNvPr>
          <p:cNvGrpSpPr/>
          <p:nvPr/>
        </p:nvGrpSpPr>
        <p:grpSpPr>
          <a:xfrm>
            <a:off x="11051302" y="5490282"/>
            <a:ext cx="224457" cy="506251"/>
            <a:chOff x="1113819" y="5519344"/>
            <a:chExt cx="224457" cy="506251"/>
          </a:xfrm>
        </p:grpSpPr>
        <p:sp>
          <p:nvSpPr>
            <p:cNvPr id="218" name="Rectangle 217">
              <a:extLst>
                <a:ext uri="{FF2B5EF4-FFF2-40B4-BE49-F238E27FC236}">
                  <a16:creationId xmlns:a16="http://schemas.microsoft.com/office/drawing/2014/main" id="{59C241C7-02CA-442F-A8A4-5071C98169AB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/>
                <a:t>da</a:t>
              </a:r>
            </a:p>
          </p:txBody>
        </p:sp>
        <p:sp>
          <p:nvSpPr>
            <p:cNvPr id="219" name="Rectangle 218">
              <a:extLst>
                <a:ext uri="{FF2B5EF4-FFF2-40B4-BE49-F238E27FC236}">
                  <a16:creationId xmlns:a16="http://schemas.microsoft.com/office/drawing/2014/main" id="{7F584FBF-5E63-4343-8FCC-275C62138128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grpSp>
        <p:nvGrpSpPr>
          <p:cNvPr id="220" name="Group 219">
            <a:extLst>
              <a:ext uri="{FF2B5EF4-FFF2-40B4-BE49-F238E27FC236}">
                <a16:creationId xmlns:a16="http://schemas.microsoft.com/office/drawing/2014/main" id="{8431078E-A93C-42D7-815D-C42FEF422AE9}"/>
              </a:ext>
            </a:extLst>
          </p:cNvPr>
          <p:cNvGrpSpPr/>
          <p:nvPr/>
        </p:nvGrpSpPr>
        <p:grpSpPr>
          <a:xfrm>
            <a:off x="11296567" y="5490282"/>
            <a:ext cx="224457" cy="506251"/>
            <a:chOff x="1113819" y="5519344"/>
            <a:chExt cx="224457" cy="506251"/>
          </a:xfrm>
        </p:grpSpPr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03FAE73F-7B7C-4822-A3D1-E18A0C4C9736}"/>
                </a:ext>
              </a:extLst>
            </p:cNvPr>
            <p:cNvSpPr/>
            <p:nvPr/>
          </p:nvSpPr>
          <p:spPr>
            <a:xfrm>
              <a:off x="1131415" y="5519344"/>
              <a:ext cx="189055" cy="307777"/>
            </a:xfrm>
            <a:prstGeom prst="rect">
              <a:avLst/>
            </a:prstGeom>
          </p:spPr>
          <p:txBody>
            <a:bodyPr wrap="square" lIns="0" rIns="0">
              <a:spAutoFit/>
            </a:bodyPr>
            <a:lstStyle/>
            <a:p>
              <a:r>
                <a:rPr lang="en-US" sz="1400" dirty="0" err="1"/>
                <a:t>db</a:t>
              </a:r>
              <a:endParaRPr lang="en-US" sz="1400" dirty="0"/>
            </a:p>
          </p:txBody>
        </p:sp>
        <p:sp>
          <p:nvSpPr>
            <p:cNvPr id="222" name="Rectangle 221">
              <a:extLst>
                <a:ext uri="{FF2B5EF4-FFF2-40B4-BE49-F238E27FC236}">
                  <a16:creationId xmlns:a16="http://schemas.microsoft.com/office/drawing/2014/main" id="{02CB33A5-D1F5-4F78-8A7D-2E014BD9E99E}"/>
                </a:ext>
              </a:extLst>
            </p:cNvPr>
            <p:cNvSpPr/>
            <p:nvPr/>
          </p:nvSpPr>
          <p:spPr>
            <a:xfrm>
              <a:off x="1113819" y="5770714"/>
              <a:ext cx="224457" cy="25488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/>
                <a:t>00</a:t>
              </a:r>
            </a:p>
          </p:txBody>
        </p:sp>
      </p:grpSp>
      <p:sp>
        <p:nvSpPr>
          <p:cNvPr id="238" name="Rectangle 237">
            <a:extLst>
              <a:ext uri="{FF2B5EF4-FFF2-40B4-BE49-F238E27FC236}">
                <a16:creationId xmlns:a16="http://schemas.microsoft.com/office/drawing/2014/main" id="{C20AE866-FE4C-403F-AFDC-913F015C427E}"/>
              </a:ext>
            </a:extLst>
          </p:cNvPr>
          <p:cNvSpPr/>
          <p:nvPr/>
        </p:nvSpPr>
        <p:spPr>
          <a:xfrm>
            <a:off x="7627161" y="6054222"/>
            <a:ext cx="1933745" cy="442783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v1</a:t>
            </a:r>
          </a:p>
        </p:txBody>
      </p:sp>
      <p:grpSp>
        <p:nvGrpSpPr>
          <p:cNvPr id="239" name="Group 238">
            <a:extLst>
              <a:ext uri="{FF2B5EF4-FFF2-40B4-BE49-F238E27FC236}">
                <a16:creationId xmlns:a16="http://schemas.microsoft.com/office/drawing/2014/main" id="{BE8FB870-50DC-4202-885E-2B63A889F2C2}"/>
              </a:ext>
            </a:extLst>
          </p:cNvPr>
          <p:cNvGrpSpPr/>
          <p:nvPr/>
        </p:nvGrpSpPr>
        <p:grpSpPr>
          <a:xfrm>
            <a:off x="9081683" y="5169070"/>
            <a:ext cx="922764" cy="452485"/>
            <a:chOff x="20221" y="5371296"/>
            <a:chExt cx="922764" cy="452485"/>
          </a:xfrm>
        </p:grpSpPr>
        <p:sp>
          <p:nvSpPr>
            <p:cNvPr id="240" name="TextBox 239">
              <a:extLst>
                <a:ext uri="{FF2B5EF4-FFF2-40B4-BE49-F238E27FC236}">
                  <a16:creationId xmlns:a16="http://schemas.microsoft.com/office/drawing/2014/main" id="{21BCE881-208A-43F9-975D-16E0A282D232}"/>
                </a:ext>
              </a:extLst>
            </p:cNvPr>
            <p:cNvSpPr txBox="1"/>
            <p:nvPr/>
          </p:nvSpPr>
          <p:spPr>
            <a:xfrm>
              <a:off x="106975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BF5F7A2C-8BCB-49B0-AD95-738A58B4C77F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0x006000xx</a:t>
              </a:r>
            </a:p>
          </p:txBody>
        </p:sp>
      </p:grpSp>
      <p:sp>
        <p:nvSpPr>
          <p:cNvPr id="242" name="TextBox 241">
            <a:extLst>
              <a:ext uri="{FF2B5EF4-FFF2-40B4-BE49-F238E27FC236}">
                <a16:creationId xmlns:a16="http://schemas.microsoft.com/office/drawing/2014/main" id="{A3BF2B36-30ED-427D-B286-667ED09CD725}"/>
              </a:ext>
            </a:extLst>
          </p:cNvPr>
          <p:cNvSpPr txBox="1"/>
          <p:nvPr/>
        </p:nvSpPr>
        <p:spPr>
          <a:xfrm>
            <a:off x="7086370" y="5728033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id="{74A47330-2FDA-4279-8F26-E71C7569DFF2}"/>
              </a:ext>
            </a:extLst>
          </p:cNvPr>
          <p:cNvSpPr/>
          <p:nvPr/>
        </p:nvSpPr>
        <p:spPr>
          <a:xfrm>
            <a:off x="1498763" y="2056846"/>
            <a:ext cx="6969035" cy="44375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B169BD20-A88F-42C9-B708-C524361095E3}"/>
              </a:ext>
            </a:extLst>
          </p:cNvPr>
          <p:cNvSpPr/>
          <p:nvPr/>
        </p:nvSpPr>
        <p:spPr>
          <a:xfrm>
            <a:off x="1544766" y="3029952"/>
            <a:ext cx="6923032" cy="1740791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D8375F-3DDA-4307-8A31-66B32C1BB42D}"/>
              </a:ext>
            </a:extLst>
          </p:cNvPr>
          <p:cNvSpPr/>
          <p:nvPr/>
        </p:nvSpPr>
        <p:spPr>
          <a:xfrm>
            <a:off x="6887391" y="6046110"/>
            <a:ext cx="705365" cy="44671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69E765-1815-4EF4-9FC3-D0DFD8E2BED4}"/>
              </a:ext>
            </a:extLst>
          </p:cNvPr>
          <p:cNvSpPr txBox="1"/>
          <p:nvPr/>
        </p:nvSpPr>
        <p:spPr>
          <a:xfrm>
            <a:off x="8952089" y="2562578"/>
            <a:ext cx="15392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Let’s zoom out</a:t>
            </a:r>
          </a:p>
          <a:p>
            <a:r>
              <a:rPr lang="en-US" i="1" dirty="0"/>
              <a:t>on memory…</a:t>
            </a:r>
          </a:p>
        </p:txBody>
      </p:sp>
    </p:spTree>
    <p:extLst>
      <p:ext uri="{BB962C8B-B14F-4D97-AF65-F5344CB8AC3E}">
        <p14:creationId xmlns:p14="http://schemas.microsoft.com/office/powerpoint/2010/main" val="2156273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:p14="http://schemas.microsoft.com/office/powerpoint/2010/main" xmlns:a16="http://schemas.microsoft.com/office/drawing/2014/main"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/>
      <p:bldP spid="37" grpId="0" animBg="1"/>
      <p:bldP spid="38" grpId="0"/>
      <p:bldP spid="49" grpId="0" animBg="1"/>
      <p:bldP spid="51" grpId="0" animBg="1"/>
      <p:bldP spid="122" grpId="0" animBg="1"/>
      <p:bldP spid="168" grpId="0" animBg="1"/>
      <p:bldP spid="169" grpId="0" animBg="1"/>
      <p:bldP spid="189" grpId="0" animBg="1"/>
      <p:bldP spid="238" grpId="0" animBg="1"/>
      <p:bldP spid="242" grpId="0"/>
      <p:bldP spid="243" grpId="0" animBg="1"/>
      <p:bldP spid="244" grpId="0" animBg="1"/>
      <p:bldP spid="15" grpId="0" animBg="1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Visualizing Memory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18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B1CB399-8D9C-429B-875B-405562D56F53}"/>
              </a:ext>
            </a:extLst>
          </p:cNvPr>
          <p:cNvGrpSpPr/>
          <p:nvPr/>
        </p:nvGrpSpPr>
        <p:grpSpPr>
          <a:xfrm>
            <a:off x="1575648" y="5309031"/>
            <a:ext cx="922764" cy="452485"/>
            <a:chOff x="20221" y="5371296"/>
            <a:chExt cx="922764" cy="45248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C1B0D31-E1B3-4220-8473-0C2CF33B631F}"/>
                </a:ext>
              </a:extLst>
            </p:cNvPr>
            <p:cNvSpPr txBox="1"/>
            <p:nvPr/>
          </p:nvSpPr>
          <p:spPr>
            <a:xfrm>
              <a:off x="88313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832E808-55C8-44D1-8DB8-F8B1EE2759F5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0x4000b0</a:t>
              </a: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01799BE8-ADE6-40AD-A980-FF56B05CA0F9}"/>
              </a:ext>
            </a:extLst>
          </p:cNvPr>
          <p:cNvSpPr/>
          <p:nvPr/>
        </p:nvSpPr>
        <p:spPr>
          <a:xfrm>
            <a:off x="1611793" y="6539568"/>
            <a:ext cx="4328310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EC0BE3D-465B-4A07-9553-662D732B400B}"/>
              </a:ext>
            </a:extLst>
          </p:cNvPr>
          <p:cNvSpPr/>
          <p:nvPr/>
        </p:nvSpPr>
        <p:spPr>
          <a:xfrm>
            <a:off x="3437664" y="6488470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E28D891-F6DC-4138-9EB4-02D8FAA15EF5}"/>
              </a:ext>
            </a:extLst>
          </p:cNvPr>
          <p:cNvSpPr/>
          <p:nvPr/>
        </p:nvSpPr>
        <p:spPr>
          <a:xfrm>
            <a:off x="6765044" y="6550516"/>
            <a:ext cx="1702640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CAEAEEF-C9AB-4AE0-BF7F-3A011193E52A}"/>
              </a:ext>
            </a:extLst>
          </p:cNvPr>
          <p:cNvSpPr/>
          <p:nvPr/>
        </p:nvSpPr>
        <p:spPr>
          <a:xfrm>
            <a:off x="7267594" y="6492827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F264F00-6601-422D-B070-4B8C9521E023}"/>
              </a:ext>
            </a:extLst>
          </p:cNvPr>
          <p:cNvSpPr/>
          <p:nvPr/>
        </p:nvSpPr>
        <p:spPr>
          <a:xfrm>
            <a:off x="7633805" y="6060160"/>
            <a:ext cx="833879" cy="436845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v2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AC4D93C-4EEB-4B2C-988C-55FAB3215D2A}"/>
              </a:ext>
            </a:extLst>
          </p:cNvPr>
          <p:cNvSpPr/>
          <p:nvPr/>
        </p:nvSpPr>
        <p:spPr>
          <a:xfrm>
            <a:off x="1611792" y="6054222"/>
            <a:ext cx="829252" cy="429759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movq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(v1), </a:t>
            </a:r>
            <a:r>
              <a:rPr lang="en-US" sz="1600" dirty="0" err="1">
                <a:solidFill>
                  <a:schemeClr val="tx1"/>
                </a:solidFill>
              </a:rPr>
              <a:t>rdi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0AFF6BC-60D3-44EA-AB52-BB77CC688F74}"/>
              </a:ext>
            </a:extLst>
          </p:cNvPr>
          <p:cNvSpPr txBox="1"/>
          <p:nvPr/>
        </p:nvSpPr>
        <p:spPr>
          <a:xfrm>
            <a:off x="6230411" y="6530030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ED46097-AF50-41CE-9DEC-21EEA8EA40DF}"/>
              </a:ext>
            </a:extLst>
          </p:cNvPr>
          <p:cNvSpPr txBox="1"/>
          <p:nvPr/>
        </p:nvSpPr>
        <p:spPr>
          <a:xfrm>
            <a:off x="1498763" y="1262697"/>
            <a:ext cx="7096815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SYMBOL TABLE: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l    d  .text  0000000000000000 .text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00000000006000cc l    d  .data  0000000000000000 .data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00000000006000cc l       .data  0000000000000000 v1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00000000006000d4 l       .data  0000000000000000 v2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g       .text  0000000000000000 _start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00000000006000e0 g       .data  0000000000000000 _end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Disassembly of section .text: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&lt;_start&gt;: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4000b0:  48 8b 3c 25 cc 00 60 00 mov    0x6000cc,%rdi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4000b8:  4c 8b 14 25 d4 00 60 00 mov    0x6000d4,%r10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4000c0:  4c 29 d7                sub    %r10,%rdi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4000c3:  48 c7 c0 3c 00 00 00    mov    $0x3c,%rax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4000ca:  0f 05          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7DFD62F2-A58D-49B9-AB81-79E4663826C1}"/>
              </a:ext>
            </a:extLst>
          </p:cNvPr>
          <p:cNvSpPr/>
          <p:nvPr/>
        </p:nvSpPr>
        <p:spPr>
          <a:xfrm>
            <a:off x="3342618" y="6063747"/>
            <a:ext cx="849466" cy="429759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subq</a:t>
            </a:r>
            <a:endParaRPr lang="en-US" sz="1600" dirty="0">
              <a:solidFill>
                <a:schemeClr val="tx1"/>
              </a:solidFill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r10, </a:t>
            </a:r>
            <a:r>
              <a:rPr lang="en-US" sz="1600" dirty="0" err="1">
                <a:solidFill>
                  <a:schemeClr val="tx1"/>
                </a:solidFill>
              </a:rPr>
              <a:t>rdi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C20AE866-FE4C-403F-AFDC-913F015C427E}"/>
              </a:ext>
            </a:extLst>
          </p:cNvPr>
          <p:cNvSpPr/>
          <p:nvPr/>
        </p:nvSpPr>
        <p:spPr>
          <a:xfrm>
            <a:off x="6765044" y="6054222"/>
            <a:ext cx="825555" cy="442783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v1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A3BF2B36-30ED-427D-B286-667ED09CD725}"/>
              </a:ext>
            </a:extLst>
          </p:cNvPr>
          <p:cNvSpPr txBox="1"/>
          <p:nvPr/>
        </p:nvSpPr>
        <p:spPr>
          <a:xfrm>
            <a:off x="6237943" y="5717230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id="{74A47330-2FDA-4279-8F26-E71C7569DFF2}"/>
              </a:ext>
            </a:extLst>
          </p:cNvPr>
          <p:cNvSpPr/>
          <p:nvPr/>
        </p:nvSpPr>
        <p:spPr>
          <a:xfrm>
            <a:off x="1498763" y="2056846"/>
            <a:ext cx="6969035" cy="44375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B169BD20-A88F-42C9-B708-C524361095E3}"/>
              </a:ext>
            </a:extLst>
          </p:cNvPr>
          <p:cNvSpPr/>
          <p:nvPr/>
        </p:nvSpPr>
        <p:spPr>
          <a:xfrm>
            <a:off x="1544766" y="3029952"/>
            <a:ext cx="6923032" cy="1740791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F72613C8-ABE7-42D0-8690-7CC62E2F3550}"/>
              </a:ext>
            </a:extLst>
          </p:cNvPr>
          <p:cNvSpPr/>
          <p:nvPr/>
        </p:nvSpPr>
        <p:spPr>
          <a:xfrm>
            <a:off x="1615490" y="5710448"/>
            <a:ext cx="825554" cy="254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400" dirty="0"/>
              <a:t>…</a:t>
            </a: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C666A121-26AF-4A9D-A504-67CE5BA46638}"/>
              </a:ext>
            </a:extLst>
          </p:cNvPr>
          <p:cNvSpPr/>
          <p:nvPr/>
        </p:nvSpPr>
        <p:spPr>
          <a:xfrm>
            <a:off x="2473318" y="6066660"/>
            <a:ext cx="829252" cy="429759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movq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(v2), r10</a:t>
            </a:r>
          </a:p>
        </p:txBody>
      </p: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81052B28-6BAD-47BD-89ED-F70FA2859134}"/>
              </a:ext>
            </a:extLst>
          </p:cNvPr>
          <p:cNvGrpSpPr/>
          <p:nvPr/>
        </p:nvGrpSpPr>
        <p:grpSpPr>
          <a:xfrm>
            <a:off x="2446503" y="5312140"/>
            <a:ext cx="922764" cy="452485"/>
            <a:chOff x="20221" y="5371296"/>
            <a:chExt cx="922764" cy="452485"/>
          </a:xfrm>
        </p:grpSpPr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EEA9541A-541A-4CD1-B5E9-06A463573629}"/>
                </a:ext>
              </a:extLst>
            </p:cNvPr>
            <p:cNvSpPr txBox="1"/>
            <p:nvPr/>
          </p:nvSpPr>
          <p:spPr>
            <a:xfrm>
              <a:off x="88313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9E569F2D-BED8-40C2-8E59-63C80F22D20C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0x4000b8</a:t>
              </a:r>
            </a:p>
          </p:txBody>
        </p:sp>
      </p:grpSp>
      <p:sp>
        <p:nvSpPr>
          <p:cNvPr id="229" name="Rectangle 228">
            <a:extLst>
              <a:ext uri="{FF2B5EF4-FFF2-40B4-BE49-F238E27FC236}">
                <a16:creationId xmlns:a16="http://schemas.microsoft.com/office/drawing/2014/main" id="{5ADE0053-7535-412C-A734-38E7268B5E13}"/>
              </a:ext>
            </a:extLst>
          </p:cNvPr>
          <p:cNvSpPr/>
          <p:nvPr/>
        </p:nvSpPr>
        <p:spPr>
          <a:xfrm>
            <a:off x="2486345" y="5713557"/>
            <a:ext cx="825554" cy="254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400" dirty="0"/>
              <a:t>…</a:t>
            </a: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6D8D5480-81CA-43CF-BE7E-BEB8AC264989}"/>
              </a:ext>
            </a:extLst>
          </p:cNvPr>
          <p:cNvSpPr/>
          <p:nvPr/>
        </p:nvSpPr>
        <p:spPr>
          <a:xfrm>
            <a:off x="4228586" y="6049764"/>
            <a:ext cx="829252" cy="429759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movq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$60, </a:t>
            </a:r>
            <a:r>
              <a:rPr lang="en-US" sz="1600" dirty="0" err="1">
                <a:solidFill>
                  <a:schemeClr val="tx1"/>
                </a:solidFill>
              </a:rPr>
              <a:t>rax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A830C467-8D9D-4C08-A5DF-0A8532E699E6}"/>
              </a:ext>
            </a:extLst>
          </p:cNvPr>
          <p:cNvSpPr/>
          <p:nvPr/>
        </p:nvSpPr>
        <p:spPr>
          <a:xfrm>
            <a:off x="5090637" y="6049220"/>
            <a:ext cx="849465" cy="44671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syscall</a:t>
            </a:r>
            <a:endParaRPr lang="en-US" sz="1600" dirty="0">
              <a:solidFill>
                <a:schemeClr val="tx1"/>
              </a:solidFill>
            </a:endParaRPr>
          </a:p>
        </p:txBody>
      </p:sp>
      <p:grpSp>
        <p:nvGrpSpPr>
          <p:cNvPr id="232" name="Group 231">
            <a:extLst>
              <a:ext uri="{FF2B5EF4-FFF2-40B4-BE49-F238E27FC236}">
                <a16:creationId xmlns:a16="http://schemas.microsoft.com/office/drawing/2014/main" id="{C8A985A4-4C51-4B32-8CFA-5E2BC36F12C4}"/>
              </a:ext>
            </a:extLst>
          </p:cNvPr>
          <p:cNvGrpSpPr/>
          <p:nvPr/>
        </p:nvGrpSpPr>
        <p:grpSpPr>
          <a:xfrm>
            <a:off x="3326688" y="5315249"/>
            <a:ext cx="922764" cy="452485"/>
            <a:chOff x="20221" y="5371296"/>
            <a:chExt cx="922764" cy="452485"/>
          </a:xfrm>
        </p:grpSpPr>
        <p:sp>
          <p:nvSpPr>
            <p:cNvPr id="233" name="TextBox 232">
              <a:extLst>
                <a:ext uri="{FF2B5EF4-FFF2-40B4-BE49-F238E27FC236}">
                  <a16:creationId xmlns:a16="http://schemas.microsoft.com/office/drawing/2014/main" id="{A67D86D5-5486-4645-A181-47423F1DD9CB}"/>
                </a:ext>
              </a:extLst>
            </p:cNvPr>
            <p:cNvSpPr txBox="1"/>
            <p:nvPr/>
          </p:nvSpPr>
          <p:spPr>
            <a:xfrm>
              <a:off x="88313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2E8D7C97-867A-4DE9-B0E8-20779C15AE0A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0x4000c0</a:t>
              </a:r>
            </a:p>
          </p:txBody>
        </p:sp>
      </p:grpSp>
      <p:sp>
        <p:nvSpPr>
          <p:cNvPr id="235" name="Rectangle 234">
            <a:extLst>
              <a:ext uri="{FF2B5EF4-FFF2-40B4-BE49-F238E27FC236}">
                <a16:creationId xmlns:a16="http://schemas.microsoft.com/office/drawing/2014/main" id="{E74879BE-E2A6-4B82-B683-5801BBF1ACD3}"/>
              </a:ext>
            </a:extLst>
          </p:cNvPr>
          <p:cNvSpPr/>
          <p:nvPr/>
        </p:nvSpPr>
        <p:spPr>
          <a:xfrm>
            <a:off x="3366530" y="5716666"/>
            <a:ext cx="825554" cy="254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400" dirty="0"/>
              <a:t>…</a:t>
            </a:r>
          </a:p>
        </p:txBody>
      </p: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26F70C5B-4D71-415A-94E4-A9E7B3A7758A}"/>
              </a:ext>
            </a:extLst>
          </p:cNvPr>
          <p:cNvGrpSpPr/>
          <p:nvPr/>
        </p:nvGrpSpPr>
        <p:grpSpPr>
          <a:xfrm>
            <a:off x="4188214" y="5318358"/>
            <a:ext cx="922764" cy="452485"/>
            <a:chOff x="20221" y="5371296"/>
            <a:chExt cx="922764" cy="452485"/>
          </a:xfrm>
        </p:grpSpPr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DF91B0D0-6596-4780-A279-1A3CBB4E6088}"/>
                </a:ext>
              </a:extLst>
            </p:cNvPr>
            <p:cNvSpPr txBox="1"/>
            <p:nvPr/>
          </p:nvSpPr>
          <p:spPr>
            <a:xfrm>
              <a:off x="88313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245" name="TextBox 244">
              <a:extLst>
                <a:ext uri="{FF2B5EF4-FFF2-40B4-BE49-F238E27FC236}">
                  <a16:creationId xmlns:a16="http://schemas.microsoft.com/office/drawing/2014/main" id="{0B35B4DA-26C2-432D-94FC-57EF02DA2602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0x4000c3</a:t>
              </a:r>
            </a:p>
          </p:txBody>
        </p:sp>
      </p:grpSp>
      <p:sp>
        <p:nvSpPr>
          <p:cNvPr id="246" name="Rectangle 245">
            <a:extLst>
              <a:ext uri="{FF2B5EF4-FFF2-40B4-BE49-F238E27FC236}">
                <a16:creationId xmlns:a16="http://schemas.microsoft.com/office/drawing/2014/main" id="{C99A33E1-4ADB-4865-BCD2-CE338CB5750D}"/>
              </a:ext>
            </a:extLst>
          </p:cNvPr>
          <p:cNvSpPr/>
          <p:nvPr/>
        </p:nvSpPr>
        <p:spPr>
          <a:xfrm>
            <a:off x="4228056" y="5719775"/>
            <a:ext cx="825554" cy="254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400" dirty="0"/>
              <a:t>…</a:t>
            </a:r>
          </a:p>
        </p:txBody>
      </p:sp>
      <p:grpSp>
        <p:nvGrpSpPr>
          <p:cNvPr id="247" name="Group 246">
            <a:extLst>
              <a:ext uri="{FF2B5EF4-FFF2-40B4-BE49-F238E27FC236}">
                <a16:creationId xmlns:a16="http://schemas.microsoft.com/office/drawing/2014/main" id="{40480972-797A-4208-AF7E-DC0399380F91}"/>
              </a:ext>
            </a:extLst>
          </p:cNvPr>
          <p:cNvGrpSpPr/>
          <p:nvPr/>
        </p:nvGrpSpPr>
        <p:grpSpPr>
          <a:xfrm>
            <a:off x="5077729" y="5312136"/>
            <a:ext cx="922764" cy="452485"/>
            <a:chOff x="20221" y="5371296"/>
            <a:chExt cx="922764" cy="452485"/>
          </a:xfrm>
        </p:grpSpPr>
        <p:sp>
          <p:nvSpPr>
            <p:cNvPr id="248" name="TextBox 247">
              <a:extLst>
                <a:ext uri="{FF2B5EF4-FFF2-40B4-BE49-F238E27FC236}">
                  <a16:creationId xmlns:a16="http://schemas.microsoft.com/office/drawing/2014/main" id="{C875A3C1-4E5C-4233-851E-9B74EB440262}"/>
                </a:ext>
              </a:extLst>
            </p:cNvPr>
            <p:cNvSpPr txBox="1"/>
            <p:nvPr/>
          </p:nvSpPr>
          <p:spPr>
            <a:xfrm>
              <a:off x="88313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249" name="TextBox 248">
              <a:extLst>
                <a:ext uri="{FF2B5EF4-FFF2-40B4-BE49-F238E27FC236}">
                  <a16:creationId xmlns:a16="http://schemas.microsoft.com/office/drawing/2014/main" id="{6CCBDE54-8E90-4AF0-9DB4-BD5CA74D054F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0x4000ca</a:t>
              </a:r>
            </a:p>
          </p:txBody>
        </p:sp>
      </p:grpSp>
      <p:sp>
        <p:nvSpPr>
          <p:cNvPr id="250" name="Rectangle 249">
            <a:extLst>
              <a:ext uri="{FF2B5EF4-FFF2-40B4-BE49-F238E27FC236}">
                <a16:creationId xmlns:a16="http://schemas.microsoft.com/office/drawing/2014/main" id="{6E93B805-01DA-4ACB-B2E2-49A35002C057}"/>
              </a:ext>
            </a:extLst>
          </p:cNvPr>
          <p:cNvSpPr/>
          <p:nvPr/>
        </p:nvSpPr>
        <p:spPr>
          <a:xfrm>
            <a:off x="5117571" y="5713553"/>
            <a:ext cx="825554" cy="254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400" dirty="0"/>
              <a:t>…</a:t>
            </a:r>
          </a:p>
        </p:txBody>
      </p:sp>
      <p:grpSp>
        <p:nvGrpSpPr>
          <p:cNvPr id="251" name="Group 250">
            <a:extLst>
              <a:ext uri="{FF2B5EF4-FFF2-40B4-BE49-F238E27FC236}">
                <a16:creationId xmlns:a16="http://schemas.microsoft.com/office/drawing/2014/main" id="{B7B3C96D-B0E0-4FB4-BD3C-7E0ECA32843D}"/>
              </a:ext>
            </a:extLst>
          </p:cNvPr>
          <p:cNvGrpSpPr/>
          <p:nvPr/>
        </p:nvGrpSpPr>
        <p:grpSpPr>
          <a:xfrm>
            <a:off x="6725203" y="5315244"/>
            <a:ext cx="922764" cy="452485"/>
            <a:chOff x="20221" y="5371296"/>
            <a:chExt cx="922764" cy="452485"/>
          </a:xfrm>
        </p:grpSpPr>
        <p:sp>
          <p:nvSpPr>
            <p:cNvPr id="252" name="TextBox 251">
              <a:extLst>
                <a:ext uri="{FF2B5EF4-FFF2-40B4-BE49-F238E27FC236}">
                  <a16:creationId xmlns:a16="http://schemas.microsoft.com/office/drawing/2014/main" id="{486A456B-331F-446D-96DA-D9E91C764CC5}"/>
                </a:ext>
              </a:extLst>
            </p:cNvPr>
            <p:cNvSpPr txBox="1"/>
            <p:nvPr/>
          </p:nvSpPr>
          <p:spPr>
            <a:xfrm>
              <a:off x="88313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253" name="TextBox 252">
              <a:extLst>
                <a:ext uri="{FF2B5EF4-FFF2-40B4-BE49-F238E27FC236}">
                  <a16:creationId xmlns:a16="http://schemas.microsoft.com/office/drawing/2014/main" id="{CE8A2C47-65F8-4E26-A3A7-A169683884B3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0x6000cc</a:t>
              </a:r>
            </a:p>
          </p:txBody>
        </p:sp>
      </p:grpSp>
      <p:sp>
        <p:nvSpPr>
          <p:cNvPr id="254" name="Rectangle 253">
            <a:extLst>
              <a:ext uri="{FF2B5EF4-FFF2-40B4-BE49-F238E27FC236}">
                <a16:creationId xmlns:a16="http://schemas.microsoft.com/office/drawing/2014/main" id="{3167F8A7-D895-4518-AB4D-FD008C1520CB}"/>
              </a:ext>
            </a:extLst>
          </p:cNvPr>
          <p:cNvSpPr/>
          <p:nvPr/>
        </p:nvSpPr>
        <p:spPr>
          <a:xfrm>
            <a:off x="6765045" y="5716661"/>
            <a:ext cx="825554" cy="254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400" dirty="0"/>
              <a:t>7</a:t>
            </a:r>
          </a:p>
        </p:txBody>
      </p: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7C346C47-81DA-4318-83D7-BB474C7DBA0B}"/>
              </a:ext>
            </a:extLst>
          </p:cNvPr>
          <p:cNvGrpSpPr/>
          <p:nvPr/>
        </p:nvGrpSpPr>
        <p:grpSpPr>
          <a:xfrm>
            <a:off x="7586729" y="5318352"/>
            <a:ext cx="922764" cy="452485"/>
            <a:chOff x="20221" y="5371296"/>
            <a:chExt cx="922764" cy="452485"/>
          </a:xfrm>
        </p:grpSpPr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B5C34302-1F4A-4E84-AC31-C7A91C0ED606}"/>
                </a:ext>
              </a:extLst>
            </p:cNvPr>
            <p:cNvSpPr txBox="1"/>
            <p:nvPr/>
          </p:nvSpPr>
          <p:spPr>
            <a:xfrm>
              <a:off x="88313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257" name="TextBox 256">
              <a:extLst>
                <a:ext uri="{FF2B5EF4-FFF2-40B4-BE49-F238E27FC236}">
                  <a16:creationId xmlns:a16="http://schemas.microsoft.com/office/drawing/2014/main" id="{516B5837-2AE3-4A81-B17D-3F479F91EB07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0x6000d4</a:t>
              </a:r>
            </a:p>
          </p:txBody>
        </p:sp>
      </p:grpSp>
      <p:sp>
        <p:nvSpPr>
          <p:cNvPr id="258" name="Rectangle 257">
            <a:extLst>
              <a:ext uri="{FF2B5EF4-FFF2-40B4-BE49-F238E27FC236}">
                <a16:creationId xmlns:a16="http://schemas.microsoft.com/office/drawing/2014/main" id="{3029760A-E053-4173-87BE-840BB819B745}"/>
              </a:ext>
            </a:extLst>
          </p:cNvPr>
          <p:cNvSpPr/>
          <p:nvPr/>
        </p:nvSpPr>
        <p:spPr>
          <a:xfrm>
            <a:off x="7626571" y="5719769"/>
            <a:ext cx="825554" cy="254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400" dirty="0"/>
              <a:t>4</a:t>
            </a:r>
          </a:p>
        </p:txBody>
      </p:sp>
      <p:sp>
        <p:nvSpPr>
          <p:cNvPr id="259" name="Rectangle 258">
            <a:extLst>
              <a:ext uri="{FF2B5EF4-FFF2-40B4-BE49-F238E27FC236}">
                <a16:creationId xmlns:a16="http://schemas.microsoft.com/office/drawing/2014/main" id="{A0DD91CA-4A37-4556-AE75-564BEF5AAA03}"/>
              </a:ext>
            </a:extLst>
          </p:cNvPr>
          <p:cNvSpPr/>
          <p:nvPr/>
        </p:nvSpPr>
        <p:spPr>
          <a:xfrm>
            <a:off x="5995565" y="6021898"/>
            <a:ext cx="705365" cy="4576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B3FD0D54-70AC-428B-85D5-1C13615A3E96}"/>
              </a:ext>
            </a:extLst>
          </p:cNvPr>
          <p:cNvSpPr txBox="1"/>
          <p:nvPr/>
        </p:nvSpPr>
        <p:spPr>
          <a:xfrm>
            <a:off x="8952089" y="2562578"/>
            <a:ext cx="15392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/>
              <a:t>Let’s zoom out</a:t>
            </a:r>
          </a:p>
          <a:p>
            <a:pPr algn="ctr"/>
            <a:r>
              <a:rPr lang="en-US" i="1" dirty="0"/>
              <a:t>on memory </a:t>
            </a:r>
          </a:p>
          <a:p>
            <a:pPr algn="ctr"/>
            <a:r>
              <a:rPr lang="en-US" i="1" dirty="0"/>
              <a:t>some more…</a:t>
            </a:r>
          </a:p>
        </p:txBody>
      </p:sp>
    </p:spTree>
    <p:extLst>
      <p:ext uri="{BB962C8B-B14F-4D97-AF65-F5344CB8AC3E}">
        <p14:creationId xmlns:p14="http://schemas.microsoft.com/office/powerpoint/2010/main" val="1767929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Visualizing Memory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19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B1CB399-8D9C-429B-875B-405562D56F53}"/>
              </a:ext>
            </a:extLst>
          </p:cNvPr>
          <p:cNvGrpSpPr/>
          <p:nvPr/>
        </p:nvGrpSpPr>
        <p:grpSpPr>
          <a:xfrm>
            <a:off x="2905319" y="5309031"/>
            <a:ext cx="1210629" cy="452485"/>
            <a:chOff x="20221" y="5371296"/>
            <a:chExt cx="1210629" cy="45248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C1B0D31-E1B3-4220-8473-0C2CF33B631F}"/>
                </a:ext>
              </a:extLst>
            </p:cNvPr>
            <p:cNvSpPr txBox="1"/>
            <p:nvPr/>
          </p:nvSpPr>
          <p:spPr>
            <a:xfrm>
              <a:off x="517525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832E808-55C8-44D1-8DB8-F8B1EE2759F5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0x4000b0</a:t>
              </a: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01799BE8-ADE6-40AD-A980-FF56B05CA0F9}"/>
              </a:ext>
            </a:extLst>
          </p:cNvPr>
          <p:cNvSpPr/>
          <p:nvPr/>
        </p:nvSpPr>
        <p:spPr>
          <a:xfrm>
            <a:off x="2941464" y="6399606"/>
            <a:ext cx="1583042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EC0BE3D-465B-4A07-9553-662D732B400B}"/>
              </a:ext>
            </a:extLst>
          </p:cNvPr>
          <p:cNvSpPr/>
          <p:nvPr/>
        </p:nvSpPr>
        <p:spPr>
          <a:xfrm>
            <a:off x="3423726" y="6348508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E28D891-F6DC-4138-9EB4-02D8FAA15EF5}"/>
              </a:ext>
            </a:extLst>
          </p:cNvPr>
          <p:cNvSpPr/>
          <p:nvPr/>
        </p:nvSpPr>
        <p:spPr>
          <a:xfrm>
            <a:off x="5328939" y="6410554"/>
            <a:ext cx="1583042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CAEAEEF-C9AB-4AE0-BF7F-3A011193E52A}"/>
              </a:ext>
            </a:extLst>
          </p:cNvPr>
          <p:cNvSpPr/>
          <p:nvPr/>
        </p:nvSpPr>
        <p:spPr>
          <a:xfrm>
            <a:off x="5831489" y="6352865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AC4D93C-4EEB-4B2C-988C-55FAB3215D2A}"/>
              </a:ext>
            </a:extLst>
          </p:cNvPr>
          <p:cNvSpPr/>
          <p:nvPr/>
        </p:nvSpPr>
        <p:spPr>
          <a:xfrm>
            <a:off x="2941462" y="6076251"/>
            <a:ext cx="1583044" cy="267768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prog. instructions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0AFF6BC-60D3-44EA-AB52-BB77CC688F74}"/>
              </a:ext>
            </a:extLst>
          </p:cNvPr>
          <p:cNvSpPr txBox="1"/>
          <p:nvPr/>
        </p:nvSpPr>
        <p:spPr>
          <a:xfrm>
            <a:off x="4816885" y="6390068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ED46097-AF50-41CE-9DEC-21EEA8EA40DF}"/>
              </a:ext>
            </a:extLst>
          </p:cNvPr>
          <p:cNvSpPr txBox="1"/>
          <p:nvPr/>
        </p:nvSpPr>
        <p:spPr>
          <a:xfrm>
            <a:off x="1498763" y="1262697"/>
            <a:ext cx="7096815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SYMBOL TABLE: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l    d  .text  0000000000000000 .text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00000000006000cc l    d  .data  0000000000000000 .data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00000000006000cc l       .data  0000000000000000 v1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00000000006000d4 l       .data  0000000000000000 v2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g       .text  0000000000000000 _start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00000000006000e0 g       .data  0000000000000000 _end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Disassembly of section .text: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00000000004000b0 &lt;_start&gt;: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4000b0:  48 8b 3c 25 cc 00 60 00 mov    0x6000cc,%rdi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4000b8:  4c 8b 14 25 d4 00 60 00 mov    0x6000d4,%r10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4000c0:  4c 29 d7                sub    %r10,%rdi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4000c3:  48 c7 c0 3c 00 00 00    mov    $0x3c,%rax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4000ca:  0f 05          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syscall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C20AE866-FE4C-403F-AFDC-913F015C427E}"/>
              </a:ext>
            </a:extLst>
          </p:cNvPr>
          <p:cNvSpPr/>
          <p:nvPr/>
        </p:nvSpPr>
        <p:spPr>
          <a:xfrm>
            <a:off x="5328939" y="6076251"/>
            <a:ext cx="1592058" cy="280792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globals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A3BF2B36-30ED-427D-B286-667ED09CD725}"/>
              </a:ext>
            </a:extLst>
          </p:cNvPr>
          <p:cNvSpPr txBox="1"/>
          <p:nvPr/>
        </p:nvSpPr>
        <p:spPr>
          <a:xfrm>
            <a:off x="4790550" y="5717230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id="{74A47330-2FDA-4279-8F26-E71C7569DFF2}"/>
              </a:ext>
            </a:extLst>
          </p:cNvPr>
          <p:cNvSpPr/>
          <p:nvPr/>
        </p:nvSpPr>
        <p:spPr>
          <a:xfrm>
            <a:off x="1498763" y="2056846"/>
            <a:ext cx="6969035" cy="44375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B169BD20-A88F-42C9-B708-C524361095E3}"/>
              </a:ext>
            </a:extLst>
          </p:cNvPr>
          <p:cNvSpPr/>
          <p:nvPr/>
        </p:nvSpPr>
        <p:spPr>
          <a:xfrm>
            <a:off x="1544766" y="3029952"/>
            <a:ext cx="6923032" cy="1740791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F72613C8-ABE7-42D0-8690-7CC62E2F3550}"/>
              </a:ext>
            </a:extLst>
          </p:cNvPr>
          <p:cNvSpPr/>
          <p:nvPr/>
        </p:nvSpPr>
        <p:spPr>
          <a:xfrm>
            <a:off x="2945161" y="5710448"/>
            <a:ext cx="1583044" cy="254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400" dirty="0"/>
              <a:t>…</a:t>
            </a: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9E569F2D-BED8-40C2-8E59-63C80F22D20C}"/>
              </a:ext>
            </a:extLst>
          </p:cNvPr>
          <p:cNvSpPr txBox="1"/>
          <p:nvPr/>
        </p:nvSpPr>
        <p:spPr>
          <a:xfrm>
            <a:off x="3673533" y="5447517"/>
            <a:ext cx="922764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- 0x4000cb</a:t>
            </a:r>
          </a:p>
        </p:txBody>
      </p:sp>
      <p:sp>
        <p:nvSpPr>
          <p:cNvPr id="254" name="Rectangle 253">
            <a:extLst>
              <a:ext uri="{FF2B5EF4-FFF2-40B4-BE49-F238E27FC236}">
                <a16:creationId xmlns:a16="http://schemas.microsoft.com/office/drawing/2014/main" id="{3167F8A7-D895-4518-AB4D-FD008C1520CB}"/>
              </a:ext>
            </a:extLst>
          </p:cNvPr>
          <p:cNvSpPr/>
          <p:nvPr/>
        </p:nvSpPr>
        <p:spPr>
          <a:xfrm>
            <a:off x="5328939" y="5716661"/>
            <a:ext cx="1592059" cy="254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sz="1400" dirty="0"/>
              <a:t>…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FFDCCCD8-75AA-4B56-AA56-84BEEFDBD404}"/>
              </a:ext>
            </a:extLst>
          </p:cNvPr>
          <p:cNvGrpSpPr/>
          <p:nvPr/>
        </p:nvGrpSpPr>
        <p:grpSpPr>
          <a:xfrm>
            <a:off x="5230021" y="5302813"/>
            <a:ext cx="1238618" cy="452485"/>
            <a:chOff x="20221" y="5371296"/>
            <a:chExt cx="1238618" cy="452485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4FF16869-945D-43F7-9FD2-8D344479D86B}"/>
                </a:ext>
              </a:extLst>
            </p:cNvPr>
            <p:cNvSpPr txBox="1"/>
            <p:nvPr/>
          </p:nvSpPr>
          <p:spPr>
            <a:xfrm>
              <a:off x="545514" y="5371296"/>
              <a:ext cx="713325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b="1" dirty="0"/>
                <a:t>Address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B92DF661-EA79-4B89-9C39-40852D631E19}"/>
                </a:ext>
              </a:extLst>
            </p:cNvPr>
            <p:cNvSpPr txBox="1"/>
            <p:nvPr/>
          </p:nvSpPr>
          <p:spPr>
            <a:xfrm>
              <a:off x="20221" y="5516004"/>
              <a:ext cx="922764" cy="30777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sz="1400" dirty="0"/>
                <a:t>0x6000cc</a:t>
              </a: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CF035B77-F1BF-4979-A713-45B3E46104D7}"/>
              </a:ext>
            </a:extLst>
          </p:cNvPr>
          <p:cNvSpPr txBox="1"/>
          <p:nvPr/>
        </p:nvSpPr>
        <p:spPr>
          <a:xfrm>
            <a:off x="5998235" y="5441299"/>
            <a:ext cx="922764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- 0x6000db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AD030CF-4526-4E71-AC36-AE15B1272A92}"/>
              </a:ext>
            </a:extLst>
          </p:cNvPr>
          <p:cNvSpPr txBox="1"/>
          <p:nvPr/>
        </p:nvSpPr>
        <p:spPr>
          <a:xfrm>
            <a:off x="2613873" y="5692344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01F68AF-7FD1-4946-A778-11047E3EC7A3}"/>
              </a:ext>
            </a:extLst>
          </p:cNvPr>
          <p:cNvSpPr txBox="1"/>
          <p:nvPr/>
        </p:nvSpPr>
        <p:spPr>
          <a:xfrm>
            <a:off x="2635649" y="6395243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3843E74-1B09-460E-A1DB-9FEC141B9EDA}"/>
              </a:ext>
            </a:extLst>
          </p:cNvPr>
          <p:cNvSpPr txBox="1"/>
          <p:nvPr/>
        </p:nvSpPr>
        <p:spPr>
          <a:xfrm>
            <a:off x="6919784" y="6389015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7545459-48FF-4A33-9F85-27A5CED23612}"/>
              </a:ext>
            </a:extLst>
          </p:cNvPr>
          <p:cNvSpPr txBox="1"/>
          <p:nvPr/>
        </p:nvSpPr>
        <p:spPr>
          <a:xfrm>
            <a:off x="6904236" y="5682992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7F3A110-7215-4583-813A-4D78AE23E776}"/>
              </a:ext>
            </a:extLst>
          </p:cNvPr>
          <p:cNvSpPr/>
          <p:nvPr/>
        </p:nvSpPr>
        <p:spPr>
          <a:xfrm>
            <a:off x="4561870" y="6076250"/>
            <a:ext cx="705365" cy="27661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</p:spTree>
    <p:extLst>
      <p:ext uri="{BB962C8B-B14F-4D97-AF65-F5344CB8AC3E}">
        <p14:creationId xmlns:p14="http://schemas.microsoft.com/office/powerpoint/2010/main" val="369364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FF49EC7C-CDD2-4792-B764-CF3A9F61D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Announcements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Administrivia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50BCD4-C953-4FD3-BA9C-EF3AD9B83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4245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0503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Static Allocation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20</a:t>
            </a:fld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1799BE8-ADE6-40AD-A980-FF56B05CA0F9}"/>
              </a:ext>
            </a:extLst>
          </p:cNvPr>
          <p:cNvSpPr/>
          <p:nvPr/>
        </p:nvSpPr>
        <p:spPr>
          <a:xfrm>
            <a:off x="2941464" y="6399606"/>
            <a:ext cx="1583042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EC0BE3D-465B-4A07-9553-662D732B400B}"/>
              </a:ext>
            </a:extLst>
          </p:cNvPr>
          <p:cNvSpPr/>
          <p:nvPr/>
        </p:nvSpPr>
        <p:spPr>
          <a:xfrm>
            <a:off x="3423726" y="6348508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E28D891-F6DC-4138-9EB4-02D8FAA15EF5}"/>
              </a:ext>
            </a:extLst>
          </p:cNvPr>
          <p:cNvSpPr/>
          <p:nvPr/>
        </p:nvSpPr>
        <p:spPr>
          <a:xfrm>
            <a:off x="5328939" y="6410554"/>
            <a:ext cx="1583042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CAEAEEF-C9AB-4AE0-BF7F-3A011193E52A}"/>
              </a:ext>
            </a:extLst>
          </p:cNvPr>
          <p:cNvSpPr/>
          <p:nvPr/>
        </p:nvSpPr>
        <p:spPr>
          <a:xfrm>
            <a:off x="5831489" y="6352865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AC4D93C-4EEB-4B2C-988C-55FAB3215D2A}"/>
              </a:ext>
            </a:extLst>
          </p:cNvPr>
          <p:cNvSpPr/>
          <p:nvPr/>
        </p:nvSpPr>
        <p:spPr>
          <a:xfrm>
            <a:off x="2941462" y="6076251"/>
            <a:ext cx="1583044" cy="267768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prog. instructions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0AFF6BC-60D3-44EA-AB52-BB77CC688F74}"/>
              </a:ext>
            </a:extLst>
          </p:cNvPr>
          <p:cNvSpPr txBox="1"/>
          <p:nvPr/>
        </p:nvSpPr>
        <p:spPr>
          <a:xfrm>
            <a:off x="4816885" y="6390068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C20AE866-FE4C-403F-AFDC-913F015C427E}"/>
              </a:ext>
            </a:extLst>
          </p:cNvPr>
          <p:cNvSpPr/>
          <p:nvPr/>
        </p:nvSpPr>
        <p:spPr>
          <a:xfrm>
            <a:off x="5328939" y="6076251"/>
            <a:ext cx="1592058" cy="280792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globals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7F3A110-7215-4583-813A-4D78AE23E776}"/>
              </a:ext>
            </a:extLst>
          </p:cNvPr>
          <p:cNvSpPr/>
          <p:nvPr/>
        </p:nvSpPr>
        <p:spPr>
          <a:xfrm>
            <a:off x="4561870" y="6076250"/>
            <a:ext cx="705365" cy="27661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This layout scheme is known as static allocation (</a:t>
            </a:r>
            <a:r>
              <a:rPr lang="en-US" b="1" i="1" dirty="0"/>
              <a:t>why?</a:t>
            </a:r>
            <a:r>
              <a:rPr lang="en-US" b="1" dirty="0"/>
              <a:t>):</a:t>
            </a:r>
          </a:p>
          <a:p>
            <a:r>
              <a:rPr lang="en-US" dirty="0"/>
              <a:t>One fixed-size segment for all data</a:t>
            </a:r>
          </a:p>
          <a:p>
            <a:r>
              <a:rPr lang="en-US" dirty="0"/>
              <a:t>One fixed-sized segment for all program instructions</a:t>
            </a:r>
          </a:p>
          <a:p>
            <a:pPr marL="0" indent="0">
              <a:buNone/>
            </a:pPr>
            <a:r>
              <a:rPr lang="en-US" b="1" dirty="0"/>
              <a:t>Static allocation is sufficient for some simple languages</a:t>
            </a:r>
          </a:p>
          <a:p>
            <a:r>
              <a:rPr lang="en-US" dirty="0" err="1"/>
              <a:t>e.g</a:t>
            </a:r>
            <a:r>
              <a:rPr lang="en-US" dirty="0"/>
              <a:t>, FORTRAN I (1957)</a:t>
            </a:r>
          </a:p>
        </p:txBody>
      </p:sp>
    </p:spTree>
    <p:extLst>
      <p:ext uri="{BB962C8B-B14F-4D97-AF65-F5344CB8AC3E}">
        <p14:creationId xmlns:p14="http://schemas.microsoft.com/office/powerpoint/2010/main" val="35066732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Static Allocation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21</a:t>
            </a:fld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1799BE8-ADE6-40AD-A980-FF56B05CA0F9}"/>
              </a:ext>
            </a:extLst>
          </p:cNvPr>
          <p:cNvSpPr/>
          <p:nvPr/>
        </p:nvSpPr>
        <p:spPr>
          <a:xfrm>
            <a:off x="2941464" y="6399606"/>
            <a:ext cx="1583042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EC0BE3D-465B-4A07-9553-662D732B400B}"/>
              </a:ext>
            </a:extLst>
          </p:cNvPr>
          <p:cNvSpPr/>
          <p:nvPr/>
        </p:nvSpPr>
        <p:spPr>
          <a:xfrm>
            <a:off x="3423726" y="6348508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E28D891-F6DC-4138-9EB4-02D8FAA15EF5}"/>
              </a:ext>
            </a:extLst>
          </p:cNvPr>
          <p:cNvSpPr/>
          <p:nvPr/>
        </p:nvSpPr>
        <p:spPr>
          <a:xfrm>
            <a:off x="5328939" y="6410554"/>
            <a:ext cx="1583042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CAEAEEF-C9AB-4AE0-BF7F-3A011193E52A}"/>
              </a:ext>
            </a:extLst>
          </p:cNvPr>
          <p:cNvSpPr/>
          <p:nvPr/>
        </p:nvSpPr>
        <p:spPr>
          <a:xfrm>
            <a:off x="5831489" y="6352865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AC4D93C-4EEB-4B2C-988C-55FAB3215D2A}"/>
              </a:ext>
            </a:extLst>
          </p:cNvPr>
          <p:cNvSpPr/>
          <p:nvPr/>
        </p:nvSpPr>
        <p:spPr>
          <a:xfrm>
            <a:off x="2941462" y="6076251"/>
            <a:ext cx="1583044" cy="267768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prog. instructions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0AFF6BC-60D3-44EA-AB52-BB77CC688F74}"/>
              </a:ext>
            </a:extLst>
          </p:cNvPr>
          <p:cNvSpPr txBox="1"/>
          <p:nvPr/>
        </p:nvSpPr>
        <p:spPr>
          <a:xfrm>
            <a:off x="4816885" y="6390068"/>
            <a:ext cx="2904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…</a:t>
            </a: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C20AE866-FE4C-403F-AFDC-913F015C427E}"/>
              </a:ext>
            </a:extLst>
          </p:cNvPr>
          <p:cNvSpPr/>
          <p:nvPr/>
        </p:nvSpPr>
        <p:spPr>
          <a:xfrm>
            <a:off x="5328939" y="6076251"/>
            <a:ext cx="1592058" cy="280792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globals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7F3A110-7215-4583-813A-4D78AE23E776}"/>
              </a:ext>
            </a:extLst>
          </p:cNvPr>
          <p:cNvSpPr/>
          <p:nvPr/>
        </p:nvSpPr>
        <p:spPr>
          <a:xfrm>
            <a:off x="4561870" y="6076250"/>
            <a:ext cx="705365" cy="27661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As languages evolve, static allocation still sufficient…</a:t>
            </a:r>
          </a:p>
          <a:p>
            <a:r>
              <a:rPr lang="en-US" dirty="0"/>
              <a:t>Subroutines</a:t>
            </a:r>
          </a:p>
          <a:p>
            <a:pPr lvl="1"/>
            <a:r>
              <a:rPr lang="en-US" dirty="0"/>
              <a:t>Like functions with no </a:t>
            </a:r>
            <a:r>
              <a:rPr lang="en-US" dirty="0" err="1"/>
              <a:t>callees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6596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Static Allocation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22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As languages evolve, static allocation still sufficient…</a:t>
            </a:r>
          </a:p>
          <a:p>
            <a:r>
              <a:rPr lang="en-US" dirty="0"/>
              <a:t>Subroutines</a:t>
            </a:r>
          </a:p>
          <a:p>
            <a:pPr lvl="1"/>
            <a:r>
              <a:rPr lang="en-US" dirty="0"/>
              <a:t>Like functions with no </a:t>
            </a:r>
            <a:r>
              <a:rPr lang="en-US" dirty="0" err="1"/>
              <a:t>callees</a:t>
            </a:r>
            <a:endParaRPr lang="en-US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45197E3-9FC8-40E3-9429-01C2447AEA34}"/>
              </a:ext>
            </a:extLst>
          </p:cNvPr>
          <p:cNvSpPr txBox="1"/>
          <p:nvPr/>
        </p:nvSpPr>
        <p:spPr>
          <a:xfrm>
            <a:off x="5906241" y="2012334"/>
            <a:ext cx="2886535" cy="255454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byte g;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byte g2;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foo(int16 v){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byte a;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…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main(){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byte m;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…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59B59150-BEFC-4C62-A1A4-4B24E9CF5136}"/>
              </a:ext>
            </a:extLst>
          </p:cNvPr>
          <p:cNvSpPr/>
          <p:nvPr/>
        </p:nvSpPr>
        <p:spPr>
          <a:xfrm>
            <a:off x="3637096" y="5405810"/>
            <a:ext cx="772248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D659B9CC-DBF3-4F50-9586-B1BC56419B2E}"/>
              </a:ext>
            </a:extLst>
          </p:cNvPr>
          <p:cNvSpPr txBox="1"/>
          <p:nvPr/>
        </p:nvSpPr>
        <p:spPr>
          <a:xfrm>
            <a:off x="29265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163EE93B-0112-4F4E-8343-8A97D1EBD896}"/>
              </a:ext>
            </a:extLst>
          </p:cNvPr>
          <p:cNvSpPr/>
          <p:nvPr/>
        </p:nvSpPr>
        <p:spPr>
          <a:xfrm>
            <a:off x="302511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B03282F1-B6CF-4805-B5C4-9722374D948C}"/>
              </a:ext>
            </a:extLst>
          </p:cNvPr>
          <p:cNvSpPr/>
          <p:nvPr/>
        </p:nvSpPr>
        <p:spPr>
          <a:xfrm>
            <a:off x="5153984" y="5405810"/>
            <a:ext cx="846774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F7121616-4337-4484-9D48-91FB13434993}"/>
              </a:ext>
            </a:extLst>
          </p:cNvPr>
          <p:cNvSpPr/>
          <p:nvPr/>
        </p:nvSpPr>
        <p:spPr>
          <a:xfrm>
            <a:off x="5940357" y="5405810"/>
            <a:ext cx="846774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CB90D142-3E76-46E5-BD8E-E6CCDFCC592E}"/>
              </a:ext>
            </a:extLst>
          </p:cNvPr>
          <p:cNvSpPr/>
          <p:nvPr/>
        </p:nvSpPr>
        <p:spPr>
          <a:xfrm>
            <a:off x="6726730" y="5405810"/>
            <a:ext cx="846774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E7B36384-F817-4DE2-8A45-C7E00C4C348E}"/>
              </a:ext>
            </a:extLst>
          </p:cNvPr>
          <p:cNvSpPr/>
          <p:nvPr/>
        </p:nvSpPr>
        <p:spPr>
          <a:xfrm>
            <a:off x="7513104" y="5405810"/>
            <a:ext cx="817403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04C6C4C-3319-4574-BCB2-6824DEFA4C1E}"/>
              </a:ext>
            </a:extLst>
          </p:cNvPr>
          <p:cNvSpPr txBox="1"/>
          <p:nvPr/>
        </p:nvSpPr>
        <p:spPr>
          <a:xfrm>
            <a:off x="342696" y="512507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0x0000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1BEEF2C6-4ED2-4942-B2A4-12A89EC799C6}"/>
              </a:ext>
            </a:extLst>
          </p:cNvPr>
          <p:cNvSpPr txBox="1"/>
          <p:nvPr/>
        </p:nvSpPr>
        <p:spPr>
          <a:xfrm>
            <a:off x="1019885" y="513018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0x0001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A712A40F-0FBA-460D-B6D2-C903EFAE3AE9}"/>
              </a:ext>
            </a:extLst>
          </p:cNvPr>
          <p:cNvSpPr txBox="1"/>
          <p:nvPr/>
        </p:nvSpPr>
        <p:spPr>
          <a:xfrm>
            <a:off x="1666538" y="51287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43D5B747-4C52-47E1-882E-52E6E83DBBC2}"/>
              </a:ext>
            </a:extLst>
          </p:cNvPr>
          <p:cNvSpPr txBox="1"/>
          <p:nvPr/>
        </p:nvSpPr>
        <p:spPr>
          <a:xfrm>
            <a:off x="3739103" y="5124492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0x0005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59F657A5-0140-4F73-BE19-B41D4DB89C40}"/>
              </a:ext>
            </a:extLst>
          </p:cNvPr>
          <p:cNvSpPr txBox="1"/>
          <p:nvPr/>
        </p:nvSpPr>
        <p:spPr>
          <a:xfrm>
            <a:off x="5239065" y="512164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8FEA71CF-85BE-4A44-8657-7D9CC41C3FA0}"/>
              </a:ext>
            </a:extLst>
          </p:cNvPr>
          <p:cNvSpPr txBox="1"/>
          <p:nvPr/>
        </p:nvSpPr>
        <p:spPr>
          <a:xfrm>
            <a:off x="6023852" y="512022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907579BD-0259-4404-B645-96A97AC4996F}"/>
              </a:ext>
            </a:extLst>
          </p:cNvPr>
          <p:cNvSpPr txBox="1"/>
          <p:nvPr/>
        </p:nvSpPr>
        <p:spPr>
          <a:xfrm>
            <a:off x="6783001" y="5118805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F7BB6A25-98C3-4B8B-975A-AF8CFFCFDE0B}"/>
              </a:ext>
            </a:extLst>
          </p:cNvPr>
          <p:cNvSpPr txBox="1"/>
          <p:nvPr/>
        </p:nvSpPr>
        <p:spPr>
          <a:xfrm>
            <a:off x="7610518" y="5117383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A3F7D679-FE98-46E0-8468-FE81B3859288}"/>
              </a:ext>
            </a:extLst>
          </p:cNvPr>
          <p:cNvSpPr txBox="1"/>
          <p:nvPr/>
        </p:nvSpPr>
        <p:spPr>
          <a:xfrm>
            <a:off x="4461398" y="512164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0x0006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EEBC8247-6BCC-4A73-9753-142BAD0D21D3}"/>
              </a:ext>
            </a:extLst>
          </p:cNvPr>
          <p:cNvSpPr txBox="1"/>
          <p:nvPr/>
        </p:nvSpPr>
        <p:spPr>
          <a:xfrm>
            <a:off x="476770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7C67AB7A-EFE4-441B-A47B-AB4E8F883A87}"/>
              </a:ext>
            </a:extLst>
          </p:cNvPr>
          <p:cNvSpPr txBox="1"/>
          <p:nvPr/>
        </p:nvSpPr>
        <p:spPr>
          <a:xfrm>
            <a:off x="95684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C4E39B95-4F2C-4D01-942D-754294664EE0}"/>
              </a:ext>
            </a:extLst>
          </p:cNvPr>
          <p:cNvSpPr txBox="1"/>
          <p:nvPr/>
        </p:nvSpPr>
        <p:spPr>
          <a:xfrm>
            <a:off x="161421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77A6C52A-ECF1-4617-A8F5-09C26C247052}"/>
              </a:ext>
            </a:extLst>
          </p:cNvPr>
          <p:cNvSpPr txBox="1"/>
          <p:nvPr/>
        </p:nvSpPr>
        <p:spPr>
          <a:xfrm>
            <a:off x="3667912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CB2E608-771F-4AE9-AB5A-29FE8EF30315}"/>
              </a:ext>
            </a:extLst>
          </p:cNvPr>
          <p:cNvSpPr txBox="1"/>
          <p:nvPr/>
        </p:nvSpPr>
        <p:spPr>
          <a:xfrm>
            <a:off x="4386980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3034FBDD-EDE8-46D3-B409-3D036878691C}"/>
              </a:ext>
            </a:extLst>
          </p:cNvPr>
          <p:cNvSpPr txBox="1"/>
          <p:nvPr/>
        </p:nvSpPr>
        <p:spPr>
          <a:xfrm>
            <a:off x="5160354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22C137B0-067A-4680-8DB6-F671308EDBBE}"/>
              </a:ext>
            </a:extLst>
          </p:cNvPr>
          <p:cNvSpPr txBox="1"/>
          <p:nvPr/>
        </p:nvSpPr>
        <p:spPr>
          <a:xfrm>
            <a:off x="5947376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9B93E5D1-E21F-4CCA-8B77-FE71FFBD7612}"/>
              </a:ext>
            </a:extLst>
          </p:cNvPr>
          <p:cNvSpPr txBox="1"/>
          <p:nvPr/>
        </p:nvSpPr>
        <p:spPr>
          <a:xfrm>
            <a:off x="6713926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6B1A52A2-4B87-46B9-B0BA-126795043E6D}"/>
              </a:ext>
            </a:extLst>
          </p:cNvPr>
          <p:cNvSpPr txBox="1"/>
          <p:nvPr/>
        </p:nvSpPr>
        <p:spPr>
          <a:xfrm>
            <a:off x="7528244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F5BFBC08-E3B4-407E-852F-637632BA4094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0E9A567B-CBE5-4A76-BD1F-868ADA323C1C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050D566A-4E1B-46CB-92E9-151CF0C7D1B9}"/>
              </a:ext>
            </a:extLst>
          </p:cNvPr>
          <p:cNvSpPr/>
          <p:nvPr/>
        </p:nvSpPr>
        <p:spPr>
          <a:xfrm>
            <a:off x="3658951" y="6520582"/>
            <a:ext cx="46570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3A5BA85E-B561-44C3-8B62-EC7D9725526C}"/>
              </a:ext>
            </a:extLst>
          </p:cNvPr>
          <p:cNvSpPr/>
          <p:nvPr/>
        </p:nvSpPr>
        <p:spPr>
          <a:xfrm>
            <a:off x="561325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034DC61E-84FE-4E09-8409-6D5B8B0588AB}"/>
              </a:ext>
            </a:extLst>
          </p:cNvPr>
          <p:cNvSpPr/>
          <p:nvPr/>
        </p:nvSpPr>
        <p:spPr>
          <a:xfrm>
            <a:off x="4412036" y="5405810"/>
            <a:ext cx="779451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8FACC483-2A45-48BD-BE06-30088F04C0D9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A4EE3F6E-4D2D-449E-B725-FB92FFC142A7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4038CD11-763C-4F77-A0B0-2940B721F194}"/>
              </a:ext>
            </a:extLst>
          </p:cNvPr>
          <p:cNvSpPr/>
          <p:nvPr/>
        </p:nvSpPr>
        <p:spPr>
          <a:xfrm>
            <a:off x="3658950" y="5959992"/>
            <a:ext cx="1501404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64E5AE9E-3B0C-4034-A245-A243F39197F1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24448175-5753-4AD4-8636-0E5602DAC103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13EA331D-0E42-4AD0-AF00-EAF1B221928C}"/>
              </a:ext>
            </a:extLst>
          </p:cNvPr>
          <p:cNvSpPr/>
          <p:nvPr/>
        </p:nvSpPr>
        <p:spPr>
          <a:xfrm>
            <a:off x="5224158" y="5959992"/>
            <a:ext cx="776600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3038EB3-8CDD-4F1A-9FF5-55CFB943C711}"/>
              </a:ext>
            </a:extLst>
          </p:cNvPr>
          <p:cNvSpPr/>
          <p:nvPr/>
        </p:nvSpPr>
        <p:spPr>
          <a:xfrm>
            <a:off x="5214796" y="5697391"/>
            <a:ext cx="777362" cy="226499"/>
          </a:xfrm>
          <a:prstGeom prst="rect">
            <a:avLst/>
          </a:prstGeom>
          <a:solidFill>
            <a:schemeClr val="accent1">
              <a:lumMod val="40000"/>
              <a:lumOff val="6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EDEED761-6BD2-4A9C-B160-1345DD8DA60F}"/>
              </a:ext>
            </a:extLst>
          </p:cNvPr>
          <p:cNvSpPr/>
          <p:nvPr/>
        </p:nvSpPr>
        <p:spPr>
          <a:xfrm>
            <a:off x="6022321" y="5959992"/>
            <a:ext cx="2294579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B8453B4C-C89E-4DE2-8EE4-8FC65E3A2C84}"/>
              </a:ext>
            </a:extLst>
          </p:cNvPr>
          <p:cNvSpPr/>
          <p:nvPr/>
        </p:nvSpPr>
        <p:spPr>
          <a:xfrm>
            <a:off x="5997297" y="5697392"/>
            <a:ext cx="729434" cy="22649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DD018A86-C1C8-4358-A5E4-585830953CF7}"/>
              </a:ext>
            </a:extLst>
          </p:cNvPr>
          <p:cNvSpPr/>
          <p:nvPr/>
        </p:nvSpPr>
        <p:spPr>
          <a:xfrm>
            <a:off x="6741921" y="5697392"/>
            <a:ext cx="1574070" cy="218292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A8592510-DF27-4144-818B-87F60F896EA2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3E9490F1-34F3-4512-BB2D-1C9E60F2FBE1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A47F9ED6-A9E2-4508-A567-43E0A0EFE13B}"/>
              </a:ext>
            </a:extLst>
          </p:cNvPr>
          <p:cNvSpPr/>
          <p:nvPr/>
        </p:nvSpPr>
        <p:spPr>
          <a:xfrm>
            <a:off x="966701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4F63D1B7-E2EC-49A4-AC5F-67C2FBC811D6}"/>
              </a:ext>
            </a:extLst>
          </p:cNvPr>
          <p:cNvSpPr txBox="1"/>
          <p:nvPr/>
        </p:nvSpPr>
        <p:spPr>
          <a:xfrm>
            <a:off x="1147784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13689FC4-D31A-43C6-9FFC-51C842F1AF23}"/>
              </a:ext>
            </a:extLst>
          </p:cNvPr>
          <p:cNvSpPr/>
          <p:nvPr/>
        </p:nvSpPr>
        <p:spPr>
          <a:xfrm>
            <a:off x="1630895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3BE00CEC-BE0D-4355-A30D-EED75E96A635}"/>
              </a:ext>
            </a:extLst>
          </p:cNvPr>
          <p:cNvSpPr txBox="1"/>
          <p:nvPr/>
        </p:nvSpPr>
        <p:spPr>
          <a:xfrm>
            <a:off x="1811978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5805F1F3-9BCB-4439-993C-F72A7DD2C4C8}"/>
              </a:ext>
            </a:extLst>
          </p:cNvPr>
          <p:cNvSpPr txBox="1"/>
          <p:nvPr/>
        </p:nvSpPr>
        <p:spPr>
          <a:xfrm>
            <a:off x="2345994" y="51392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CFE60E51-86E1-496F-B07B-BFAF5B6953D1}"/>
              </a:ext>
            </a:extLst>
          </p:cNvPr>
          <p:cNvSpPr txBox="1"/>
          <p:nvPr/>
        </p:nvSpPr>
        <p:spPr>
          <a:xfrm>
            <a:off x="2985823" y="51310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0x0004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78CD62D5-1802-4949-B3C9-A427CCDAA9FF}"/>
              </a:ext>
            </a:extLst>
          </p:cNvPr>
          <p:cNvSpPr txBox="1"/>
          <p:nvPr/>
        </p:nvSpPr>
        <p:spPr>
          <a:xfrm>
            <a:off x="2282955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46285C31-1B88-4456-92AF-64FF61C277D7}"/>
              </a:ext>
            </a:extLst>
          </p:cNvPr>
          <p:cNvSpPr txBox="1"/>
          <p:nvPr/>
        </p:nvSpPr>
        <p:spPr>
          <a:xfrm>
            <a:off x="2933501" y="4959031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0FE566D3-BC92-4C09-A04C-906B8C7558EE}"/>
              </a:ext>
            </a:extLst>
          </p:cNvPr>
          <p:cNvSpPr/>
          <p:nvPr/>
        </p:nvSpPr>
        <p:spPr>
          <a:xfrm>
            <a:off x="2292810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471D4D49-466F-4D46-A0B5-4F417C2CAEB8}"/>
              </a:ext>
            </a:extLst>
          </p:cNvPr>
          <p:cNvSpPr txBox="1"/>
          <p:nvPr/>
        </p:nvSpPr>
        <p:spPr>
          <a:xfrm>
            <a:off x="2473893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CFD1588F-C3A0-4AE8-A592-4FE33DCE54CC}"/>
              </a:ext>
            </a:extLst>
          </p:cNvPr>
          <p:cNvSpPr/>
          <p:nvPr/>
        </p:nvSpPr>
        <p:spPr>
          <a:xfrm>
            <a:off x="2950180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2F181422-3DB7-41E4-9E25-EDCDE05BBD17}"/>
              </a:ext>
            </a:extLst>
          </p:cNvPr>
          <p:cNvSpPr txBox="1"/>
          <p:nvPr/>
        </p:nvSpPr>
        <p:spPr>
          <a:xfrm>
            <a:off x="3131263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078042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113" grpId="0" animBg="1"/>
      <p:bldP spid="114" grpId="0"/>
      <p:bldP spid="115" grpId="0" animBg="1"/>
      <p:bldP spid="116" grpId="0" animBg="1"/>
      <p:bldP spid="117" grpId="0" animBg="1"/>
      <p:bldP spid="118" grpId="0" animBg="1"/>
      <p:bldP spid="119" grpId="0" animBg="1"/>
      <p:bldP spid="120" grpId="0"/>
      <p:bldP spid="121" grpId="0"/>
      <p:bldP spid="122" grpId="0"/>
      <p:bldP spid="123" grpId="0"/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/>
      <p:bldP spid="132" grpId="0"/>
      <p:bldP spid="133" grpId="0"/>
      <p:bldP spid="134" grpId="0"/>
      <p:bldP spid="135" grpId="0"/>
      <p:bldP spid="136" grpId="0"/>
      <p:bldP spid="137" grpId="0"/>
      <p:bldP spid="138" grpId="0" animBg="1"/>
      <p:bldP spid="139" grpId="0"/>
      <p:bldP spid="140" grpId="0" animBg="1"/>
      <p:bldP spid="141" grpId="0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/>
      <p:bldP spid="157" grpId="0" animBg="1"/>
      <p:bldP spid="158" grpId="0"/>
      <p:bldP spid="159" grpId="0"/>
      <p:bldP spid="160" grpId="0"/>
      <p:bldP spid="161" grpId="0"/>
      <p:bldP spid="162" grpId="0"/>
      <p:bldP spid="163" grpId="0" animBg="1"/>
      <p:bldP spid="164" grpId="0"/>
      <p:bldP spid="165" grpId="0" animBg="1"/>
      <p:bldP spid="16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Static Allocation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23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Some languages features are difficult/impossible to support with purely-static allocation</a:t>
            </a:r>
          </a:p>
          <a:p>
            <a:r>
              <a:rPr lang="en-US" dirty="0"/>
              <a:t>Recursion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87F28D6C-0180-4EB7-A589-E5E5A888F77D}"/>
              </a:ext>
            </a:extLst>
          </p:cNvPr>
          <p:cNvSpPr/>
          <p:nvPr/>
        </p:nvSpPr>
        <p:spPr>
          <a:xfrm>
            <a:off x="3637096" y="5405810"/>
            <a:ext cx="772248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550134B-595E-4B6F-BF59-7628E4D449AF}"/>
              </a:ext>
            </a:extLst>
          </p:cNvPr>
          <p:cNvSpPr txBox="1"/>
          <p:nvPr/>
        </p:nvSpPr>
        <p:spPr>
          <a:xfrm>
            <a:off x="29265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B7533761-46D8-4249-A65B-400C91A6AA8F}"/>
              </a:ext>
            </a:extLst>
          </p:cNvPr>
          <p:cNvSpPr/>
          <p:nvPr/>
        </p:nvSpPr>
        <p:spPr>
          <a:xfrm>
            <a:off x="302511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7709B78E-74F8-4CB9-953D-655A96834F5E}"/>
              </a:ext>
            </a:extLst>
          </p:cNvPr>
          <p:cNvSpPr/>
          <p:nvPr/>
        </p:nvSpPr>
        <p:spPr>
          <a:xfrm>
            <a:off x="5153984" y="5405810"/>
            <a:ext cx="846774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356DE25A-E5E9-470F-9CFC-D49958DF3272}"/>
              </a:ext>
            </a:extLst>
          </p:cNvPr>
          <p:cNvSpPr/>
          <p:nvPr/>
        </p:nvSpPr>
        <p:spPr>
          <a:xfrm>
            <a:off x="5940357" y="5405810"/>
            <a:ext cx="846774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BCFC8F79-2226-430E-9C91-206E16706920}"/>
              </a:ext>
            </a:extLst>
          </p:cNvPr>
          <p:cNvSpPr/>
          <p:nvPr/>
        </p:nvSpPr>
        <p:spPr>
          <a:xfrm>
            <a:off x="6726730" y="5405810"/>
            <a:ext cx="846774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7C8DEBCF-805C-49E4-9175-B2F5A209D7C2}"/>
              </a:ext>
            </a:extLst>
          </p:cNvPr>
          <p:cNvSpPr/>
          <p:nvPr/>
        </p:nvSpPr>
        <p:spPr>
          <a:xfrm>
            <a:off x="7513104" y="5405810"/>
            <a:ext cx="817403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43868530-42D7-4264-8090-9E67FD56D148}"/>
              </a:ext>
            </a:extLst>
          </p:cNvPr>
          <p:cNvSpPr txBox="1"/>
          <p:nvPr/>
        </p:nvSpPr>
        <p:spPr>
          <a:xfrm>
            <a:off x="342696" y="512507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0x0000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FCFCBEDB-56FB-4CEE-9DBF-A6FE5F2BE5DA}"/>
              </a:ext>
            </a:extLst>
          </p:cNvPr>
          <p:cNvSpPr txBox="1"/>
          <p:nvPr/>
        </p:nvSpPr>
        <p:spPr>
          <a:xfrm>
            <a:off x="1019885" y="513018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0x0001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6EB170E3-E301-4416-A4E8-CC3A444D14CE}"/>
              </a:ext>
            </a:extLst>
          </p:cNvPr>
          <p:cNvSpPr txBox="1"/>
          <p:nvPr/>
        </p:nvSpPr>
        <p:spPr>
          <a:xfrm>
            <a:off x="1666538" y="51287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445B7844-166B-4778-A31D-71860F84052D}"/>
              </a:ext>
            </a:extLst>
          </p:cNvPr>
          <p:cNvSpPr txBox="1"/>
          <p:nvPr/>
        </p:nvSpPr>
        <p:spPr>
          <a:xfrm>
            <a:off x="3739103" y="5124492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0x0005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36F627F4-AFE4-45DF-A806-A0D98D1F255D}"/>
              </a:ext>
            </a:extLst>
          </p:cNvPr>
          <p:cNvSpPr txBox="1"/>
          <p:nvPr/>
        </p:nvSpPr>
        <p:spPr>
          <a:xfrm>
            <a:off x="5239065" y="512164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5B4EA115-7FAF-451C-9D32-015836DE22EE}"/>
              </a:ext>
            </a:extLst>
          </p:cNvPr>
          <p:cNvSpPr txBox="1"/>
          <p:nvPr/>
        </p:nvSpPr>
        <p:spPr>
          <a:xfrm>
            <a:off x="6023852" y="512022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26D60D3-C854-4F53-8552-D03623BEC6A3}"/>
              </a:ext>
            </a:extLst>
          </p:cNvPr>
          <p:cNvSpPr txBox="1"/>
          <p:nvPr/>
        </p:nvSpPr>
        <p:spPr>
          <a:xfrm>
            <a:off x="6783001" y="5118805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C3011124-5916-4B5A-B223-6E7AE101195E}"/>
              </a:ext>
            </a:extLst>
          </p:cNvPr>
          <p:cNvSpPr txBox="1"/>
          <p:nvPr/>
        </p:nvSpPr>
        <p:spPr>
          <a:xfrm>
            <a:off x="7610518" y="5117383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898C77C-AB4C-4D05-8B08-568BB5F9160A}"/>
              </a:ext>
            </a:extLst>
          </p:cNvPr>
          <p:cNvSpPr txBox="1"/>
          <p:nvPr/>
        </p:nvSpPr>
        <p:spPr>
          <a:xfrm>
            <a:off x="4461398" y="512164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0x0006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7C4EBF3F-A7F7-4700-BAA7-CD6E4C4F035A}"/>
              </a:ext>
            </a:extLst>
          </p:cNvPr>
          <p:cNvSpPr txBox="1"/>
          <p:nvPr/>
        </p:nvSpPr>
        <p:spPr>
          <a:xfrm>
            <a:off x="476770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07156ED9-AACF-4C86-AD90-80CC6C0372DB}"/>
              </a:ext>
            </a:extLst>
          </p:cNvPr>
          <p:cNvSpPr txBox="1"/>
          <p:nvPr/>
        </p:nvSpPr>
        <p:spPr>
          <a:xfrm>
            <a:off x="95684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297BF0C4-41E9-4092-9795-DDD37E9AFB1C}"/>
              </a:ext>
            </a:extLst>
          </p:cNvPr>
          <p:cNvSpPr txBox="1"/>
          <p:nvPr/>
        </p:nvSpPr>
        <p:spPr>
          <a:xfrm>
            <a:off x="161421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7E873D16-0310-498E-9BEF-8D333A539037}"/>
              </a:ext>
            </a:extLst>
          </p:cNvPr>
          <p:cNvSpPr txBox="1"/>
          <p:nvPr/>
        </p:nvSpPr>
        <p:spPr>
          <a:xfrm>
            <a:off x="3667912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BAB80DA-E38B-4B1C-8C42-354468031C4C}"/>
              </a:ext>
            </a:extLst>
          </p:cNvPr>
          <p:cNvSpPr txBox="1"/>
          <p:nvPr/>
        </p:nvSpPr>
        <p:spPr>
          <a:xfrm>
            <a:off x="4386980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BDDAEEB9-138F-4C65-98C2-41F3ADD19EE0}"/>
              </a:ext>
            </a:extLst>
          </p:cNvPr>
          <p:cNvSpPr txBox="1"/>
          <p:nvPr/>
        </p:nvSpPr>
        <p:spPr>
          <a:xfrm>
            <a:off x="5160354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69BF2DA1-8D70-444A-9AAB-5F23780CED82}"/>
              </a:ext>
            </a:extLst>
          </p:cNvPr>
          <p:cNvSpPr txBox="1"/>
          <p:nvPr/>
        </p:nvSpPr>
        <p:spPr>
          <a:xfrm>
            <a:off x="5947376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69F4264A-C845-4023-A77A-470B856EB4A4}"/>
              </a:ext>
            </a:extLst>
          </p:cNvPr>
          <p:cNvSpPr txBox="1"/>
          <p:nvPr/>
        </p:nvSpPr>
        <p:spPr>
          <a:xfrm>
            <a:off x="6713926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D024DF69-0533-49EC-B2EF-81EC0AD3C9B9}"/>
              </a:ext>
            </a:extLst>
          </p:cNvPr>
          <p:cNvSpPr txBox="1"/>
          <p:nvPr/>
        </p:nvSpPr>
        <p:spPr>
          <a:xfrm>
            <a:off x="7528244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61EFA4CE-27CA-40AD-9F0E-8E56F18A37E7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768FC10D-D096-44D8-9395-ABF29D0AD107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F54FF02D-8AE8-4D72-A0E6-043CA423F415}"/>
              </a:ext>
            </a:extLst>
          </p:cNvPr>
          <p:cNvSpPr/>
          <p:nvPr/>
        </p:nvSpPr>
        <p:spPr>
          <a:xfrm>
            <a:off x="3658951" y="6520582"/>
            <a:ext cx="46570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1E0078C9-3261-44C7-9E5D-7895E2AD8655}"/>
              </a:ext>
            </a:extLst>
          </p:cNvPr>
          <p:cNvSpPr/>
          <p:nvPr/>
        </p:nvSpPr>
        <p:spPr>
          <a:xfrm>
            <a:off x="561325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0243D9FB-F7E3-4FBC-B755-7BE2D442EF36}"/>
              </a:ext>
            </a:extLst>
          </p:cNvPr>
          <p:cNvSpPr/>
          <p:nvPr/>
        </p:nvSpPr>
        <p:spPr>
          <a:xfrm>
            <a:off x="4412036" y="5405810"/>
            <a:ext cx="779451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9177AB62-0F7E-47A2-8F99-8B097C0EBC02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1F26F033-5687-4A69-A599-1ADD1EF8E3BC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36AB16B6-0A4D-43F4-B66C-F634B8A7D1FF}"/>
              </a:ext>
            </a:extLst>
          </p:cNvPr>
          <p:cNvSpPr/>
          <p:nvPr/>
        </p:nvSpPr>
        <p:spPr>
          <a:xfrm>
            <a:off x="3658950" y="5959992"/>
            <a:ext cx="1501404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84715789-264F-4113-B121-57DE30ABAD8A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BA24AE98-29BA-445F-9DFF-1FD6AEE4F09B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4C1AB884-6D8D-4DF4-806F-621EE83973FB}"/>
              </a:ext>
            </a:extLst>
          </p:cNvPr>
          <p:cNvSpPr/>
          <p:nvPr/>
        </p:nvSpPr>
        <p:spPr>
          <a:xfrm>
            <a:off x="5224158" y="5959992"/>
            <a:ext cx="776600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757232D1-5FCD-43E0-A867-FA8B25C07D96}"/>
              </a:ext>
            </a:extLst>
          </p:cNvPr>
          <p:cNvSpPr/>
          <p:nvPr/>
        </p:nvSpPr>
        <p:spPr>
          <a:xfrm>
            <a:off x="5214796" y="5697391"/>
            <a:ext cx="777362" cy="226499"/>
          </a:xfrm>
          <a:prstGeom prst="rect">
            <a:avLst/>
          </a:prstGeom>
          <a:solidFill>
            <a:schemeClr val="accent1">
              <a:lumMod val="40000"/>
              <a:lumOff val="6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38113764-793A-4BBB-9809-D12E84A7DC98}"/>
              </a:ext>
            </a:extLst>
          </p:cNvPr>
          <p:cNvSpPr/>
          <p:nvPr/>
        </p:nvSpPr>
        <p:spPr>
          <a:xfrm>
            <a:off x="6022321" y="5959992"/>
            <a:ext cx="2294579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DC5D15BD-3CB7-482C-80F1-3B01B3890B8B}"/>
              </a:ext>
            </a:extLst>
          </p:cNvPr>
          <p:cNvSpPr/>
          <p:nvPr/>
        </p:nvSpPr>
        <p:spPr>
          <a:xfrm>
            <a:off x="5997297" y="5697392"/>
            <a:ext cx="729434" cy="22649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D832EA05-A24B-49FB-B11A-5C9C5D90CDE6}"/>
              </a:ext>
            </a:extLst>
          </p:cNvPr>
          <p:cNvSpPr/>
          <p:nvPr/>
        </p:nvSpPr>
        <p:spPr>
          <a:xfrm>
            <a:off x="6741921" y="5697392"/>
            <a:ext cx="1574070" cy="218292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8F467D53-7D7F-41E5-BBCD-21F0009CDA06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A0328216-B156-4F47-A454-79B6661BCE94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52ABFC20-C67D-4D70-8857-E3F2D3DAB211}"/>
              </a:ext>
            </a:extLst>
          </p:cNvPr>
          <p:cNvSpPr/>
          <p:nvPr/>
        </p:nvSpPr>
        <p:spPr>
          <a:xfrm>
            <a:off x="966701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9C469DF0-12AA-4DF1-9FBA-392D053541BE}"/>
              </a:ext>
            </a:extLst>
          </p:cNvPr>
          <p:cNvSpPr txBox="1"/>
          <p:nvPr/>
        </p:nvSpPr>
        <p:spPr>
          <a:xfrm>
            <a:off x="1147784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6F18CF6F-DDE1-4039-A0FB-9410EB6AD716}"/>
              </a:ext>
            </a:extLst>
          </p:cNvPr>
          <p:cNvSpPr/>
          <p:nvPr/>
        </p:nvSpPr>
        <p:spPr>
          <a:xfrm>
            <a:off x="1630895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59BACDDF-5DC1-48F7-AAFB-8A10D71097E0}"/>
              </a:ext>
            </a:extLst>
          </p:cNvPr>
          <p:cNvSpPr txBox="1"/>
          <p:nvPr/>
        </p:nvSpPr>
        <p:spPr>
          <a:xfrm>
            <a:off x="1811978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62E65BD4-351A-43AE-B1EF-ED2F573927AD}"/>
              </a:ext>
            </a:extLst>
          </p:cNvPr>
          <p:cNvSpPr txBox="1"/>
          <p:nvPr/>
        </p:nvSpPr>
        <p:spPr>
          <a:xfrm>
            <a:off x="2345994" y="51392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B3A5D56B-DC67-48A0-BBF7-D3C05C05098A}"/>
              </a:ext>
            </a:extLst>
          </p:cNvPr>
          <p:cNvSpPr txBox="1"/>
          <p:nvPr/>
        </p:nvSpPr>
        <p:spPr>
          <a:xfrm>
            <a:off x="2985823" y="51310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0x0004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452BFF76-F9E2-4F7B-86E5-972915780266}"/>
              </a:ext>
            </a:extLst>
          </p:cNvPr>
          <p:cNvSpPr txBox="1"/>
          <p:nvPr/>
        </p:nvSpPr>
        <p:spPr>
          <a:xfrm>
            <a:off x="2282955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B82B00BE-5654-4591-B73D-951E4BFED650}"/>
              </a:ext>
            </a:extLst>
          </p:cNvPr>
          <p:cNvSpPr txBox="1"/>
          <p:nvPr/>
        </p:nvSpPr>
        <p:spPr>
          <a:xfrm>
            <a:off x="2933501" y="4959031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8D206CF5-597B-4152-96AD-140E9747F5EC}"/>
              </a:ext>
            </a:extLst>
          </p:cNvPr>
          <p:cNvSpPr/>
          <p:nvPr/>
        </p:nvSpPr>
        <p:spPr>
          <a:xfrm>
            <a:off x="2292810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2CB3E67D-D784-4749-99BE-BDDA67D2D103}"/>
              </a:ext>
            </a:extLst>
          </p:cNvPr>
          <p:cNvSpPr txBox="1"/>
          <p:nvPr/>
        </p:nvSpPr>
        <p:spPr>
          <a:xfrm>
            <a:off x="2473893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7E6DEBCB-E4A2-4831-BFE9-A2EBC0D3C0FD}"/>
              </a:ext>
            </a:extLst>
          </p:cNvPr>
          <p:cNvSpPr/>
          <p:nvPr/>
        </p:nvSpPr>
        <p:spPr>
          <a:xfrm>
            <a:off x="2950180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E8A107AA-29F9-45A2-9910-43DB80C09D36}"/>
              </a:ext>
            </a:extLst>
          </p:cNvPr>
          <p:cNvSpPr txBox="1"/>
          <p:nvPr/>
        </p:nvSpPr>
        <p:spPr>
          <a:xfrm>
            <a:off x="3131263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606877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874818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Recursion Problem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i="1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Beyond Static Allocation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72904" y="63563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24</a:t>
            </a:fld>
            <a:endParaRPr lang="en-US" dirty="0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2981F26D-D738-4489-AD8C-C499E68F5162}"/>
              </a:ext>
            </a:extLst>
          </p:cNvPr>
          <p:cNvSpPr/>
          <p:nvPr/>
        </p:nvSpPr>
        <p:spPr>
          <a:xfrm>
            <a:off x="3462579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A0D70C89-9757-4BB5-B5E2-7B7693D2123E}"/>
              </a:ext>
            </a:extLst>
          </p:cNvPr>
          <p:cNvSpPr txBox="1"/>
          <p:nvPr/>
        </p:nvSpPr>
        <p:spPr>
          <a:xfrm>
            <a:off x="14353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3DB73487-3B8C-46C8-AAD2-2FEE77E43FC4}"/>
              </a:ext>
            </a:extLst>
          </p:cNvPr>
          <p:cNvSpPr/>
          <p:nvPr/>
        </p:nvSpPr>
        <p:spPr>
          <a:xfrm>
            <a:off x="153394" y="5156904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78B47516-DC5A-44DC-9CA9-22155C10B9D2}"/>
              </a:ext>
            </a:extLst>
          </p:cNvPr>
          <p:cNvSpPr/>
          <p:nvPr/>
        </p:nvSpPr>
        <p:spPr>
          <a:xfrm>
            <a:off x="4218494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F478BDE5-ABED-4EAC-B833-AD4AA14026F3}"/>
              </a:ext>
            </a:extLst>
          </p:cNvPr>
          <p:cNvSpPr/>
          <p:nvPr/>
        </p:nvSpPr>
        <p:spPr>
          <a:xfrm>
            <a:off x="5004867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5687ABD5-9497-475E-8D1B-9BCFCBD66018}"/>
              </a:ext>
            </a:extLst>
          </p:cNvPr>
          <p:cNvSpPr/>
          <p:nvPr/>
        </p:nvSpPr>
        <p:spPr>
          <a:xfrm>
            <a:off x="5791240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23C3AA0C-B672-4FB8-B488-3BE62E53A59D}"/>
              </a:ext>
            </a:extLst>
          </p:cNvPr>
          <p:cNvSpPr/>
          <p:nvPr/>
        </p:nvSpPr>
        <p:spPr>
          <a:xfrm>
            <a:off x="6577613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5EC1BF32-BEF6-4FCC-A6F0-865C4BDE1DDF}"/>
              </a:ext>
            </a:extLst>
          </p:cNvPr>
          <p:cNvSpPr/>
          <p:nvPr/>
        </p:nvSpPr>
        <p:spPr>
          <a:xfrm>
            <a:off x="7363987" y="5157733"/>
            <a:ext cx="817403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02D2B0CD-A7B3-4075-A786-3EB8BC20A8E9}"/>
              </a:ext>
            </a:extLst>
          </p:cNvPr>
          <p:cNvSpPr txBox="1"/>
          <p:nvPr/>
        </p:nvSpPr>
        <p:spPr>
          <a:xfrm>
            <a:off x="193579" y="489647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0x0000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6CC3C0B4-A091-403A-A799-D51B1BAE994F}"/>
              </a:ext>
            </a:extLst>
          </p:cNvPr>
          <p:cNvSpPr txBox="1"/>
          <p:nvPr/>
        </p:nvSpPr>
        <p:spPr>
          <a:xfrm>
            <a:off x="870768" y="490158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0x0001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B0CCF1A2-6A48-443E-94FB-7E5F3ABD7E6F}"/>
              </a:ext>
            </a:extLst>
          </p:cNvPr>
          <p:cNvSpPr txBox="1"/>
          <p:nvPr/>
        </p:nvSpPr>
        <p:spPr>
          <a:xfrm>
            <a:off x="1517421" y="49001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9E2D99BE-832D-4374-B0FC-C8560016A722}"/>
              </a:ext>
            </a:extLst>
          </p:cNvPr>
          <p:cNvSpPr txBox="1"/>
          <p:nvPr/>
        </p:nvSpPr>
        <p:spPr>
          <a:xfrm>
            <a:off x="3494736" y="4895892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0x0005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8F923D19-094D-4078-9D00-6D685344A3D7}"/>
              </a:ext>
            </a:extLst>
          </p:cNvPr>
          <p:cNvSpPr txBox="1"/>
          <p:nvPr/>
        </p:nvSpPr>
        <p:spPr>
          <a:xfrm>
            <a:off x="5089948" y="489304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E7A6DDBF-6635-4769-B534-9EE1A38B7E4D}"/>
              </a:ext>
            </a:extLst>
          </p:cNvPr>
          <p:cNvSpPr txBox="1"/>
          <p:nvPr/>
        </p:nvSpPr>
        <p:spPr>
          <a:xfrm>
            <a:off x="5874735" y="489162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D250567-9766-4EC5-8555-22568E8511A4}"/>
              </a:ext>
            </a:extLst>
          </p:cNvPr>
          <p:cNvSpPr txBox="1"/>
          <p:nvPr/>
        </p:nvSpPr>
        <p:spPr>
          <a:xfrm>
            <a:off x="6633884" y="4890205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30C9293-9A21-4505-A862-5E09A70E4105}"/>
              </a:ext>
            </a:extLst>
          </p:cNvPr>
          <p:cNvSpPr txBox="1"/>
          <p:nvPr/>
        </p:nvSpPr>
        <p:spPr>
          <a:xfrm>
            <a:off x="7461401" y="4888783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EDD78043-0B22-4137-BA66-22AAA98637D4}"/>
              </a:ext>
            </a:extLst>
          </p:cNvPr>
          <p:cNvSpPr txBox="1"/>
          <p:nvPr/>
        </p:nvSpPr>
        <p:spPr>
          <a:xfrm>
            <a:off x="4312281" y="489304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0x0006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8383D782-1466-4560-B827-59F74B95E3F9}"/>
              </a:ext>
            </a:extLst>
          </p:cNvPr>
          <p:cNvSpPr txBox="1"/>
          <p:nvPr/>
        </p:nvSpPr>
        <p:spPr>
          <a:xfrm>
            <a:off x="327653" y="5202952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D7F5C20D-A7EA-44A2-8706-2D3BC1F1393D}"/>
              </a:ext>
            </a:extLst>
          </p:cNvPr>
          <p:cNvSpPr txBox="1"/>
          <p:nvPr/>
        </p:nvSpPr>
        <p:spPr>
          <a:xfrm>
            <a:off x="80772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DB93FC8F-CF31-474E-A103-9DFBA68FC094}"/>
              </a:ext>
            </a:extLst>
          </p:cNvPr>
          <p:cNvSpPr txBox="1"/>
          <p:nvPr/>
        </p:nvSpPr>
        <p:spPr>
          <a:xfrm>
            <a:off x="1465099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A298FD3C-CD6D-4754-BC5B-6E1F69D868A2}"/>
              </a:ext>
            </a:extLst>
          </p:cNvPr>
          <p:cNvSpPr txBox="1"/>
          <p:nvPr/>
        </p:nvSpPr>
        <p:spPr>
          <a:xfrm>
            <a:off x="3423545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658D8FAB-20BE-4A68-8D99-C6C9FE75A232}"/>
              </a:ext>
            </a:extLst>
          </p:cNvPr>
          <p:cNvSpPr txBox="1"/>
          <p:nvPr/>
        </p:nvSpPr>
        <p:spPr>
          <a:xfrm>
            <a:off x="4237863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A6A06638-CA5B-4B19-ADE2-18269F994202}"/>
              </a:ext>
            </a:extLst>
          </p:cNvPr>
          <p:cNvSpPr txBox="1"/>
          <p:nvPr/>
        </p:nvSpPr>
        <p:spPr>
          <a:xfrm>
            <a:off x="5011237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1CCCEE63-8912-4C46-A3B4-255C81668992}"/>
              </a:ext>
            </a:extLst>
          </p:cNvPr>
          <p:cNvSpPr txBox="1"/>
          <p:nvPr/>
        </p:nvSpPr>
        <p:spPr>
          <a:xfrm>
            <a:off x="5798259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0572D145-1DFD-4C53-8A8D-D4A02DFFBDD0}"/>
              </a:ext>
            </a:extLst>
          </p:cNvPr>
          <p:cNvSpPr txBox="1"/>
          <p:nvPr/>
        </p:nvSpPr>
        <p:spPr>
          <a:xfrm>
            <a:off x="6564809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C8EC8E7F-B5A2-44DA-BD47-A76F5CB69017}"/>
              </a:ext>
            </a:extLst>
          </p:cNvPr>
          <p:cNvSpPr txBox="1"/>
          <p:nvPr/>
        </p:nvSpPr>
        <p:spPr>
          <a:xfrm>
            <a:off x="7379127" y="47395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D87DF858-7DEB-4F0F-8455-41F6F5A83B15}"/>
              </a:ext>
            </a:extLst>
          </p:cNvPr>
          <p:cNvSpPr/>
          <p:nvPr/>
        </p:nvSpPr>
        <p:spPr>
          <a:xfrm>
            <a:off x="161449" y="6472062"/>
            <a:ext cx="1334323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code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EC4D1A31-65BD-421B-9AA0-54DDF3285FD0}"/>
              </a:ext>
            </a:extLst>
          </p:cNvPr>
          <p:cNvSpPr/>
          <p:nvPr/>
        </p:nvSpPr>
        <p:spPr>
          <a:xfrm>
            <a:off x="1540357" y="6472062"/>
            <a:ext cx="2655240" cy="24819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284B1C1E-081F-4DA6-9262-E94FDD55DFA4}"/>
              </a:ext>
            </a:extLst>
          </p:cNvPr>
          <p:cNvSpPr/>
          <p:nvPr/>
        </p:nvSpPr>
        <p:spPr>
          <a:xfrm>
            <a:off x="4195597" y="5157733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E8363995-197E-4A47-BFD3-CCA047F15EEF}"/>
              </a:ext>
            </a:extLst>
          </p:cNvPr>
          <p:cNvSpPr/>
          <p:nvPr/>
        </p:nvSpPr>
        <p:spPr>
          <a:xfrm>
            <a:off x="173221" y="5907896"/>
            <a:ext cx="1322551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97BE5DF1-8862-4138-B26A-7080897708D1}"/>
              </a:ext>
            </a:extLst>
          </p:cNvPr>
          <p:cNvSpPr/>
          <p:nvPr/>
        </p:nvSpPr>
        <p:spPr>
          <a:xfrm>
            <a:off x="1540354" y="5902842"/>
            <a:ext cx="1260709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426C847F-99BF-4D7F-920B-68D6970A761C}"/>
              </a:ext>
            </a:extLst>
          </p:cNvPr>
          <p:cNvSpPr/>
          <p:nvPr/>
        </p:nvSpPr>
        <p:spPr>
          <a:xfrm>
            <a:off x="1500843" y="5664830"/>
            <a:ext cx="1300220" cy="201911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9FBE631C-9C36-486B-8CCA-F4CCDC4CEB4D}"/>
              </a:ext>
            </a:extLst>
          </p:cNvPr>
          <p:cNvSpPr/>
          <p:nvPr/>
        </p:nvSpPr>
        <p:spPr>
          <a:xfrm>
            <a:off x="158031" y="5661729"/>
            <a:ext cx="1322550" cy="19363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A904875F-7509-45DA-A747-ACF0605C5C17}"/>
              </a:ext>
            </a:extLst>
          </p:cNvPr>
          <p:cNvSpPr/>
          <p:nvPr/>
        </p:nvSpPr>
        <p:spPr>
          <a:xfrm>
            <a:off x="817584" y="5159177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B3CE4A3A-1D9F-4BD6-B8CE-16839C08B8D7}"/>
              </a:ext>
            </a:extLst>
          </p:cNvPr>
          <p:cNvSpPr txBox="1"/>
          <p:nvPr/>
        </p:nvSpPr>
        <p:spPr>
          <a:xfrm>
            <a:off x="998667" y="5198401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32106132-BCDE-4BEC-8EB1-339E86007FD4}"/>
              </a:ext>
            </a:extLst>
          </p:cNvPr>
          <p:cNvSpPr/>
          <p:nvPr/>
        </p:nvSpPr>
        <p:spPr>
          <a:xfrm>
            <a:off x="1481778" y="5161449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854691DE-145D-423A-A291-EFC73CD59FAD}"/>
              </a:ext>
            </a:extLst>
          </p:cNvPr>
          <p:cNvSpPr txBox="1"/>
          <p:nvPr/>
        </p:nvSpPr>
        <p:spPr>
          <a:xfrm>
            <a:off x="2196877" y="49106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4E636408-2FAD-4FF8-86EC-2EB5ADF04802}"/>
              </a:ext>
            </a:extLst>
          </p:cNvPr>
          <p:cNvSpPr txBox="1"/>
          <p:nvPr/>
        </p:nvSpPr>
        <p:spPr>
          <a:xfrm>
            <a:off x="2836706" y="49024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0x0004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D416F438-A20B-4F4C-B96F-6D6181EC7F91}"/>
              </a:ext>
            </a:extLst>
          </p:cNvPr>
          <p:cNvSpPr txBox="1"/>
          <p:nvPr/>
        </p:nvSpPr>
        <p:spPr>
          <a:xfrm>
            <a:off x="2133838" y="47372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C609C1C0-07C7-4F7E-BE2A-ACAD9C25C2AF}"/>
              </a:ext>
            </a:extLst>
          </p:cNvPr>
          <p:cNvSpPr txBox="1"/>
          <p:nvPr/>
        </p:nvSpPr>
        <p:spPr>
          <a:xfrm>
            <a:off x="2784384" y="4730431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F7B8B387-371F-47B4-8515-66D7B103C46F}"/>
              </a:ext>
            </a:extLst>
          </p:cNvPr>
          <p:cNvSpPr/>
          <p:nvPr/>
        </p:nvSpPr>
        <p:spPr>
          <a:xfrm>
            <a:off x="2143693" y="5168273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A3BFC776-31A7-400E-AA93-E8AA28561517}"/>
              </a:ext>
            </a:extLst>
          </p:cNvPr>
          <p:cNvSpPr/>
          <p:nvPr/>
        </p:nvSpPr>
        <p:spPr>
          <a:xfrm>
            <a:off x="2801063" y="516372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BA50F001-4186-45C4-8258-FAE6A9F1CE81}"/>
              </a:ext>
            </a:extLst>
          </p:cNvPr>
          <p:cNvSpPr txBox="1"/>
          <p:nvPr/>
        </p:nvSpPr>
        <p:spPr>
          <a:xfrm>
            <a:off x="8174566" y="4741152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67491EAD-6F6C-409A-B5B7-30E396938C0C}"/>
              </a:ext>
            </a:extLst>
          </p:cNvPr>
          <p:cNvSpPr/>
          <p:nvPr/>
        </p:nvSpPr>
        <p:spPr>
          <a:xfrm>
            <a:off x="8184421" y="5160801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51F10B64-8F0E-4171-9F59-CBFFBA5F04BB}"/>
              </a:ext>
            </a:extLst>
          </p:cNvPr>
          <p:cNvSpPr txBox="1"/>
          <p:nvPr/>
        </p:nvSpPr>
        <p:spPr>
          <a:xfrm>
            <a:off x="8224606" y="4900375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0x000B</a:t>
            </a:r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2CE92D54-BCCA-44CB-9766-A06B8642D9BD}"/>
              </a:ext>
            </a:extLst>
          </p:cNvPr>
          <p:cNvSpPr/>
          <p:nvPr/>
        </p:nvSpPr>
        <p:spPr>
          <a:xfrm>
            <a:off x="4237840" y="6452485"/>
            <a:ext cx="5278472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F9A41E7C-CFB8-490E-9741-F6A8A042CB05}"/>
              </a:ext>
            </a:extLst>
          </p:cNvPr>
          <p:cNvSpPr txBox="1"/>
          <p:nvPr/>
        </p:nvSpPr>
        <p:spPr>
          <a:xfrm>
            <a:off x="8843461" y="473760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2573EDAA-59EC-4D09-8ACB-FFD37FD900B5}"/>
              </a:ext>
            </a:extLst>
          </p:cNvPr>
          <p:cNvSpPr/>
          <p:nvPr/>
        </p:nvSpPr>
        <p:spPr>
          <a:xfrm>
            <a:off x="8853316" y="5157256"/>
            <a:ext cx="662996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64577DEE-B493-4304-8C7F-8F5A0F08DE27}"/>
              </a:ext>
            </a:extLst>
          </p:cNvPr>
          <p:cNvSpPr txBox="1"/>
          <p:nvPr/>
        </p:nvSpPr>
        <p:spPr>
          <a:xfrm>
            <a:off x="8893501" y="48968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9AB112-2476-47CA-AEC6-4E06CAD57C4D}"/>
              </a:ext>
            </a:extLst>
          </p:cNvPr>
          <p:cNvSpPr txBox="1"/>
          <p:nvPr/>
        </p:nvSpPr>
        <p:spPr>
          <a:xfrm>
            <a:off x="5930598" y="1530307"/>
            <a:ext cx="225254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main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int16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a = g;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g = g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–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&lt; 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main();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a;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1" name="Cloud 10">
            <a:extLst>
              <a:ext uri="{FF2B5EF4-FFF2-40B4-BE49-F238E27FC236}">
                <a16:creationId xmlns:a16="http://schemas.microsoft.com/office/drawing/2014/main" id="{C466DE38-F6D4-4662-969D-AB83A92267A3}"/>
              </a:ext>
            </a:extLst>
          </p:cNvPr>
          <p:cNvSpPr/>
          <p:nvPr/>
        </p:nvSpPr>
        <p:spPr>
          <a:xfrm rot="566476">
            <a:off x="1191196" y="1335646"/>
            <a:ext cx="3583667" cy="3164225"/>
          </a:xfrm>
          <a:prstGeom prst="clou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4CD58B6-E4D4-42B0-A100-861475841EA0}"/>
              </a:ext>
            </a:extLst>
          </p:cNvPr>
          <p:cNvSpPr txBox="1"/>
          <p:nvPr/>
        </p:nvSpPr>
        <p:spPr>
          <a:xfrm>
            <a:off x="2474159" y="1762241"/>
            <a:ext cx="1092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Call Stack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FC74B07-DACB-4759-8923-C2168D452D20}"/>
              </a:ext>
            </a:extLst>
          </p:cNvPr>
          <p:cNvGrpSpPr/>
          <p:nvPr/>
        </p:nvGrpSpPr>
        <p:grpSpPr>
          <a:xfrm>
            <a:off x="2369875" y="3018984"/>
            <a:ext cx="1334922" cy="750126"/>
            <a:chOff x="4343052" y="3018984"/>
            <a:chExt cx="1334922" cy="750126"/>
          </a:xfrm>
        </p:grpSpPr>
        <p:sp>
          <p:nvSpPr>
            <p:cNvPr id="273" name="Rectangle 272">
              <a:extLst>
                <a:ext uri="{FF2B5EF4-FFF2-40B4-BE49-F238E27FC236}">
                  <a16:creationId xmlns:a16="http://schemas.microsoft.com/office/drawing/2014/main" id="{937D5170-E866-4F57-9584-4719A73C86EC}"/>
                </a:ext>
              </a:extLst>
            </p:cNvPr>
            <p:cNvSpPr/>
            <p:nvPr/>
          </p:nvSpPr>
          <p:spPr>
            <a:xfrm>
              <a:off x="4343052" y="3018984"/>
              <a:ext cx="1334922" cy="7501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Main frame 1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914E346-AD1B-4B48-B20B-13AD0A3EEB60}"/>
                </a:ext>
              </a:extLst>
            </p:cNvPr>
            <p:cNvSpPr txBox="1"/>
            <p:nvPr/>
          </p:nvSpPr>
          <p:spPr>
            <a:xfrm>
              <a:off x="4703876" y="3315139"/>
              <a:ext cx="5277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a: 2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723CC32-B9D8-4861-90DA-009A2945D887}"/>
              </a:ext>
            </a:extLst>
          </p:cNvPr>
          <p:cNvGrpSpPr/>
          <p:nvPr/>
        </p:nvGrpSpPr>
        <p:grpSpPr>
          <a:xfrm>
            <a:off x="2369875" y="2276053"/>
            <a:ext cx="1334922" cy="750126"/>
            <a:chOff x="4343052" y="2276053"/>
            <a:chExt cx="1334922" cy="750126"/>
          </a:xfrm>
        </p:grpSpPr>
        <p:sp>
          <p:nvSpPr>
            <p:cNvPr id="274" name="Rectangle 273">
              <a:extLst>
                <a:ext uri="{FF2B5EF4-FFF2-40B4-BE49-F238E27FC236}">
                  <a16:creationId xmlns:a16="http://schemas.microsoft.com/office/drawing/2014/main" id="{6B1FCB4A-EADA-4D57-A335-19C0324F74BF}"/>
                </a:ext>
              </a:extLst>
            </p:cNvPr>
            <p:cNvSpPr/>
            <p:nvPr/>
          </p:nvSpPr>
          <p:spPr>
            <a:xfrm>
              <a:off x="4343052" y="2276053"/>
              <a:ext cx="1334922" cy="7501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Main frame 2</a:t>
              </a:r>
            </a:p>
          </p:txBody>
        </p:sp>
        <p:sp>
          <p:nvSpPr>
            <p:cNvPr id="275" name="TextBox 274">
              <a:extLst>
                <a:ext uri="{FF2B5EF4-FFF2-40B4-BE49-F238E27FC236}">
                  <a16:creationId xmlns:a16="http://schemas.microsoft.com/office/drawing/2014/main" id="{B0456A39-409A-4BA1-8767-BD0025AF1884}"/>
                </a:ext>
              </a:extLst>
            </p:cNvPr>
            <p:cNvSpPr txBox="1"/>
            <p:nvPr/>
          </p:nvSpPr>
          <p:spPr>
            <a:xfrm>
              <a:off x="4687136" y="2562253"/>
              <a:ext cx="5277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a: 1</a:t>
              </a:r>
            </a:p>
          </p:txBody>
        </p:sp>
      </p:grpSp>
      <p:sp>
        <p:nvSpPr>
          <p:cNvPr id="68" name="Rectangle 67">
            <a:extLst>
              <a:ext uri="{FF2B5EF4-FFF2-40B4-BE49-F238E27FC236}">
                <a16:creationId xmlns:a16="http://schemas.microsoft.com/office/drawing/2014/main" id="{C34BF95D-20CA-4CBC-A4EA-8E90DF903CB3}"/>
              </a:ext>
            </a:extLst>
          </p:cNvPr>
          <p:cNvSpPr/>
          <p:nvPr/>
        </p:nvSpPr>
        <p:spPr>
          <a:xfrm>
            <a:off x="2826229" y="5912367"/>
            <a:ext cx="1369368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EADB9A35-69A6-4488-A1D1-9945EBA4F613}"/>
              </a:ext>
            </a:extLst>
          </p:cNvPr>
          <p:cNvSpPr/>
          <p:nvPr/>
        </p:nvSpPr>
        <p:spPr>
          <a:xfrm>
            <a:off x="2824818" y="5674355"/>
            <a:ext cx="1369368" cy="201911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int16 a</a:t>
            </a:r>
          </a:p>
        </p:txBody>
      </p:sp>
    </p:spTree>
    <p:extLst>
      <p:ext uri="{BB962C8B-B14F-4D97-AF65-F5344CB8AC3E}">
        <p14:creationId xmlns:p14="http://schemas.microsoft.com/office/powerpoint/2010/main" val="1757727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Static Allocation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25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150772"/>
            <a:ext cx="851535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Some languages features are difficult/impossible to support with purely-static allocation</a:t>
            </a:r>
          </a:p>
          <a:p>
            <a:r>
              <a:rPr lang="en-US" sz="2600" dirty="0"/>
              <a:t>Recursion</a:t>
            </a:r>
          </a:p>
          <a:p>
            <a:r>
              <a:rPr lang="en-US" sz="2600" dirty="0"/>
              <a:t>Runtime-allocated objects</a:t>
            </a:r>
          </a:p>
          <a:p>
            <a:pPr lvl="1"/>
            <a:r>
              <a:rPr lang="en-US" dirty="0"/>
              <a:t>Can’t know, </a:t>
            </a:r>
            <a:r>
              <a:rPr lang="en-US" dirty="0" err="1"/>
              <a:t>apriori</a:t>
            </a:r>
            <a:r>
              <a:rPr lang="en-US" dirty="0"/>
              <a:t>, how much memory we’ll need</a:t>
            </a:r>
          </a:p>
          <a:p>
            <a:pPr lvl="1"/>
            <a:r>
              <a:rPr lang="en-US" dirty="0"/>
              <a:t>Would be super wasteful to just allocate the entire space</a:t>
            </a:r>
          </a:p>
          <a:p>
            <a:pPr marL="0" indent="0">
              <a:buNone/>
            </a:pPr>
            <a:r>
              <a:rPr lang="en-US" b="1" dirty="0"/>
              <a:t>We need new memory segments for these features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87F28D6C-0180-4EB7-A589-E5E5A888F77D}"/>
              </a:ext>
            </a:extLst>
          </p:cNvPr>
          <p:cNvSpPr/>
          <p:nvPr/>
        </p:nvSpPr>
        <p:spPr>
          <a:xfrm>
            <a:off x="3637096" y="5405810"/>
            <a:ext cx="772248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550134B-595E-4B6F-BF59-7628E4D449AF}"/>
              </a:ext>
            </a:extLst>
          </p:cNvPr>
          <p:cNvSpPr txBox="1"/>
          <p:nvPr/>
        </p:nvSpPr>
        <p:spPr>
          <a:xfrm>
            <a:off x="29265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B7533761-46D8-4249-A65B-400C91A6AA8F}"/>
              </a:ext>
            </a:extLst>
          </p:cNvPr>
          <p:cNvSpPr/>
          <p:nvPr/>
        </p:nvSpPr>
        <p:spPr>
          <a:xfrm>
            <a:off x="302511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7709B78E-74F8-4CB9-953D-655A96834F5E}"/>
              </a:ext>
            </a:extLst>
          </p:cNvPr>
          <p:cNvSpPr/>
          <p:nvPr/>
        </p:nvSpPr>
        <p:spPr>
          <a:xfrm>
            <a:off x="5153984" y="5405810"/>
            <a:ext cx="846774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356DE25A-E5E9-470F-9CFC-D49958DF3272}"/>
              </a:ext>
            </a:extLst>
          </p:cNvPr>
          <p:cNvSpPr/>
          <p:nvPr/>
        </p:nvSpPr>
        <p:spPr>
          <a:xfrm>
            <a:off x="5940357" y="5405810"/>
            <a:ext cx="846774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BCFC8F79-2226-430E-9C91-206E16706920}"/>
              </a:ext>
            </a:extLst>
          </p:cNvPr>
          <p:cNvSpPr/>
          <p:nvPr/>
        </p:nvSpPr>
        <p:spPr>
          <a:xfrm>
            <a:off x="6726730" y="5405810"/>
            <a:ext cx="846774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7C8DEBCF-805C-49E4-9175-B2F5A209D7C2}"/>
              </a:ext>
            </a:extLst>
          </p:cNvPr>
          <p:cNvSpPr/>
          <p:nvPr/>
        </p:nvSpPr>
        <p:spPr>
          <a:xfrm>
            <a:off x="7513104" y="5405810"/>
            <a:ext cx="817403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43868530-42D7-4264-8090-9E67FD56D148}"/>
              </a:ext>
            </a:extLst>
          </p:cNvPr>
          <p:cNvSpPr txBox="1"/>
          <p:nvPr/>
        </p:nvSpPr>
        <p:spPr>
          <a:xfrm>
            <a:off x="342696" y="512507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0x0000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FCFCBEDB-56FB-4CEE-9DBF-A6FE5F2BE5DA}"/>
              </a:ext>
            </a:extLst>
          </p:cNvPr>
          <p:cNvSpPr txBox="1"/>
          <p:nvPr/>
        </p:nvSpPr>
        <p:spPr>
          <a:xfrm>
            <a:off x="1019885" y="513018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0x0001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6EB170E3-E301-4416-A4E8-CC3A444D14CE}"/>
              </a:ext>
            </a:extLst>
          </p:cNvPr>
          <p:cNvSpPr txBox="1"/>
          <p:nvPr/>
        </p:nvSpPr>
        <p:spPr>
          <a:xfrm>
            <a:off x="1666538" y="51287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445B7844-166B-4778-A31D-71860F84052D}"/>
              </a:ext>
            </a:extLst>
          </p:cNvPr>
          <p:cNvSpPr txBox="1"/>
          <p:nvPr/>
        </p:nvSpPr>
        <p:spPr>
          <a:xfrm>
            <a:off x="3739103" y="5124492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0x0005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36F627F4-AFE4-45DF-A806-A0D98D1F255D}"/>
              </a:ext>
            </a:extLst>
          </p:cNvPr>
          <p:cNvSpPr txBox="1"/>
          <p:nvPr/>
        </p:nvSpPr>
        <p:spPr>
          <a:xfrm>
            <a:off x="5239065" y="512164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5B4EA115-7FAF-451C-9D32-015836DE22EE}"/>
              </a:ext>
            </a:extLst>
          </p:cNvPr>
          <p:cNvSpPr txBox="1"/>
          <p:nvPr/>
        </p:nvSpPr>
        <p:spPr>
          <a:xfrm>
            <a:off x="6023852" y="512022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26D60D3-C854-4F53-8552-D03623BEC6A3}"/>
              </a:ext>
            </a:extLst>
          </p:cNvPr>
          <p:cNvSpPr txBox="1"/>
          <p:nvPr/>
        </p:nvSpPr>
        <p:spPr>
          <a:xfrm>
            <a:off x="6783001" y="5118805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C3011124-5916-4B5A-B223-6E7AE101195E}"/>
              </a:ext>
            </a:extLst>
          </p:cNvPr>
          <p:cNvSpPr txBox="1"/>
          <p:nvPr/>
        </p:nvSpPr>
        <p:spPr>
          <a:xfrm>
            <a:off x="7610518" y="5117383"/>
            <a:ext cx="579876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898C77C-AB4C-4D05-8B08-568BB5F9160A}"/>
              </a:ext>
            </a:extLst>
          </p:cNvPr>
          <p:cNvSpPr txBox="1"/>
          <p:nvPr/>
        </p:nvSpPr>
        <p:spPr>
          <a:xfrm>
            <a:off x="4461398" y="512164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0x0006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7C4EBF3F-A7F7-4700-BAA7-CD6E4C4F035A}"/>
              </a:ext>
            </a:extLst>
          </p:cNvPr>
          <p:cNvSpPr txBox="1"/>
          <p:nvPr/>
        </p:nvSpPr>
        <p:spPr>
          <a:xfrm>
            <a:off x="476770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07156ED9-AACF-4C86-AD90-80CC6C0372DB}"/>
              </a:ext>
            </a:extLst>
          </p:cNvPr>
          <p:cNvSpPr txBox="1"/>
          <p:nvPr/>
        </p:nvSpPr>
        <p:spPr>
          <a:xfrm>
            <a:off x="95684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297BF0C4-41E9-4092-9795-DDD37E9AFB1C}"/>
              </a:ext>
            </a:extLst>
          </p:cNvPr>
          <p:cNvSpPr txBox="1"/>
          <p:nvPr/>
        </p:nvSpPr>
        <p:spPr>
          <a:xfrm>
            <a:off x="161421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7E873D16-0310-498E-9BEF-8D333A539037}"/>
              </a:ext>
            </a:extLst>
          </p:cNvPr>
          <p:cNvSpPr txBox="1"/>
          <p:nvPr/>
        </p:nvSpPr>
        <p:spPr>
          <a:xfrm>
            <a:off x="3667912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BAB80DA-E38B-4B1C-8C42-354468031C4C}"/>
              </a:ext>
            </a:extLst>
          </p:cNvPr>
          <p:cNvSpPr txBox="1"/>
          <p:nvPr/>
        </p:nvSpPr>
        <p:spPr>
          <a:xfrm>
            <a:off x="4386980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BDDAEEB9-138F-4C65-98C2-41F3ADD19EE0}"/>
              </a:ext>
            </a:extLst>
          </p:cNvPr>
          <p:cNvSpPr txBox="1"/>
          <p:nvPr/>
        </p:nvSpPr>
        <p:spPr>
          <a:xfrm>
            <a:off x="5160354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69BF2DA1-8D70-444A-9AAB-5F23780CED82}"/>
              </a:ext>
            </a:extLst>
          </p:cNvPr>
          <p:cNvSpPr txBox="1"/>
          <p:nvPr/>
        </p:nvSpPr>
        <p:spPr>
          <a:xfrm>
            <a:off x="5947376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69F4264A-C845-4023-A77A-470B856EB4A4}"/>
              </a:ext>
            </a:extLst>
          </p:cNvPr>
          <p:cNvSpPr txBox="1"/>
          <p:nvPr/>
        </p:nvSpPr>
        <p:spPr>
          <a:xfrm>
            <a:off x="6713926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D024DF69-0533-49EC-B2EF-81EC0AD3C9B9}"/>
              </a:ext>
            </a:extLst>
          </p:cNvPr>
          <p:cNvSpPr txBox="1"/>
          <p:nvPr/>
        </p:nvSpPr>
        <p:spPr>
          <a:xfrm>
            <a:off x="7528244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61EFA4CE-27CA-40AD-9F0E-8E56F18A37E7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768FC10D-D096-44D8-9395-ABF29D0AD107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F54FF02D-8AE8-4D72-A0E6-043CA423F415}"/>
              </a:ext>
            </a:extLst>
          </p:cNvPr>
          <p:cNvSpPr/>
          <p:nvPr/>
        </p:nvSpPr>
        <p:spPr>
          <a:xfrm>
            <a:off x="3658951" y="6520582"/>
            <a:ext cx="46570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1E0078C9-3261-44C7-9E5D-7895E2AD8655}"/>
              </a:ext>
            </a:extLst>
          </p:cNvPr>
          <p:cNvSpPr/>
          <p:nvPr/>
        </p:nvSpPr>
        <p:spPr>
          <a:xfrm>
            <a:off x="561325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0243D9FB-F7E3-4FBC-B755-7BE2D442EF36}"/>
              </a:ext>
            </a:extLst>
          </p:cNvPr>
          <p:cNvSpPr/>
          <p:nvPr/>
        </p:nvSpPr>
        <p:spPr>
          <a:xfrm>
            <a:off x="4412036" y="5405810"/>
            <a:ext cx="779451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9177AB62-0F7E-47A2-8F99-8B097C0EBC02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1F26F033-5687-4A69-A599-1ADD1EF8E3BC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36AB16B6-0A4D-43F4-B66C-F634B8A7D1FF}"/>
              </a:ext>
            </a:extLst>
          </p:cNvPr>
          <p:cNvSpPr/>
          <p:nvPr/>
        </p:nvSpPr>
        <p:spPr>
          <a:xfrm>
            <a:off x="3658950" y="5959992"/>
            <a:ext cx="1501404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84715789-264F-4113-B121-57DE30ABAD8A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BA24AE98-29BA-445F-9DFF-1FD6AEE4F09B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4C1AB884-6D8D-4DF4-806F-621EE83973FB}"/>
              </a:ext>
            </a:extLst>
          </p:cNvPr>
          <p:cNvSpPr/>
          <p:nvPr/>
        </p:nvSpPr>
        <p:spPr>
          <a:xfrm>
            <a:off x="5224158" y="5959992"/>
            <a:ext cx="776600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757232D1-5FCD-43E0-A867-FA8B25C07D96}"/>
              </a:ext>
            </a:extLst>
          </p:cNvPr>
          <p:cNvSpPr/>
          <p:nvPr/>
        </p:nvSpPr>
        <p:spPr>
          <a:xfrm>
            <a:off x="5214796" y="5697391"/>
            <a:ext cx="777362" cy="226499"/>
          </a:xfrm>
          <a:prstGeom prst="rect">
            <a:avLst/>
          </a:prstGeom>
          <a:solidFill>
            <a:schemeClr val="accent1">
              <a:lumMod val="40000"/>
              <a:lumOff val="6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38113764-793A-4BBB-9809-D12E84A7DC98}"/>
              </a:ext>
            </a:extLst>
          </p:cNvPr>
          <p:cNvSpPr/>
          <p:nvPr/>
        </p:nvSpPr>
        <p:spPr>
          <a:xfrm>
            <a:off x="6022321" y="5959992"/>
            <a:ext cx="2294579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DC5D15BD-3CB7-482C-80F1-3B01B3890B8B}"/>
              </a:ext>
            </a:extLst>
          </p:cNvPr>
          <p:cNvSpPr/>
          <p:nvPr/>
        </p:nvSpPr>
        <p:spPr>
          <a:xfrm>
            <a:off x="5997297" y="5697392"/>
            <a:ext cx="729434" cy="22649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D832EA05-A24B-49FB-B11A-5C9C5D90CDE6}"/>
              </a:ext>
            </a:extLst>
          </p:cNvPr>
          <p:cNvSpPr/>
          <p:nvPr/>
        </p:nvSpPr>
        <p:spPr>
          <a:xfrm>
            <a:off x="6741921" y="5697392"/>
            <a:ext cx="1574070" cy="218292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8F467D53-7D7F-41E5-BBCD-21F0009CDA06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A0328216-B156-4F47-A454-79B6661BCE94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52ABFC20-C67D-4D70-8857-E3F2D3DAB211}"/>
              </a:ext>
            </a:extLst>
          </p:cNvPr>
          <p:cNvSpPr/>
          <p:nvPr/>
        </p:nvSpPr>
        <p:spPr>
          <a:xfrm>
            <a:off x="966701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9C469DF0-12AA-4DF1-9FBA-392D053541BE}"/>
              </a:ext>
            </a:extLst>
          </p:cNvPr>
          <p:cNvSpPr txBox="1"/>
          <p:nvPr/>
        </p:nvSpPr>
        <p:spPr>
          <a:xfrm>
            <a:off x="1147784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6F18CF6F-DDE1-4039-A0FB-9410EB6AD716}"/>
              </a:ext>
            </a:extLst>
          </p:cNvPr>
          <p:cNvSpPr/>
          <p:nvPr/>
        </p:nvSpPr>
        <p:spPr>
          <a:xfrm>
            <a:off x="1630895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59BACDDF-5DC1-48F7-AAFB-8A10D71097E0}"/>
              </a:ext>
            </a:extLst>
          </p:cNvPr>
          <p:cNvSpPr txBox="1"/>
          <p:nvPr/>
        </p:nvSpPr>
        <p:spPr>
          <a:xfrm>
            <a:off x="1811978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62E65BD4-351A-43AE-B1EF-ED2F573927AD}"/>
              </a:ext>
            </a:extLst>
          </p:cNvPr>
          <p:cNvSpPr txBox="1"/>
          <p:nvPr/>
        </p:nvSpPr>
        <p:spPr>
          <a:xfrm>
            <a:off x="2345994" y="51392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B3A5D56B-DC67-48A0-BBF7-D3C05C05098A}"/>
              </a:ext>
            </a:extLst>
          </p:cNvPr>
          <p:cNvSpPr txBox="1"/>
          <p:nvPr/>
        </p:nvSpPr>
        <p:spPr>
          <a:xfrm>
            <a:off x="2985823" y="51310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0x0004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452BFF76-F9E2-4F7B-86E5-972915780266}"/>
              </a:ext>
            </a:extLst>
          </p:cNvPr>
          <p:cNvSpPr txBox="1"/>
          <p:nvPr/>
        </p:nvSpPr>
        <p:spPr>
          <a:xfrm>
            <a:off x="2282955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B82B00BE-5654-4591-B73D-951E4BFED650}"/>
              </a:ext>
            </a:extLst>
          </p:cNvPr>
          <p:cNvSpPr txBox="1"/>
          <p:nvPr/>
        </p:nvSpPr>
        <p:spPr>
          <a:xfrm>
            <a:off x="2933501" y="4959031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8D206CF5-597B-4152-96AD-140E9747F5EC}"/>
              </a:ext>
            </a:extLst>
          </p:cNvPr>
          <p:cNvSpPr/>
          <p:nvPr/>
        </p:nvSpPr>
        <p:spPr>
          <a:xfrm>
            <a:off x="2292810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2CB3E67D-D784-4749-99BE-BDDA67D2D103}"/>
              </a:ext>
            </a:extLst>
          </p:cNvPr>
          <p:cNvSpPr txBox="1"/>
          <p:nvPr/>
        </p:nvSpPr>
        <p:spPr>
          <a:xfrm>
            <a:off x="2473893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7E6DEBCB-E4A2-4831-BFE9-A2EBC0D3C0FD}"/>
              </a:ext>
            </a:extLst>
          </p:cNvPr>
          <p:cNvSpPr/>
          <p:nvPr/>
        </p:nvSpPr>
        <p:spPr>
          <a:xfrm>
            <a:off x="2950180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E8A107AA-29F9-45A2-9910-43DB80C09D36}"/>
              </a:ext>
            </a:extLst>
          </p:cNvPr>
          <p:cNvSpPr txBox="1"/>
          <p:nvPr/>
        </p:nvSpPr>
        <p:spPr>
          <a:xfrm>
            <a:off x="3131263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11841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118" y="1699469"/>
            <a:ext cx="430379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Memory Layout</a:t>
            </a:r>
          </a:p>
          <a:p>
            <a:r>
              <a:rPr lang="en-US" dirty="0"/>
              <a:t>Static allocation</a:t>
            </a:r>
          </a:p>
          <a:p>
            <a:r>
              <a:rPr lang="en-US" dirty="0"/>
              <a:t>The heap and the stack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1068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26</a:t>
            </a:fld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C5FB788-0C80-461F-85F8-32ABA3F8F881}"/>
              </a:ext>
            </a:extLst>
          </p:cNvPr>
          <p:cNvSpPr txBox="1">
            <a:spLocks/>
          </p:cNvSpPr>
          <p:nvPr/>
        </p:nvSpPr>
        <p:spPr>
          <a:xfrm>
            <a:off x="224857" y="0"/>
            <a:ext cx="9144000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Today’s Outline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BC3CB89-2AD2-4BE1-A37A-17E63C309A17}"/>
              </a:ext>
            </a:extLst>
          </p:cNvPr>
          <p:cNvSpPr/>
          <p:nvPr/>
        </p:nvSpPr>
        <p:spPr>
          <a:xfrm>
            <a:off x="863117" y="2700479"/>
            <a:ext cx="3805135" cy="513183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9E7BE1-8BE2-1397-8A6B-24F054534C1C}"/>
              </a:ext>
            </a:extLst>
          </p:cNvPr>
          <p:cNvSpPr txBox="1"/>
          <p:nvPr/>
        </p:nvSpPr>
        <p:spPr>
          <a:xfrm>
            <a:off x="8258094" y="6187826"/>
            <a:ext cx="1365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/>
              <a:t>Architecture</a:t>
            </a: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52EC34-85F0-4451-74D2-00CC5B30DD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5877" y="3904674"/>
            <a:ext cx="1609868" cy="2283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3853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Heap and the Stack: Capabilities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27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3454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The heap</a:t>
            </a:r>
            <a:endParaRPr lang="en-US" dirty="0"/>
          </a:p>
          <a:p>
            <a:r>
              <a:rPr lang="en-US" dirty="0"/>
              <a:t>Stores </a:t>
            </a:r>
            <a:r>
              <a:rPr lang="en-US" dirty="0" err="1"/>
              <a:t>malloc’ed</a:t>
            </a:r>
            <a:r>
              <a:rPr lang="en-US" dirty="0"/>
              <a:t> data</a:t>
            </a:r>
          </a:p>
          <a:p>
            <a:r>
              <a:rPr lang="en-US" dirty="0"/>
              <a:t>Segment size managed at runtime (via </a:t>
            </a:r>
            <a:r>
              <a:rPr lang="en-US" dirty="0" err="1"/>
              <a:t>syscall</a:t>
            </a:r>
            <a:r>
              <a:rPr lang="en-US" dirty="0"/>
              <a:t> to OS)</a:t>
            </a:r>
          </a:p>
          <a:p>
            <a:pPr marL="0" indent="0">
              <a:buNone/>
            </a:pPr>
            <a:r>
              <a:rPr lang="en-US" b="1" dirty="0"/>
              <a:t>The stack</a:t>
            </a:r>
          </a:p>
          <a:p>
            <a:r>
              <a:rPr lang="en-US" dirty="0"/>
              <a:t>Holds function invocations (1 per call)</a:t>
            </a:r>
          </a:p>
          <a:p>
            <a:r>
              <a:rPr lang="en-US" dirty="0"/>
              <a:t>Fixed size, but starts off with lots of free space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856FD4C-7201-4FC8-9401-7A9153F148F1}"/>
              </a:ext>
            </a:extLst>
          </p:cNvPr>
          <p:cNvSpPr txBox="1"/>
          <p:nvPr/>
        </p:nvSpPr>
        <p:spPr>
          <a:xfrm>
            <a:off x="152991" y="5159088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Low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16C35F6C-8F6D-4DD8-95BE-4306FD58CAC7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3BB79C1-AB1E-4E35-880D-71789B77C783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723217A-EFF7-435A-B53D-8D08B11772F6}"/>
              </a:ext>
            </a:extLst>
          </p:cNvPr>
          <p:cNvSpPr/>
          <p:nvPr/>
        </p:nvSpPr>
        <p:spPr>
          <a:xfrm>
            <a:off x="3658951" y="6520582"/>
            <a:ext cx="15306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67F509CB-AF89-477A-A317-B0E1E5077C9A}"/>
              </a:ext>
            </a:extLst>
          </p:cNvPr>
          <p:cNvSpPr/>
          <p:nvPr/>
        </p:nvSpPr>
        <p:spPr>
          <a:xfrm>
            <a:off x="414640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773B497-0086-47BD-9895-751512FEDC84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E11F11A-436B-49BB-9DA6-332EAC2CE521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02244FF3-D33F-40B0-B5A1-05DDA26AE39C}"/>
              </a:ext>
            </a:extLst>
          </p:cNvPr>
          <p:cNvSpPr/>
          <p:nvPr/>
        </p:nvSpPr>
        <p:spPr>
          <a:xfrm>
            <a:off x="3658949" y="5959992"/>
            <a:ext cx="1530641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5B26D46-5CD0-46A5-A0DB-3FA9334E79E5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BF0B86A6-7638-4E40-B4BF-2A334D667DC2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EC555B9D-5551-459A-AB95-4D0B0C6CE7FA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39CF74A-F438-4A67-897C-E6D2FB7A8E87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5665E19A-4360-4634-BB51-BC458CE5D267}"/>
              </a:ext>
            </a:extLst>
          </p:cNvPr>
          <p:cNvSpPr txBox="1"/>
          <p:nvPr/>
        </p:nvSpPr>
        <p:spPr>
          <a:xfrm>
            <a:off x="9733221" y="5207554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High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EF18E915-3949-4CC7-BAE3-22FFF301149C}"/>
              </a:ext>
            </a:extLst>
          </p:cNvPr>
          <p:cNvSpPr/>
          <p:nvPr/>
        </p:nvSpPr>
        <p:spPr>
          <a:xfrm>
            <a:off x="5235362" y="6520582"/>
            <a:ext cx="4669494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B82F16A0-B472-460E-A0E4-304830961F40}"/>
              </a:ext>
            </a:extLst>
          </p:cNvPr>
          <p:cNvSpPr/>
          <p:nvPr/>
        </p:nvSpPr>
        <p:spPr>
          <a:xfrm>
            <a:off x="5235362" y="5704775"/>
            <a:ext cx="4644261" cy="7442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0CE6ADA-8FCE-49E1-A2DF-E74F6DDCDF6B}"/>
              </a:ext>
            </a:extLst>
          </p:cNvPr>
          <p:cNvSpPr/>
          <p:nvPr/>
        </p:nvSpPr>
        <p:spPr>
          <a:xfrm>
            <a:off x="711200" y="1343819"/>
            <a:ext cx="8515350" cy="1564481"/>
          </a:xfrm>
          <a:prstGeom prst="roundRect">
            <a:avLst>
              <a:gd name="adj" fmla="val 10794"/>
            </a:avLst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61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104" grpId="0" animBg="1"/>
      <p:bldP spid="105" grpId="0"/>
      <p:bldP spid="109" grpId="0" animBg="1"/>
      <p:bldP spid="110" grpId="0"/>
      <p:bldP spid="111" grpId="0" animBg="1"/>
      <p:bldP spid="112" grpId="0" animBg="1"/>
      <p:bldP spid="113" grpId="0" animBg="1"/>
      <p:bldP spid="118" grpId="0" animBg="1"/>
      <p:bldP spid="119" grpId="0" animBg="1"/>
      <p:bldP spid="120" grpId="0" animBg="1"/>
      <p:bldP spid="121" grpId="0" animBg="1"/>
      <p:bldP spid="131" grpId="0"/>
      <p:bldP spid="145" grpId="0" animBg="1"/>
      <p:bldP spid="146" grpId="0" animBg="1"/>
      <p:bldP spid="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Heap and the Stack: Capabilities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28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3454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The heap</a:t>
            </a:r>
            <a:endParaRPr lang="en-US" dirty="0"/>
          </a:p>
          <a:p>
            <a:r>
              <a:rPr lang="en-US" dirty="0"/>
              <a:t>Stores </a:t>
            </a:r>
            <a:r>
              <a:rPr lang="en-US" dirty="0" err="1"/>
              <a:t>malloc’ed</a:t>
            </a:r>
            <a:r>
              <a:rPr lang="en-US" dirty="0"/>
              <a:t> data</a:t>
            </a:r>
          </a:p>
          <a:p>
            <a:r>
              <a:rPr lang="en-US" dirty="0"/>
              <a:t>Segment size managed at runtime (via </a:t>
            </a:r>
            <a:r>
              <a:rPr lang="en-US" dirty="0" err="1"/>
              <a:t>syscall</a:t>
            </a:r>
            <a:r>
              <a:rPr lang="en-US" dirty="0"/>
              <a:t> to OS)</a:t>
            </a:r>
          </a:p>
          <a:p>
            <a:pPr marL="0" indent="0">
              <a:buNone/>
            </a:pPr>
            <a:r>
              <a:rPr lang="en-US" b="1" dirty="0"/>
              <a:t>The stack</a:t>
            </a:r>
          </a:p>
          <a:p>
            <a:r>
              <a:rPr lang="en-US" dirty="0"/>
              <a:t>Holds function invocations (1 per call)</a:t>
            </a:r>
          </a:p>
          <a:p>
            <a:r>
              <a:rPr lang="en-US" dirty="0"/>
              <a:t>Fixed size, but starts off with lots of free space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856FD4C-7201-4FC8-9401-7A9153F148F1}"/>
              </a:ext>
            </a:extLst>
          </p:cNvPr>
          <p:cNvSpPr txBox="1"/>
          <p:nvPr/>
        </p:nvSpPr>
        <p:spPr>
          <a:xfrm>
            <a:off x="152991" y="5159088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Low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16C35F6C-8F6D-4DD8-95BE-4306FD58CAC7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3BB79C1-AB1E-4E35-880D-71789B77C783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723217A-EFF7-435A-B53D-8D08B11772F6}"/>
              </a:ext>
            </a:extLst>
          </p:cNvPr>
          <p:cNvSpPr/>
          <p:nvPr/>
        </p:nvSpPr>
        <p:spPr>
          <a:xfrm>
            <a:off x="3658951" y="6520582"/>
            <a:ext cx="15306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67F509CB-AF89-477A-A317-B0E1E5077C9A}"/>
              </a:ext>
            </a:extLst>
          </p:cNvPr>
          <p:cNvSpPr/>
          <p:nvPr/>
        </p:nvSpPr>
        <p:spPr>
          <a:xfrm>
            <a:off x="414640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773B497-0086-47BD-9895-751512FEDC84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E11F11A-436B-49BB-9DA6-332EAC2CE521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02244FF3-D33F-40B0-B5A1-05DDA26AE39C}"/>
              </a:ext>
            </a:extLst>
          </p:cNvPr>
          <p:cNvSpPr/>
          <p:nvPr/>
        </p:nvSpPr>
        <p:spPr>
          <a:xfrm>
            <a:off x="3658949" y="5959992"/>
            <a:ext cx="1530641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5B26D46-5CD0-46A5-A0DB-3FA9334E79E5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BF0B86A6-7638-4E40-B4BF-2A334D667DC2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EC555B9D-5551-459A-AB95-4D0B0C6CE7FA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39CF74A-F438-4A67-897C-E6D2FB7A8E87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F3B0576D-65B3-4EA5-AE8A-E0E7931C0345}"/>
              </a:ext>
            </a:extLst>
          </p:cNvPr>
          <p:cNvSpPr/>
          <p:nvPr/>
        </p:nvSpPr>
        <p:spPr>
          <a:xfrm>
            <a:off x="5249626" y="6530107"/>
            <a:ext cx="1269965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heap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4570A603-92DE-436A-A6E6-18A80F051294}"/>
              </a:ext>
            </a:extLst>
          </p:cNvPr>
          <p:cNvSpPr/>
          <p:nvPr/>
        </p:nvSpPr>
        <p:spPr>
          <a:xfrm>
            <a:off x="5249624" y="5697392"/>
            <a:ext cx="1269967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1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5665E19A-4360-4634-BB51-BC458CE5D267}"/>
              </a:ext>
            </a:extLst>
          </p:cNvPr>
          <p:cNvSpPr txBox="1"/>
          <p:nvPr/>
        </p:nvSpPr>
        <p:spPr>
          <a:xfrm>
            <a:off x="9733221" y="5207554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High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EF18E915-3949-4CC7-BAE3-22FFF301149C}"/>
              </a:ext>
            </a:extLst>
          </p:cNvPr>
          <p:cNvSpPr/>
          <p:nvPr/>
        </p:nvSpPr>
        <p:spPr>
          <a:xfrm>
            <a:off x="6604856" y="6520582"/>
            <a:ext cx="3300000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B82F16A0-B472-460E-A0E4-304830961F40}"/>
              </a:ext>
            </a:extLst>
          </p:cNvPr>
          <p:cNvSpPr/>
          <p:nvPr/>
        </p:nvSpPr>
        <p:spPr>
          <a:xfrm>
            <a:off x="6579623" y="5704775"/>
            <a:ext cx="3300000" cy="7442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17A5E30C-5BEB-4069-852C-3859222FE97F}"/>
              </a:ext>
            </a:extLst>
          </p:cNvPr>
          <p:cNvSpPr/>
          <p:nvPr/>
        </p:nvSpPr>
        <p:spPr>
          <a:xfrm>
            <a:off x="711200" y="1343819"/>
            <a:ext cx="8515350" cy="1564481"/>
          </a:xfrm>
          <a:prstGeom prst="roundRect">
            <a:avLst>
              <a:gd name="adj" fmla="val 10794"/>
            </a:avLst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5813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Heap and the Stack: Capabilities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29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3454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The heap</a:t>
            </a:r>
            <a:endParaRPr lang="en-US" dirty="0"/>
          </a:p>
          <a:p>
            <a:r>
              <a:rPr lang="en-US" dirty="0"/>
              <a:t>Stores </a:t>
            </a:r>
            <a:r>
              <a:rPr lang="en-US" dirty="0" err="1"/>
              <a:t>malloc’ed</a:t>
            </a:r>
            <a:r>
              <a:rPr lang="en-US" dirty="0"/>
              <a:t> data</a:t>
            </a:r>
          </a:p>
          <a:p>
            <a:r>
              <a:rPr lang="en-US" dirty="0"/>
              <a:t>Segment size managed at runtime (via </a:t>
            </a:r>
            <a:r>
              <a:rPr lang="en-US" dirty="0" err="1"/>
              <a:t>syscall</a:t>
            </a:r>
            <a:r>
              <a:rPr lang="en-US" dirty="0"/>
              <a:t> to OS)</a:t>
            </a:r>
          </a:p>
          <a:p>
            <a:pPr marL="0" indent="0">
              <a:buNone/>
            </a:pPr>
            <a:r>
              <a:rPr lang="en-US" b="1" dirty="0"/>
              <a:t>The stack</a:t>
            </a:r>
          </a:p>
          <a:p>
            <a:r>
              <a:rPr lang="en-US" dirty="0"/>
              <a:t>Holds function invocations (1 per call)</a:t>
            </a:r>
          </a:p>
          <a:p>
            <a:r>
              <a:rPr lang="en-US" dirty="0"/>
              <a:t>Fixed size, but starts off with lots of free space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856FD4C-7201-4FC8-9401-7A9153F148F1}"/>
              </a:ext>
            </a:extLst>
          </p:cNvPr>
          <p:cNvSpPr txBox="1"/>
          <p:nvPr/>
        </p:nvSpPr>
        <p:spPr>
          <a:xfrm>
            <a:off x="152991" y="5159088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Low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16C35F6C-8F6D-4DD8-95BE-4306FD58CAC7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3BB79C1-AB1E-4E35-880D-71789B77C783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723217A-EFF7-435A-B53D-8D08B11772F6}"/>
              </a:ext>
            </a:extLst>
          </p:cNvPr>
          <p:cNvSpPr/>
          <p:nvPr/>
        </p:nvSpPr>
        <p:spPr>
          <a:xfrm>
            <a:off x="3658951" y="6520582"/>
            <a:ext cx="15306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67F509CB-AF89-477A-A317-B0E1E5077C9A}"/>
              </a:ext>
            </a:extLst>
          </p:cNvPr>
          <p:cNvSpPr/>
          <p:nvPr/>
        </p:nvSpPr>
        <p:spPr>
          <a:xfrm>
            <a:off x="414640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773B497-0086-47BD-9895-751512FEDC84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E11F11A-436B-49BB-9DA6-332EAC2CE521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02244FF3-D33F-40B0-B5A1-05DDA26AE39C}"/>
              </a:ext>
            </a:extLst>
          </p:cNvPr>
          <p:cNvSpPr/>
          <p:nvPr/>
        </p:nvSpPr>
        <p:spPr>
          <a:xfrm>
            <a:off x="3658949" y="5959992"/>
            <a:ext cx="1530641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5B26D46-5CD0-46A5-A0DB-3FA9334E79E5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BF0B86A6-7638-4E40-B4BF-2A334D667DC2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EC555B9D-5551-459A-AB95-4D0B0C6CE7FA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39CF74A-F438-4A67-897C-E6D2FB7A8E87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F3B0576D-65B3-4EA5-AE8A-E0E7931C0345}"/>
              </a:ext>
            </a:extLst>
          </p:cNvPr>
          <p:cNvSpPr/>
          <p:nvPr/>
        </p:nvSpPr>
        <p:spPr>
          <a:xfrm>
            <a:off x="5249626" y="6530107"/>
            <a:ext cx="2288248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heap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4570A603-92DE-436A-A6E6-18A80F051294}"/>
              </a:ext>
            </a:extLst>
          </p:cNvPr>
          <p:cNvSpPr/>
          <p:nvPr/>
        </p:nvSpPr>
        <p:spPr>
          <a:xfrm>
            <a:off x="5249624" y="5697392"/>
            <a:ext cx="1269967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1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5665E19A-4360-4634-BB51-BC458CE5D267}"/>
              </a:ext>
            </a:extLst>
          </p:cNvPr>
          <p:cNvSpPr txBox="1"/>
          <p:nvPr/>
        </p:nvSpPr>
        <p:spPr>
          <a:xfrm>
            <a:off x="9733221" y="5207554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High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EF18E915-3949-4CC7-BAE3-22FFF301149C}"/>
              </a:ext>
            </a:extLst>
          </p:cNvPr>
          <p:cNvSpPr/>
          <p:nvPr/>
        </p:nvSpPr>
        <p:spPr>
          <a:xfrm>
            <a:off x="7587193" y="6520582"/>
            <a:ext cx="2317663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B82F16A0-B472-460E-A0E4-304830961F40}"/>
              </a:ext>
            </a:extLst>
          </p:cNvPr>
          <p:cNvSpPr/>
          <p:nvPr/>
        </p:nvSpPr>
        <p:spPr>
          <a:xfrm>
            <a:off x="7587193" y="5704775"/>
            <a:ext cx="2292429" cy="7442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6C15F6F-1E92-4F12-AE41-2376E239CDAC}"/>
              </a:ext>
            </a:extLst>
          </p:cNvPr>
          <p:cNvSpPr/>
          <p:nvPr/>
        </p:nvSpPr>
        <p:spPr>
          <a:xfrm>
            <a:off x="6568910" y="5697392"/>
            <a:ext cx="968964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2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8A385F7D-2C06-48CB-8F79-3A9F05D649CF}"/>
              </a:ext>
            </a:extLst>
          </p:cNvPr>
          <p:cNvSpPr/>
          <p:nvPr/>
        </p:nvSpPr>
        <p:spPr>
          <a:xfrm>
            <a:off x="711200" y="1343819"/>
            <a:ext cx="8515350" cy="1564481"/>
          </a:xfrm>
          <a:prstGeom prst="roundRect">
            <a:avLst>
              <a:gd name="adj" fmla="val 10794"/>
            </a:avLst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508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u1.photofunia.com/2/results/y/G/yGlTb48ruKK_-04DaAz2aA_r.jpg">
            <a:extLst>
              <a:ext uri="{FF2B5EF4-FFF2-40B4-BE49-F238E27FC236}">
                <a16:creationId xmlns:a16="http://schemas.microsoft.com/office/drawing/2014/main" id="{477D649E-6FE7-41C8-8648-6ECD125D75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677B9F08-CD24-4EB9-B9EC-2A06831BCC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0646" y="4801805"/>
            <a:ext cx="8581292" cy="1954163"/>
          </a:xfrm>
        </p:spPr>
        <p:txBody>
          <a:bodyPr>
            <a:normAutofit/>
          </a:bodyPr>
          <a:lstStyle/>
          <a:p>
            <a:r>
              <a:rPr lang="en-US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x64 Memory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09E856A-1E9C-448D-86BC-6F5DAF07ED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305771"/>
            <a:ext cx="6858000" cy="165576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University of Kansas | Drew Davidson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6462B00-A2A4-42D1-B3F8-6A6DA3B7D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3510" y="6356352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9668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Heap and the Stack: Capabilities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30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3454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The heap</a:t>
            </a:r>
            <a:endParaRPr lang="en-US" dirty="0"/>
          </a:p>
          <a:p>
            <a:r>
              <a:rPr lang="en-US" dirty="0"/>
              <a:t>Stores </a:t>
            </a:r>
            <a:r>
              <a:rPr lang="en-US" dirty="0" err="1"/>
              <a:t>malloc’ed</a:t>
            </a:r>
            <a:r>
              <a:rPr lang="en-US" dirty="0"/>
              <a:t> data</a:t>
            </a:r>
          </a:p>
          <a:p>
            <a:r>
              <a:rPr lang="en-US" dirty="0"/>
              <a:t>Segment size managed at runtime (via </a:t>
            </a:r>
            <a:r>
              <a:rPr lang="en-US" dirty="0" err="1"/>
              <a:t>syscall</a:t>
            </a:r>
            <a:r>
              <a:rPr lang="en-US" dirty="0"/>
              <a:t> to OS)</a:t>
            </a:r>
          </a:p>
          <a:p>
            <a:pPr marL="0" indent="0">
              <a:buNone/>
            </a:pPr>
            <a:r>
              <a:rPr lang="en-US" b="1" dirty="0"/>
              <a:t>The stack</a:t>
            </a:r>
          </a:p>
          <a:p>
            <a:r>
              <a:rPr lang="en-US" dirty="0"/>
              <a:t>Holds function invocations (1 per call)</a:t>
            </a:r>
          </a:p>
          <a:p>
            <a:r>
              <a:rPr lang="en-US" dirty="0"/>
              <a:t>Fixed size, but starts off with lots of free space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856FD4C-7201-4FC8-9401-7A9153F148F1}"/>
              </a:ext>
            </a:extLst>
          </p:cNvPr>
          <p:cNvSpPr txBox="1"/>
          <p:nvPr/>
        </p:nvSpPr>
        <p:spPr>
          <a:xfrm>
            <a:off x="152991" y="5159088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Low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16C35F6C-8F6D-4DD8-95BE-4306FD58CAC7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3BB79C1-AB1E-4E35-880D-71789B77C783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723217A-EFF7-435A-B53D-8D08B11772F6}"/>
              </a:ext>
            </a:extLst>
          </p:cNvPr>
          <p:cNvSpPr/>
          <p:nvPr/>
        </p:nvSpPr>
        <p:spPr>
          <a:xfrm>
            <a:off x="3658951" y="6520582"/>
            <a:ext cx="15306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67F509CB-AF89-477A-A317-B0E1E5077C9A}"/>
              </a:ext>
            </a:extLst>
          </p:cNvPr>
          <p:cNvSpPr/>
          <p:nvPr/>
        </p:nvSpPr>
        <p:spPr>
          <a:xfrm>
            <a:off x="414640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773B497-0086-47BD-9895-751512FEDC84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E11F11A-436B-49BB-9DA6-332EAC2CE521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02244FF3-D33F-40B0-B5A1-05DDA26AE39C}"/>
              </a:ext>
            </a:extLst>
          </p:cNvPr>
          <p:cNvSpPr/>
          <p:nvPr/>
        </p:nvSpPr>
        <p:spPr>
          <a:xfrm>
            <a:off x="3658949" y="5959992"/>
            <a:ext cx="1530641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5B26D46-5CD0-46A5-A0DB-3FA9334E79E5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BF0B86A6-7638-4E40-B4BF-2A334D667DC2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EC555B9D-5551-459A-AB95-4D0B0C6CE7FA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39CF74A-F438-4A67-897C-E6D2FB7A8E87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F3B0576D-65B3-4EA5-AE8A-E0E7931C0345}"/>
              </a:ext>
            </a:extLst>
          </p:cNvPr>
          <p:cNvSpPr/>
          <p:nvPr/>
        </p:nvSpPr>
        <p:spPr>
          <a:xfrm>
            <a:off x="5249626" y="6530107"/>
            <a:ext cx="2288248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heap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4570A603-92DE-436A-A6E6-18A80F051294}"/>
              </a:ext>
            </a:extLst>
          </p:cNvPr>
          <p:cNvSpPr/>
          <p:nvPr/>
        </p:nvSpPr>
        <p:spPr>
          <a:xfrm>
            <a:off x="5249624" y="5697392"/>
            <a:ext cx="1269967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1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5665E19A-4360-4634-BB51-BC458CE5D267}"/>
              </a:ext>
            </a:extLst>
          </p:cNvPr>
          <p:cNvSpPr txBox="1"/>
          <p:nvPr/>
        </p:nvSpPr>
        <p:spPr>
          <a:xfrm>
            <a:off x="9733221" y="5207554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High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EF18E915-3949-4CC7-BAE3-22FFF301149C}"/>
              </a:ext>
            </a:extLst>
          </p:cNvPr>
          <p:cNvSpPr/>
          <p:nvPr/>
        </p:nvSpPr>
        <p:spPr>
          <a:xfrm>
            <a:off x="7587193" y="6520582"/>
            <a:ext cx="2317663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B82F16A0-B472-460E-A0E4-304830961F40}"/>
              </a:ext>
            </a:extLst>
          </p:cNvPr>
          <p:cNvSpPr/>
          <p:nvPr/>
        </p:nvSpPr>
        <p:spPr>
          <a:xfrm>
            <a:off x="7587193" y="5704775"/>
            <a:ext cx="2292429" cy="7442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6C15F6F-1E92-4F12-AE41-2376E239CDAC}"/>
              </a:ext>
            </a:extLst>
          </p:cNvPr>
          <p:cNvSpPr/>
          <p:nvPr/>
        </p:nvSpPr>
        <p:spPr>
          <a:xfrm>
            <a:off x="6568910" y="5697392"/>
            <a:ext cx="968964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2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8A385F7D-2C06-48CB-8F79-3A9F05D649CF}"/>
              </a:ext>
            </a:extLst>
          </p:cNvPr>
          <p:cNvSpPr/>
          <p:nvPr/>
        </p:nvSpPr>
        <p:spPr>
          <a:xfrm>
            <a:off x="711200" y="2905919"/>
            <a:ext cx="8515350" cy="1564481"/>
          </a:xfrm>
          <a:prstGeom prst="roundRect">
            <a:avLst>
              <a:gd name="adj" fmla="val 10794"/>
            </a:avLst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0078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Heap and the Stack: Capabilities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31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3454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The heap</a:t>
            </a:r>
            <a:endParaRPr lang="en-US" dirty="0"/>
          </a:p>
          <a:p>
            <a:r>
              <a:rPr lang="en-US" dirty="0"/>
              <a:t>Stores </a:t>
            </a:r>
            <a:r>
              <a:rPr lang="en-US" dirty="0" err="1"/>
              <a:t>malloc’ed</a:t>
            </a:r>
            <a:r>
              <a:rPr lang="en-US" dirty="0"/>
              <a:t> data</a:t>
            </a:r>
          </a:p>
          <a:p>
            <a:r>
              <a:rPr lang="en-US" dirty="0"/>
              <a:t>Segment size managed at runtime (via </a:t>
            </a:r>
            <a:r>
              <a:rPr lang="en-US" dirty="0" err="1"/>
              <a:t>syscall</a:t>
            </a:r>
            <a:r>
              <a:rPr lang="en-US" dirty="0"/>
              <a:t> to OS)</a:t>
            </a:r>
          </a:p>
          <a:p>
            <a:pPr marL="0" indent="0">
              <a:buNone/>
            </a:pPr>
            <a:r>
              <a:rPr lang="en-US" b="1" dirty="0"/>
              <a:t>The stack</a:t>
            </a:r>
          </a:p>
          <a:p>
            <a:r>
              <a:rPr lang="en-US" dirty="0"/>
              <a:t>Holds function invocations (1 per call)</a:t>
            </a:r>
          </a:p>
          <a:p>
            <a:r>
              <a:rPr lang="en-US" dirty="0"/>
              <a:t>Fixed size, but starts off with lots of free space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856FD4C-7201-4FC8-9401-7A9153F148F1}"/>
              </a:ext>
            </a:extLst>
          </p:cNvPr>
          <p:cNvSpPr txBox="1"/>
          <p:nvPr/>
        </p:nvSpPr>
        <p:spPr>
          <a:xfrm>
            <a:off x="152991" y="5159088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Low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16C35F6C-8F6D-4DD8-95BE-4306FD58CAC7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3BB79C1-AB1E-4E35-880D-71789B77C783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723217A-EFF7-435A-B53D-8D08B11772F6}"/>
              </a:ext>
            </a:extLst>
          </p:cNvPr>
          <p:cNvSpPr/>
          <p:nvPr/>
        </p:nvSpPr>
        <p:spPr>
          <a:xfrm>
            <a:off x="3658951" y="6520582"/>
            <a:ext cx="15306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67F509CB-AF89-477A-A317-B0E1E5077C9A}"/>
              </a:ext>
            </a:extLst>
          </p:cNvPr>
          <p:cNvSpPr/>
          <p:nvPr/>
        </p:nvSpPr>
        <p:spPr>
          <a:xfrm>
            <a:off x="414640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773B497-0086-47BD-9895-751512FEDC84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E11F11A-436B-49BB-9DA6-332EAC2CE521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02244FF3-D33F-40B0-B5A1-05DDA26AE39C}"/>
              </a:ext>
            </a:extLst>
          </p:cNvPr>
          <p:cNvSpPr/>
          <p:nvPr/>
        </p:nvSpPr>
        <p:spPr>
          <a:xfrm>
            <a:off x="3658949" y="5959992"/>
            <a:ext cx="1530641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5B26D46-5CD0-46A5-A0DB-3FA9334E79E5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BF0B86A6-7638-4E40-B4BF-2A334D667DC2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EC555B9D-5551-459A-AB95-4D0B0C6CE7FA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39CF74A-F438-4A67-897C-E6D2FB7A8E87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F3B0576D-65B3-4EA5-AE8A-E0E7931C0345}"/>
              </a:ext>
            </a:extLst>
          </p:cNvPr>
          <p:cNvSpPr/>
          <p:nvPr/>
        </p:nvSpPr>
        <p:spPr>
          <a:xfrm>
            <a:off x="5249626" y="6530107"/>
            <a:ext cx="2288248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heap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4570A603-92DE-436A-A6E6-18A80F051294}"/>
              </a:ext>
            </a:extLst>
          </p:cNvPr>
          <p:cNvSpPr/>
          <p:nvPr/>
        </p:nvSpPr>
        <p:spPr>
          <a:xfrm>
            <a:off x="5249624" y="5697392"/>
            <a:ext cx="1269967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1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5665E19A-4360-4634-BB51-BC458CE5D267}"/>
              </a:ext>
            </a:extLst>
          </p:cNvPr>
          <p:cNvSpPr txBox="1"/>
          <p:nvPr/>
        </p:nvSpPr>
        <p:spPr>
          <a:xfrm>
            <a:off x="9733221" y="5207554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High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EF18E915-3949-4CC7-BAE3-22FFF301149C}"/>
              </a:ext>
            </a:extLst>
          </p:cNvPr>
          <p:cNvSpPr/>
          <p:nvPr/>
        </p:nvSpPr>
        <p:spPr>
          <a:xfrm>
            <a:off x="7597908" y="6520582"/>
            <a:ext cx="568845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B82F16A0-B472-460E-A0E4-304830961F40}"/>
              </a:ext>
            </a:extLst>
          </p:cNvPr>
          <p:cNvSpPr/>
          <p:nvPr/>
        </p:nvSpPr>
        <p:spPr>
          <a:xfrm>
            <a:off x="7587193" y="5704775"/>
            <a:ext cx="568845" cy="7442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6C15F6F-1E92-4F12-AE41-2376E239CDAC}"/>
              </a:ext>
            </a:extLst>
          </p:cNvPr>
          <p:cNvSpPr/>
          <p:nvPr/>
        </p:nvSpPr>
        <p:spPr>
          <a:xfrm>
            <a:off x="6568910" y="5697392"/>
            <a:ext cx="968964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2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A180161-2A50-407F-94A0-A430D9C94242}"/>
              </a:ext>
            </a:extLst>
          </p:cNvPr>
          <p:cNvSpPr/>
          <p:nvPr/>
        </p:nvSpPr>
        <p:spPr>
          <a:xfrm>
            <a:off x="8226787" y="6530107"/>
            <a:ext cx="1870075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stack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E8778A8-A18D-4807-A079-7D77CE36FE31}"/>
              </a:ext>
            </a:extLst>
          </p:cNvPr>
          <p:cNvSpPr/>
          <p:nvPr/>
        </p:nvSpPr>
        <p:spPr>
          <a:xfrm>
            <a:off x="9457866" y="5959992"/>
            <a:ext cx="618663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9BEE88A-A0B6-42E6-8574-A0349D1C2704}"/>
              </a:ext>
            </a:extLst>
          </p:cNvPr>
          <p:cNvSpPr/>
          <p:nvPr/>
        </p:nvSpPr>
        <p:spPr>
          <a:xfrm>
            <a:off x="9455732" y="5731392"/>
            <a:ext cx="618663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B6E2266-DEB6-4194-AA9B-BC074283BC5D}"/>
              </a:ext>
            </a:extLst>
          </p:cNvPr>
          <p:cNvSpPr/>
          <p:nvPr/>
        </p:nvSpPr>
        <p:spPr>
          <a:xfrm>
            <a:off x="8205357" y="5711623"/>
            <a:ext cx="1205343" cy="7442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14682BEA-4182-44BF-B6F9-4F7359A2B0FA}"/>
              </a:ext>
            </a:extLst>
          </p:cNvPr>
          <p:cNvSpPr/>
          <p:nvPr/>
        </p:nvSpPr>
        <p:spPr>
          <a:xfrm>
            <a:off x="711200" y="2905919"/>
            <a:ext cx="8515350" cy="1564481"/>
          </a:xfrm>
          <a:prstGeom prst="roundRect">
            <a:avLst>
              <a:gd name="adj" fmla="val 10794"/>
            </a:avLst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7007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Heap and the Stack: Capabilities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32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3454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The heap</a:t>
            </a:r>
            <a:endParaRPr lang="en-US" dirty="0"/>
          </a:p>
          <a:p>
            <a:r>
              <a:rPr lang="en-US" dirty="0"/>
              <a:t>Stores </a:t>
            </a:r>
            <a:r>
              <a:rPr lang="en-US" dirty="0" err="1"/>
              <a:t>malloc’ed</a:t>
            </a:r>
            <a:r>
              <a:rPr lang="en-US" dirty="0"/>
              <a:t> data</a:t>
            </a:r>
          </a:p>
          <a:p>
            <a:r>
              <a:rPr lang="en-US" dirty="0"/>
              <a:t>Segment size managed at runtime (via </a:t>
            </a:r>
            <a:r>
              <a:rPr lang="en-US" dirty="0" err="1"/>
              <a:t>syscall</a:t>
            </a:r>
            <a:r>
              <a:rPr lang="en-US" dirty="0"/>
              <a:t> to OS)</a:t>
            </a:r>
          </a:p>
          <a:p>
            <a:pPr marL="0" indent="0">
              <a:buNone/>
            </a:pPr>
            <a:r>
              <a:rPr lang="en-US" b="1" dirty="0"/>
              <a:t>The stack</a:t>
            </a:r>
          </a:p>
          <a:p>
            <a:r>
              <a:rPr lang="en-US" dirty="0"/>
              <a:t>Holds function invocations (1 per call)</a:t>
            </a:r>
          </a:p>
          <a:p>
            <a:r>
              <a:rPr lang="en-US" dirty="0"/>
              <a:t>Fixed size, but starts off with lots of free space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856FD4C-7201-4FC8-9401-7A9153F148F1}"/>
              </a:ext>
            </a:extLst>
          </p:cNvPr>
          <p:cNvSpPr txBox="1"/>
          <p:nvPr/>
        </p:nvSpPr>
        <p:spPr>
          <a:xfrm>
            <a:off x="152991" y="5159088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Low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16C35F6C-8F6D-4DD8-95BE-4306FD58CAC7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3BB79C1-AB1E-4E35-880D-71789B77C783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723217A-EFF7-435A-B53D-8D08B11772F6}"/>
              </a:ext>
            </a:extLst>
          </p:cNvPr>
          <p:cNvSpPr/>
          <p:nvPr/>
        </p:nvSpPr>
        <p:spPr>
          <a:xfrm>
            <a:off x="3658951" y="6520582"/>
            <a:ext cx="15306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67F509CB-AF89-477A-A317-B0E1E5077C9A}"/>
              </a:ext>
            </a:extLst>
          </p:cNvPr>
          <p:cNvSpPr/>
          <p:nvPr/>
        </p:nvSpPr>
        <p:spPr>
          <a:xfrm>
            <a:off x="414640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773B497-0086-47BD-9895-751512FEDC84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E11F11A-436B-49BB-9DA6-332EAC2CE521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02244FF3-D33F-40B0-B5A1-05DDA26AE39C}"/>
              </a:ext>
            </a:extLst>
          </p:cNvPr>
          <p:cNvSpPr/>
          <p:nvPr/>
        </p:nvSpPr>
        <p:spPr>
          <a:xfrm>
            <a:off x="3658949" y="5959992"/>
            <a:ext cx="1530641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5B26D46-5CD0-46A5-A0DB-3FA9334E79E5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BF0B86A6-7638-4E40-B4BF-2A334D667DC2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EC555B9D-5551-459A-AB95-4D0B0C6CE7FA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39CF74A-F438-4A67-897C-E6D2FB7A8E87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F3B0576D-65B3-4EA5-AE8A-E0E7931C0345}"/>
              </a:ext>
            </a:extLst>
          </p:cNvPr>
          <p:cNvSpPr/>
          <p:nvPr/>
        </p:nvSpPr>
        <p:spPr>
          <a:xfrm>
            <a:off x="5249626" y="6530107"/>
            <a:ext cx="2288248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heap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4570A603-92DE-436A-A6E6-18A80F051294}"/>
              </a:ext>
            </a:extLst>
          </p:cNvPr>
          <p:cNvSpPr/>
          <p:nvPr/>
        </p:nvSpPr>
        <p:spPr>
          <a:xfrm>
            <a:off x="5249624" y="5697392"/>
            <a:ext cx="1269967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1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5665E19A-4360-4634-BB51-BC458CE5D267}"/>
              </a:ext>
            </a:extLst>
          </p:cNvPr>
          <p:cNvSpPr txBox="1"/>
          <p:nvPr/>
        </p:nvSpPr>
        <p:spPr>
          <a:xfrm>
            <a:off x="9733221" y="5207554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High</a:t>
            </a:r>
          </a:p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EF18E915-3949-4CC7-BAE3-22FFF301149C}"/>
              </a:ext>
            </a:extLst>
          </p:cNvPr>
          <p:cNvSpPr/>
          <p:nvPr/>
        </p:nvSpPr>
        <p:spPr>
          <a:xfrm>
            <a:off x="7597908" y="6520582"/>
            <a:ext cx="568845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B82F16A0-B472-460E-A0E4-304830961F40}"/>
              </a:ext>
            </a:extLst>
          </p:cNvPr>
          <p:cNvSpPr/>
          <p:nvPr/>
        </p:nvSpPr>
        <p:spPr>
          <a:xfrm>
            <a:off x="7587193" y="5704775"/>
            <a:ext cx="568845" cy="7442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6C15F6F-1E92-4F12-AE41-2376E239CDAC}"/>
              </a:ext>
            </a:extLst>
          </p:cNvPr>
          <p:cNvSpPr/>
          <p:nvPr/>
        </p:nvSpPr>
        <p:spPr>
          <a:xfrm>
            <a:off x="6568910" y="5697392"/>
            <a:ext cx="968964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2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A180161-2A50-407F-94A0-A430D9C94242}"/>
              </a:ext>
            </a:extLst>
          </p:cNvPr>
          <p:cNvSpPr/>
          <p:nvPr/>
        </p:nvSpPr>
        <p:spPr>
          <a:xfrm>
            <a:off x="8226787" y="6530107"/>
            <a:ext cx="1870075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stack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E8778A8-A18D-4807-A079-7D77CE36FE31}"/>
              </a:ext>
            </a:extLst>
          </p:cNvPr>
          <p:cNvSpPr/>
          <p:nvPr/>
        </p:nvSpPr>
        <p:spPr>
          <a:xfrm>
            <a:off x="9457866" y="5959992"/>
            <a:ext cx="618663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9BEE88A-A0B6-42E6-8574-A0349D1C2704}"/>
              </a:ext>
            </a:extLst>
          </p:cNvPr>
          <p:cNvSpPr/>
          <p:nvPr/>
        </p:nvSpPr>
        <p:spPr>
          <a:xfrm>
            <a:off x="9455732" y="5731392"/>
            <a:ext cx="618663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B6E2266-DEB6-4194-AA9B-BC074283BC5D}"/>
              </a:ext>
            </a:extLst>
          </p:cNvPr>
          <p:cNvSpPr/>
          <p:nvPr/>
        </p:nvSpPr>
        <p:spPr>
          <a:xfrm>
            <a:off x="8205357" y="5711623"/>
            <a:ext cx="509581" cy="7442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6778783-CD10-451C-8303-E60BC648ED51}"/>
              </a:ext>
            </a:extLst>
          </p:cNvPr>
          <p:cNvSpPr/>
          <p:nvPr/>
        </p:nvSpPr>
        <p:spPr>
          <a:xfrm>
            <a:off x="8779686" y="5944752"/>
            <a:ext cx="618663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3C95A13-5C88-4592-BF8A-14C6B44D9C90}"/>
              </a:ext>
            </a:extLst>
          </p:cNvPr>
          <p:cNvSpPr/>
          <p:nvPr/>
        </p:nvSpPr>
        <p:spPr>
          <a:xfrm>
            <a:off x="8777552" y="5716152"/>
            <a:ext cx="618663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98FA10E9-EE62-463E-A660-0DB0F3E361D8}"/>
              </a:ext>
            </a:extLst>
          </p:cNvPr>
          <p:cNvSpPr/>
          <p:nvPr/>
        </p:nvSpPr>
        <p:spPr>
          <a:xfrm>
            <a:off x="711200" y="2905919"/>
            <a:ext cx="8515350" cy="1564481"/>
          </a:xfrm>
          <a:prstGeom prst="roundRect">
            <a:avLst>
              <a:gd name="adj" fmla="val 10794"/>
            </a:avLst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099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66" y="18256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Note: the Stack grows </a:t>
            </a:r>
            <a:r>
              <a:rPr lang="en-US" sz="4500" u="sng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DOWN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33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3454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For historical reasons </a:t>
            </a:r>
          </a:p>
          <a:p>
            <a:r>
              <a:rPr lang="en-US" dirty="0"/>
              <a:t>Needed to share limited memory space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05B0E18-5E13-4EB9-9F74-07C6E55754A7}"/>
              </a:ext>
            </a:extLst>
          </p:cNvPr>
          <p:cNvSpPr txBox="1"/>
          <p:nvPr/>
        </p:nvSpPr>
        <p:spPr>
          <a:xfrm>
            <a:off x="-47034" y="2772539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r"/>
            <a:r>
              <a:rPr lang="en-US" sz="1400" b="1" dirty="0"/>
              <a:t>Low</a:t>
            </a:r>
          </a:p>
          <a:p>
            <a:pPr algn="r"/>
            <a:r>
              <a:rPr lang="en-US" sz="1400" b="1" dirty="0"/>
              <a:t>Address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EBEAB1-7C3B-4A9E-94AE-6224338E3358}"/>
              </a:ext>
            </a:extLst>
          </p:cNvPr>
          <p:cNvSpPr/>
          <p:nvPr/>
        </p:nvSpPr>
        <p:spPr>
          <a:xfrm>
            <a:off x="310566" y="4123085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82545E7-76A7-4D36-8D0A-550449C37F10}"/>
              </a:ext>
            </a:extLst>
          </p:cNvPr>
          <p:cNvSpPr/>
          <p:nvPr/>
        </p:nvSpPr>
        <p:spPr>
          <a:xfrm>
            <a:off x="1853831" y="4071987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E02149F-FA12-4172-84CE-7A23F80C198C}"/>
              </a:ext>
            </a:extLst>
          </p:cNvPr>
          <p:cNvSpPr/>
          <p:nvPr/>
        </p:nvSpPr>
        <p:spPr>
          <a:xfrm>
            <a:off x="3658951" y="4134033"/>
            <a:ext cx="15306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93E34B3-9E34-40E2-9297-4E2BE583E030}"/>
              </a:ext>
            </a:extLst>
          </p:cNvPr>
          <p:cNvSpPr/>
          <p:nvPr/>
        </p:nvSpPr>
        <p:spPr>
          <a:xfrm>
            <a:off x="4146401" y="4076344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DB9E1C2-E66D-4D2B-AD55-22060F934F85}"/>
              </a:ext>
            </a:extLst>
          </p:cNvPr>
          <p:cNvSpPr/>
          <p:nvPr/>
        </p:nvSpPr>
        <p:spPr>
          <a:xfrm>
            <a:off x="2312377" y="3577995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61A1CB6-A1A3-469B-B968-B21D3B8F062A}"/>
              </a:ext>
            </a:extLst>
          </p:cNvPr>
          <p:cNvSpPr/>
          <p:nvPr/>
        </p:nvSpPr>
        <p:spPr>
          <a:xfrm>
            <a:off x="322338" y="3578497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8FB58FE-912A-418E-8F74-6B6C1F4B03D6}"/>
              </a:ext>
            </a:extLst>
          </p:cNvPr>
          <p:cNvSpPr/>
          <p:nvPr/>
        </p:nvSpPr>
        <p:spPr>
          <a:xfrm>
            <a:off x="3658949" y="3573443"/>
            <a:ext cx="1530641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5E1BEC5-B923-4880-92AE-129D6481E037}"/>
              </a:ext>
            </a:extLst>
          </p:cNvPr>
          <p:cNvSpPr/>
          <p:nvPr/>
        </p:nvSpPr>
        <p:spPr>
          <a:xfrm>
            <a:off x="3647574" y="3310843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72E7F25-17A0-4E8F-A7F2-3983C589BFC7}"/>
              </a:ext>
            </a:extLst>
          </p:cNvPr>
          <p:cNvSpPr/>
          <p:nvPr/>
        </p:nvSpPr>
        <p:spPr>
          <a:xfrm>
            <a:off x="4342818" y="3310843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32E19E8-A0D7-473C-A912-D4097CCED949}"/>
              </a:ext>
            </a:extLst>
          </p:cNvPr>
          <p:cNvSpPr/>
          <p:nvPr/>
        </p:nvSpPr>
        <p:spPr>
          <a:xfrm>
            <a:off x="307147" y="3310843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BEF9DFB-C169-4A74-9816-19B7BF494E9F}"/>
              </a:ext>
            </a:extLst>
          </p:cNvPr>
          <p:cNvSpPr/>
          <p:nvPr/>
        </p:nvSpPr>
        <p:spPr>
          <a:xfrm>
            <a:off x="2309193" y="3310843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FD9C2F4-5E59-4CBA-8BE7-642B9B9DC3FE}"/>
              </a:ext>
            </a:extLst>
          </p:cNvPr>
          <p:cNvSpPr/>
          <p:nvPr/>
        </p:nvSpPr>
        <p:spPr>
          <a:xfrm>
            <a:off x="5249626" y="4143558"/>
            <a:ext cx="4824770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Shared program memory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FE4601A-7293-442C-95B4-3DBE20B35E4C}"/>
              </a:ext>
            </a:extLst>
          </p:cNvPr>
          <p:cNvSpPr/>
          <p:nvPr/>
        </p:nvSpPr>
        <p:spPr>
          <a:xfrm>
            <a:off x="5249624" y="3310843"/>
            <a:ext cx="1054093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0279034-7DC9-4D41-861B-85FF48362451}"/>
              </a:ext>
            </a:extLst>
          </p:cNvPr>
          <p:cNvSpPr txBox="1"/>
          <p:nvPr/>
        </p:nvSpPr>
        <p:spPr>
          <a:xfrm>
            <a:off x="10028496" y="2821005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400" b="1" dirty="0"/>
              <a:t>High</a:t>
            </a:r>
          </a:p>
          <a:p>
            <a:r>
              <a:rPr lang="en-US" sz="1400" b="1" dirty="0"/>
              <a:t>Address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AF99A6E-0B78-4869-8BA5-B344CB015994}"/>
              </a:ext>
            </a:extLst>
          </p:cNvPr>
          <p:cNvSpPr/>
          <p:nvPr/>
        </p:nvSpPr>
        <p:spPr>
          <a:xfrm>
            <a:off x="9297078" y="3573443"/>
            <a:ext cx="779451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E2AAE94-50E5-4516-80F5-8A22F70710EB}"/>
              </a:ext>
            </a:extLst>
          </p:cNvPr>
          <p:cNvSpPr/>
          <p:nvPr/>
        </p:nvSpPr>
        <p:spPr>
          <a:xfrm>
            <a:off x="8542471" y="3573443"/>
            <a:ext cx="729374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0515461-CAF2-4F35-99A5-DC91229D85A3}"/>
              </a:ext>
            </a:extLst>
          </p:cNvPr>
          <p:cNvSpPr/>
          <p:nvPr/>
        </p:nvSpPr>
        <p:spPr>
          <a:xfrm>
            <a:off x="8542471" y="3335318"/>
            <a:ext cx="729374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29026BF-D2F8-436B-A42B-9EAA0A533718}"/>
              </a:ext>
            </a:extLst>
          </p:cNvPr>
          <p:cNvSpPr/>
          <p:nvPr/>
        </p:nvSpPr>
        <p:spPr>
          <a:xfrm>
            <a:off x="9294946" y="3344843"/>
            <a:ext cx="779450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7562124-4250-4B48-895E-EB9CB252C089}"/>
              </a:ext>
            </a:extLst>
          </p:cNvPr>
          <p:cNvSpPr txBox="1"/>
          <p:nvPr/>
        </p:nvSpPr>
        <p:spPr>
          <a:xfrm>
            <a:off x="237666" y="2440527"/>
            <a:ext cx="3820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vintage memory diagram, scenario #1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1D3A636-260C-436E-846D-FEED78BB6EC7}"/>
              </a:ext>
            </a:extLst>
          </p:cNvPr>
          <p:cNvSpPr/>
          <p:nvPr/>
        </p:nvSpPr>
        <p:spPr>
          <a:xfrm>
            <a:off x="7677124" y="3308002"/>
            <a:ext cx="833860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5E42FCE-9F01-4ECD-B7FD-1D8F8D06AAA4}"/>
              </a:ext>
            </a:extLst>
          </p:cNvPr>
          <p:cNvSpPr txBox="1"/>
          <p:nvPr/>
        </p:nvSpPr>
        <p:spPr>
          <a:xfrm>
            <a:off x="7357265" y="342900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3AD45CCC-023A-4256-8BA0-2510857314EC}"/>
              </a:ext>
            </a:extLst>
          </p:cNvPr>
          <p:cNvSpPr/>
          <p:nvPr/>
        </p:nvSpPr>
        <p:spPr>
          <a:xfrm rot="16200000">
            <a:off x="6768687" y="1528912"/>
            <a:ext cx="221152" cy="327168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53B579-7D65-46D8-88D4-2B63B751EC1D}"/>
              </a:ext>
            </a:extLst>
          </p:cNvPr>
          <p:cNvSpPr/>
          <p:nvPr/>
        </p:nvSpPr>
        <p:spPr>
          <a:xfrm>
            <a:off x="6083212" y="2677774"/>
            <a:ext cx="10166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/>
              <a:t>big heap</a:t>
            </a:r>
          </a:p>
        </p:txBody>
      </p:sp>
      <p:sp>
        <p:nvSpPr>
          <p:cNvPr id="53" name="Right Brace 52">
            <a:extLst>
              <a:ext uri="{FF2B5EF4-FFF2-40B4-BE49-F238E27FC236}">
                <a16:creationId xmlns:a16="http://schemas.microsoft.com/office/drawing/2014/main" id="{AA1B6921-996E-4034-B828-D2ED121C8EE9}"/>
              </a:ext>
            </a:extLst>
          </p:cNvPr>
          <p:cNvSpPr/>
          <p:nvPr/>
        </p:nvSpPr>
        <p:spPr>
          <a:xfrm rot="16200000">
            <a:off x="9140332" y="2447696"/>
            <a:ext cx="221152" cy="141687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02F0EC79-DA57-4A35-B3E6-611A4000C9DC}"/>
              </a:ext>
            </a:extLst>
          </p:cNvPr>
          <p:cNvSpPr/>
          <p:nvPr/>
        </p:nvSpPr>
        <p:spPr>
          <a:xfrm>
            <a:off x="8621918" y="2668751"/>
            <a:ext cx="12420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/>
              <a:t>small stack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A79B816-13AF-4B32-93AA-BB1115472DE0}"/>
              </a:ext>
            </a:extLst>
          </p:cNvPr>
          <p:cNvSpPr txBox="1"/>
          <p:nvPr/>
        </p:nvSpPr>
        <p:spPr>
          <a:xfrm>
            <a:off x="-11066" y="5164335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r"/>
            <a:r>
              <a:rPr lang="en-US" sz="1400" b="1" dirty="0"/>
              <a:t>Low</a:t>
            </a:r>
          </a:p>
          <a:p>
            <a:pPr algn="r"/>
            <a:r>
              <a:rPr lang="en-US" sz="1400" b="1" dirty="0"/>
              <a:t>Address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3F1725D-E0A5-40AB-A5F6-58F20CA1695A}"/>
              </a:ext>
            </a:extLst>
          </p:cNvPr>
          <p:cNvSpPr/>
          <p:nvPr/>
        </p:nvSpPr>
        <p:spPr>
          <a:xfrm>
            <a:off x="308434" y="6514881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0324A6E2-FEED-488D-B5A3-6A3FB66F785A}"/>
              </a:ext>
            </a:extLst>
          </p:cNvPr>
          <p:cNvSpPr/>
          <p:nvPr/>
        </p:nvSpPr>
        <p:spPr>
          <a:xfrm>
            <a:off x="1851699" y="6463783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113FC466-5FA4-468C-85F3-AF08613D75C9}"/>
              </a:ext>
            </a:extLst>
          </p:cNvPr>
          <p:cNvSpPr/>
          <p:nvPr/>
        </p:nvSpPr>
        <p:spPr>
          <a:xfrm>
            <a:off x="3656819" y="6525829"/>
            <a:ext cx="15306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6FECEFCF-E889-412F-9DB5-AA050CCE7441}"/>
              </a:ext>
            </a:extLst>
          </p:cNvPr>
          <p:cNvSpPr/>
          <p:nvPr/>
        </p:nvSpPr>
        <p:spPr>
          <a:xfrm>
            <a:off x="4144269" y="6468140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D3736B4B-848E-45FE-AEAE-30085D9A2C2C}"/>
              </a:ext>
            </a:extLst>
          </p:cNvPr>
          <p:cNvSpPr/>
          <p:nvPr/>
        </p:nvSpPr>
        <p:spPr>
          <a:xfrm>
            <a:off x="2310245" y="5969791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E3216AF-745C-47B7-9EFF-C849A102BC52}"/>
              </a:ext>
            </a:extLst>
          </p:cNvPr>
          <p:cNvSpPr/>
          <p:nvPr/>
        </p:nvSpPr>
        <p:spPr>
          <a:xfrm>
            <a:off x="320206" y="5970293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61EB91F5-EB3D-44C7-AF17-0CF45B51B14C}"/>
              </a:ext>
            </a:extLst>
          </p:cNvPr>
          <p:cNvSpPr/>
          <p:nvPr/>
        </p:nvSpPr>
        <p:spPr>
          <a:xfrm>
            <a:off x="3656817" y="5965239"/>
            <a:ext cx="1530641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5653DD42-C9AA-4B85-BC55-5F5D01F8CD81}"/>
              </a:ext>
            </a:extLst>
          </p:cNvPr>
          <p:cNvSpPr/>
          <p:nvPr/>
        </p:nvSpPr>
        <p:spPr>
          <a:xfrm>
            <a:off x="3645442" y="5702639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668C4C79-D880-483A-B3C4-F7106AA204D0}"/>
              </a:ext>
            </a:extLst>
          </p:cNvPr>
          <p:cNvSpPr/>
          <p:nvPr/>
        </p:nvSpPr>
        <p:spPr>
          <a:xfrm>
            <a:off x="4340686" y="5702639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430C9312-C56B-4920-9788-BCFD9A81A0E0}"/>
              </a:ext>
            </a:extLst>
          </p:cNvPr>
          <p:cNvSpPr/>
          <p:nvPr/>
        </p:nvSpPr>
        <p:spPr>
          <a:xfrm>
            <a:off x="305015" y="5702639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E8BDC2EB-C2BB-4C49-BFB8-126ED7B4027A}"/>
              </a:ext>
            </a:extLst>
          </p:cNvPr>
          <p:cNvSpPr/>
          <p:nvPr/>
        </p:nvSpPr>
        <p:spPr>
          <a:xfrm>
            <a:off x="2307061" y="5702639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4E4DBF4-40B8-4AAA-8BA5-8061C3D12331}"/>
              </a:ext>
            </a:extLst>
          </p:cNvPr>
          <p:cNvSpPr/>
          <p:nvPr/>
        </p:nvSpPr>
        <p:spPr>
          <a:xfrm>
            <a:off x="5247494" y="6535354"/>
            <a:ext cx="4824770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Shared program memory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FC398AB0-424E-43D7-B1B7-D09CDEF59317}"/>
              </a:ext>
            </a:extLst>
          </p:cNvPr>
          <p:cNvSpPr/>
          <p:nvPr/>
        </p:nvSpPr>
        <p:spPr>
          <a:xfrm>
            <a:off x="5247492" y="5702639"/>
            <a:ext cx="1054093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1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52070AA2-6C05-4C7B-881B-B4935218E20A}"/>
              </a:ext>
            </a:extLst>
          </p:cNvPr>
          <p:cNvSpPr txBox="1"/>
          <p:nvPr/>
        </p:nvSpPr>
        <p:spPr>
          <a:xfrm>
            <a:off x="10026364" y="5212801"/>
            <a:ext cx="713325" cy="52322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400" b="1" dirty="0"/>
              <a:t>High</a:t>
            </a:r>
          </a:p>
          <a:p>
            <a:r>
              <a:rPr lang="en-US" sz="1400" b="1" dirty="0"/>
              <a:t>Address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2C1B072F-30C6-47AE-BBED-206B788E7CFA}"/>
              </a:ext>
            </a:extLst>
          </p:cNvPr>
          <p:cNvSpPr/>
          <p:nvPr/>
        </p:nvSpPr>
        <p:spPr>
          <a:xfrm>
            <a:off x="9294946" y="5965239"/>
            <a:ext cx="779451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28E700E6-BC59-4D11-B1AF-656F7A75A3B9}"/>
              </a:ext>
            </a:extLst>
          </p:cNvPr>
          <p:cNvSpPr/>
          <p:nvPr/>
        </p:nvSpPr>
        <p:spPr>
          <a:xfrm>
            <a:off x="8540339" y="5965239"/>
            <a:ext cx="729374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78B23AB7-C235-46FD-9F4D-0AAF5BC2847C}"/>
              </a:ext>
            </a:extLst>
          </p:cNvPr>
          <p:cNvSpPr/>
          <p:nvPr/>
        </p:nvSpPr>
        <p:spPr>
          <a:xfrm>
            <a:off x="8540339" y="5727114"/>
            <a:ext cx="729374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6A78DF5A-137C-4A5F-B20C-FF950CFE607B}"/>
              </a:ext>
            </a:extLst>
          </p:cNvPr>
          <p:cNvSpPr/>
          <p:nvPr/>
        </p:nvSpPr>
        <p:spPr>
          <a:xfrm>
            <a:off x="9292814" y="5736639"/>
            <a:ext cx="779450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956CD32-C6E5-4310-82AC-2124C1753627}"/>
              </a:ext>
            </a:extLst>
          </p:cNvPr>
          <p:cNvSpPr txBox="1"/>
          <p:nvPr/>
        </p:nvSpPr>
        <p:spPr>
          <a:xfrm>
            <a:off x="52616" y="4858616"/>
            <a:ext cx="3820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vintage memory diagram, scenario #2</a:t>
            </a:r>
          </a:p>
        </p:txBody>
      </p:sp>
      <p:sp>
        <p:nvSpPr>
          <p:cNvPr id="78" name="Right Brace 77">
            <a:extLst>
              <a:ext uri="{FF2B5EF4-FFF2-40B4-BE49-F238E27FC236}">
                <a16:creationId xmlns:a16="http://schemas.microsoft.com/office/drawing/2014/main" id="{D12B0196-DB89-4F0E-B378-FD9D5F1F81EC}"/>
              </a:ext>
            </a:extLst>
          </p:cNvPr>
          <p:cNvSpPr/>
          <p:nvPr/>
        </p:nvSpPr>
        <p:spPr>
          <a:xfrm rot="16200000">
            <a:off x="5663963" y="5029904"/>
            <a:ext cx="221152" cy="105409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52453B33-FA56-49C2-BEA0-9BBF7EB4B339}"/>
              </a:ext>
            </a:extLst>
          </p:cNvPr>
          <p:cNvSpPr/>
          <p:nvPr/>
        </p:nvSpPr>
        <p:spPr>
          <a:xfrm>
            <a:off x="5149092" y="5140542"/>
            <a:ext cx="12442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/>
              <a:t>Small heap</a:t>
            </a:r>
          </a:p>
        </p:txBody>
      </p:sp>
      <p:sp>
        <p:nvSpPr>
          <p:cNvPr id="80" name="Right Brace 79">
            <a:extLst>
              <a:ext uri="{FF2B5EF4-FFF2-40B4-BE49-F238E27FC236}">
                <a16:creationId xmlns:a16="http://schemas.microsoft.com/office/drawing/2014/main" id="{72B5E056-B95A-406A-B2A1-E49C6C11A471}"/>
              </a:ext>
            </a:extLst>
          </p:cNvPr>
          <p:cNvSpPr/>
          <p:nvPr/>
        </p:nvSpPr>
        <p:spPr>
          <a:xfrm rot="16200000">
            <a:off x="8039753" y="3741045"/>
            <a:ext cx="221152" cy="361376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F1FC42F-43E1-414F-BC50-BFD82EE9A7D0}"/>
              </a:ext>
            </a:extLst>
          </p:cNvPr>
          <p:cNvSpPr/>
          <p:nvPr/>
        </p:nvSpPr>
        <p:spPr>
          <a:xfrm>
            <a:off x="7635536" y="5140542"/>
            <a:ext cx="1030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/>
              <a:t>big stack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250C7066-8AB1-411C-89FD-631FAEFCAE46}"/>
              </a:ext>
            </a:extLst>
          </p:cNvPr>
          <p:cNvSpPr/>
          <p:nvPr/>
        </p:nvSpPr>
        <p:spPr>
          <a:xfrm>
            <a:off x="6343446" y="3318761"/>
            <a:ext cx="1054093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1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4567B974-638D-428F-859D-E3D8C3AD53E8}"/>
              </a:ext>
            </a:extLst>
          </p:cNvPr>
          <p:cNvSpPr/>
          <p:nvPr/>
        </p:nvSpPr>
        <p:spPr>
          <a:xfrm>
            <a:off x="7426212" y="5955714"/>
            <a:ext cx="1081665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185A9D6F-A13E-434E-A3F6-7B623692C1C8}"/>
              </a:ext>
            </a:extLst>
          </p:cNvPr>
          <p:cNvSpPr/>
          <p:nvPr/>
        </p:nvSpPr>
        <p:spPr>
          <a:xfrm>
            <a:off x="6312085" y="5946189"/>
            <a:ext cx="1081665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ACE8230A-C106-4860-9C2B-45AA8B527D50}"/>
              </a:ext>
            </a:extLst>
          </p:cNvPr>
          <p:cNvSpPr/>
          <p:nvPr/>
        </p:nvSpPr>
        <p:spPr>
          <a:xfrm>
            <a:off x="7961133" y="5723595"/>
            <a:ext cx="511820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59C8CB42-26BC-42C0-9804-DA409FB5780B}"/>
              </a:ext>
            </a:extLst>
          </p:cNvPr>
          <p:cNvSpPr/>
          <p:nvPr/>
        </p:nvSpPr>
        <p:spPr>
          <a:xfrm>
            <a:off x="7421214" y="5723595"/>
            <a:ext cx="511820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7910AF6C-6239-48C7-ABC5-06FF32662E8A}"/>
              </a:ext>
            </a:extLst>
          </p:cNvPr>
          <p:cNvSpPr/>
          <p:nvPr/>
        </p:nvSpPr>
        <p:spPr>
          <a:xfrm>
            <a:off x="6865536" y="5721781"/>
            <a:ext cx="511820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1AF9D2BA-3783-4FF5-952F-D3FFB490CC6A}"/>
              </a:ext>
            </a:extLst>
          </p:cNvPr>
          <p:cNvSpPr/>
          <p:nvPr/>
        </p:nvSpPr>
        <p:spPr>
          <a:xfrm>
            <a:off x="6325617" y="5721781"/>
            <a:ext cx="511820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1611390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 animBg="1"/>
      <p:bldP spid="31" grpId="0"/>
      <p:bldP spid="32" grpId="0" animBg="1"/>
      <p:bldP spid="33" grpId="0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/>
      <p:bldP spid="45" grpId="0" animBg="1"/>
      <p:bldP spid="46" grpId="0" animBg="1"/>
      <p:bldP spid="49" grpId="0" animBg="1"/>
      <p:bldP spid="50" grpId="0" animBg="1"/>
      <p:bldP spid="51" grpId="0"/>
      <p:bldP spid="52" grpId="0" animBg="1"/>
      <p:bldP spid="3" grpId="0"/>
      <p:bldP spid="5" grpId="0" animBg="1"/>
      <p:bldP spid="6" grpId="0"/>
      <p:bldP spid="53" grpId="0" animBg="1"/>
      <p:bldP spid="54" grpId="0"/>
      <p:bldP spid="55" grpId="0"/>
      <p:bldP spid="56" grpId="0" animBg="1"/>
      <p:bldP spid="57" grpId="0"/>
      <p:bldP spid="58" grpId="0" animBg="1"/>
      <p:bldP spid="59" grpId="0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/>
      <p:bldP spid="70" grpId="0" animBg="1"/>
      <p:bldP spid="71" grpId="0" animBg="1"/>
      <p:bldP spid="73" grpId="0" animBg="1"/>
      <p:bldP spid="74" grpId="0" animBg="1"/>
      <p:bldP spid="75" grpId="0"/>
      <p:bldP spid="78" grpId="0" animBg="1"/>
      <p:bldP spid="79" grpId="0"/>
      <p:bldP spid="80" grpId="0" animBg="1"/>
      <p:bldP spid="81" grpId="0"/>
      <p:bldP spid="82" grpId="0" animBg="1"/>
      <p:bldP spid="83" grpId="0" animBg="1"/>
      <p:bldP spid="84" grpId="0" animBg="1"/>
      <p:bldP spid="86" grpId="0" animBg="1"/>
      <p:bldP spid="88" grpId="0" animBg="1"/>
      <p:bldP spid="89" grpId="0" animBg="1"/>
      <p:bldP spid="9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0809DA2-DE91-42EE-BD7F-B0FC4E6AF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1000568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Summary: “Modern” Memory Allocation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Memory Layout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8DF4FA-1925-43F8-A6F3-C4BFAB04A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7866" y="6496050"/>
            <a:ext cx="27432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34</a:t>
            </a:fld>
            <a:endParaRPr lang="en-US" dirty="0"/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3CF3F357-97EF-4809-89F6-50DEE9A1E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316" y="1367339"/>
            <a:ext cx="8515350" cy="34541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Instruction code </a:t>
            </a:r>
          </a:p>
          <a:p>
            <a:r>
              <a:rPr lang="en-US" dirty="0"/>
              <a:t>Static allocation in the .text section</a:t>
            </a:r>
          </a:p>
          <a:p>
            <a:pPr marL="0" indent="0">
              <a:buNone/>
            </a:pPr>
            <a:r>
              <a:rPr lang="en-US" b="1" dirty="0"/>
              <a:t>Global variables</a:t>
            </a:r>
          </a:p>
          <a:p>
            <a:r>
              <a:rPr lang="en-US" dirty="0"/>
              <a:t>Static allocation in the .data section</a:t>
            </a:r>
          </a:p>
          <a:p>
            <a:pPr marL="0" indent="0">
              <a:buNone/>
            </a:pPr>
            <a:r>
              <a:rPr lang="en-US" b="1" dirty="0" err="1"/>
              <a:t>Malloc’ed</a:t>
            </a:r>
            <a:r>
              <a:rPr lang="en-US" b="1" dirty="0"/>
              <a:t> data</a:t>
            </a:r>
          </a:p>
          <a:p>
            <a:r>
              <a:rPr lang="en-US" dirty="0"/>
              <a:t>Dynamic allocation on the heap</a:t>
            </a:r>
          </a:p>
          <a:p>
            <a:pPr marL="0" indent="0">
              <a:buNone/>
            </a:pPr>
            <a:r>
              <a:rPr lang="en-US" b="1" dirty="0"/>
              <a:t>Local variables</a:t>
            </a:r>
          </a:p>
          <a:p>
            <a:r>
              <a:rPr lang="en-US" dirty="0"/>
              <a:t>Dynamic allocation on the stack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87F28D6C-0180-4EB7-A589-E5E5A888F77D}"/>
              </a:ext>
            </a:extLst>
          </p:cNvPr>
          <p:cNvSpPr/>
          <p:nvPr/>
        </p:nvSpPr>
        <p:spPr>
          <a:xfrm>
            <a:off x="3637096" y="5405810"/>
            <a:ext cx="772248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550134B-595E-4B6F-BF59-7628E4D449AF}"/>
              </a:ext>
            </a:extLst>
          </p:cNvPr>
          <p:cNvSpPr txBox="1"/>
          <p:nvPr/>
        </p:nvSpPr>
        <p:spPr>
          <a:xfrm>
            <a:off x="29265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B7533761-46D8-4249-A65B-400C91A6AA8F}"/>
              </a:ext>
            </a:extLst>
          </p:cNvPr>
          <p:cNvSpPr/>
          <p:nvPr/>
        </p:nvSpPr>
        <p:spPr>
          <a:xfrm>
            <a:off x="302511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43868530-42D7-4264-8090-9E67FD56D148}"/>
              </a:ext>
            </a:extLst>
          </p:cNvPr>
          <p:cNvSpPr txBox="1"/>
          <p:nvPr/>
        </p:nvSpPr>
        <p:spPr>
          <a:xfrm>
            <a:off x="342696" y="512507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0x0000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FCFCBEDB-56FB-4CEE-9DBF-A6FE5F2BE5DA}"/>
              </a:ext>
            </a:extLst>
          </p:cNvPr>
          <p:cNvSpPr txBox="1"/>
          <p:nvPr/>
        </p:nvSpPr>
        <p:spPr>
          <a:xfrm>
            <a:off x="1019885" y="513018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0x0001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6EB170E3-E301-4416-A4E8-CC3A444D14CE}"/>
              </a:ext>
            </a:extLst>
          </p:cNvPr>
          <p:cNvSpPr txBox="1"/>
          <p:nvPr/>
        </p:nvSpPr>
        <p:spPr>
          <a:xfrm>
            <a:off x="1666538" y="51287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0x0002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445B7844-166B-4778-A31D-71860F84052D}"/>
              </a:ext>
            </a:extLst>
          </p:cNvPr>
          <p:cNvSpPr txBox="1"/>
          <p:nvPr/>
        </p:nvSpPr>
        <p:spPr>
          <a:xfrm>
            <a:off x="3739103" y="5124492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0x0005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898C77C-AB4C-4D05-8B08-568BB5F9160A}"/>
              </a:ext>
            </a:extLst>
          </p:cNvPr>
          <p:cNvSpPr txBox="1"/>
          <p:nvPr/>
        </p:nvSpPr>
        <p:spPr>
          <a:xfrm>
            <a:off x="4461398" y="512164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0x0006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7C4EBF3F-A7F7-4700-BAA7-CD6E4C4F035A}"/>
              </a:ext>
            </a:extLst>
          </p:cNvPr>
          <p:cNvSpPr txBox="1"/>
          <p:nvPr/>
        </p:nvSpPr>
        <p:spPr>
          <a:xfrm>
            <a:off x="476770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07156ED9-AACF-4C86-AD90-80CC6C0372DB}"/>
              </a:ext>
            </a:extLst>
          </p:cNvPr>
          <p:cNvSpPr txBox="1"/>
          <p:nvPr/>
        </p:nvSpPr>
        <p:spPr>
          <a:xfrm>
            <a:off x="95684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297BF0C4-41E9-4092-9795-DDD37E9AFB1C}"/>
              </a:ext>
            </a:extLst>
          </p:cNvPr>
          <p:cNvSpPr txBox="1"/>
          <p:nvPr/>
        </p:nvSpPr>
        <p:spPr>
          <a:xfrm>
            <a:off x="1614216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7E873D16-0310-498E-9BEF-8D333A539037}"/>
              </a:ext>
            </a:extLst>
          </p:cNvPr>
          <p:cNvSpPr txBox="1"/>
          <p:nvPr/>
        </p:nvSpPr>
        <p:spPr>
          <a:xfrm>
            <a:off x="3667912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BAB80DA-E38B-4B1C-8C42-354468031C4C}"/>
              </a:ext>
            </a:extLst>
          </p:cNvPr>
          <p:cNvSpPr txBox="1"/>
          <p:nvPr/>
        </p:nvSpPr>
        <p:spPr>
          <a:xfrm>
            <a:off x="4386980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61EFA4CE-27CA-40AD-9F0E-8E56F18A37E7}"/>
              </a:ext>
            </a:extLst>
          </p:cNvPr>
          <p:cNvSpPr/>
          <p:nvPr/>
        </p:nvSpPr>
        <p:spPr>
          <a:xfrm>
            <a:off x="310566" y="6509634"/>
            <a:ext cx="3302611" cy="26776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768FC10D-D096-44D8-9395-ABF29D0AD107}"/>
              </a:ext>
            </a:extLst>
          </p:cNvPr>
          <p:cNvSpPr/>
          <p:nvPr/>
        </p:nvSpPr>
        <p:spPr>
          <a:xfrm>
            <a:off x="1853831" y="6458536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.text</a:t>
            </a:r>
            <a:endParaRPr lang="en-US"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F54FF02D-8AE8-4D72-A0E6-043CA423F415}"/>
              </a:ext>
            </a:extLst>
          </p:cNvPr>
          <p:cNvSpPr/>
          <p:nvPr/>
        </p:nvSpPr>
        <p:spPr>
          <a:xfrm>
            <a:off x="3658951" y="6520582"/>
            <a:ext cx="1530641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1E0078C9-3261-44C7-9E5D-7895E2AD8655}"/>
              </a:ext>
            </a:extLst>
          </p:cNvPr>
          <p:cNvSpPr/>
          <p:nvPr/>
        </p:nvSpPr>
        <p:spPr>
          <a:xfrm>
            <a:off x="4146401" y="6462893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solidFill>
                  <a:prstClr val="black"/>
                </a:solidFill>
              </a:rPr>
              <a:t>.data</a:t>
            </a:r>
            <a:endParaRPr lang="en-US" dirty="0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0243D9FB-F7E3-4FBC-B755-7BE2D442EF36}"/>
              </a:ext>
            </a:extLst>
          </p:cNvPr>
          <p:cNvSpPr/>
          <p:nvPr/>
        </p:nvSpPr>
        <p:spPr>
          <a:xfrm>
            <a:off x="4412036" y="5405810"/>
            <a:ext cx="779451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9177AB62-0F7E-47A2-8F99-8B097C0EBC02}"/>
              </a:ext>
            </a:extLst>
          </p:cNvPr>
          <p:cNvSpPr/>
          <p:nvPr/>
        </p:nvSpPr>
        <p:spPr>
          <a:xfrm>
            <a:off x="2312377" y="5964544"/>
            <a:ext cx="1300800" cy="500346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foo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1F26F033-5687-4A69-A599-1ADD1EF8E3BC}"/>
              </a:ext>
            </a:extLst>
          </p:cNvPr>
          <p:cNvSpPr/>
          <p:nvPr/>
        </p:nvSpPr>
        <p:spPr>
          <a:xfrm>
            <a:off x="322338" y="5965046"/>
            <a:ext cx="1986745" cy="500346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36AB16B6-0A4D-43F4-B66C-F634B8A7D1FF}"/>
              </a:ext>
            </a:extLst>
          </p:cNvPr>
          <p:cNvSpPr/>
          <p:nvPr/>
        </p:nvSpPr>
        <p:spPr>
          <a:xfrm>
            <a:off x="3658949" y="5959992"/>
            <a:ext cx="1530641" cy="498544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global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vars</a:t>
            </a: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84715789-264F-4113-B121-57DE30ABAD8A}"/>
              </a:ext>
            </a:extLst>
          </p:cNvPr>
          <p:cNvSpPr/>
          <p:nvPr/>
        </p:nvSpPr>
        <p:spPr>
          <a:xfrm>
            <a:off x="3647574" y="5697392"/>
            <a:ext cx="676669" cy="226499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BA24AE98-29BA-445F-9DFF-1FD6AEE4F09B}"/>
              </a:ext>
            </a:extLst>
          </p:cNvPr>
          <p:cNvSpPr/>
          <p:nvPr/>
        </p:nvSpPr>
        <p:spPr>
          <a:xfrm>
            <a:off x="4342818" y="5697392"/>
            <a:ext cx="846774" cy="225042"/>
          </a:xfrm>
          <a:prstGeom prst="rect">
            <a:avLst/>
          </a:prstGeom>
          <a:solidFill>
            <a:schemeClr val="accent2">
              <a:lumMod val="60000"/>
              <a:lumOff val="40000"/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g2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8F467D53-7D7F-41E5-BBCD-21F0009CDA06}"/>
              </a:ext>
            </a:extLst>
          </p:cNvPr>
          <p:cNvSpPr/>
          <p:nvPr/>
        </p:nvSpPr>
        <p:spPr>
          <a:xfrm>
            <a:off x="307147" y="5697392"/>
            <a:ext cx="1986745" cy="22421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A0328216-B156-4F47-A454-79B6661BCE94}"/>
              </a:ext>
            </a:extLst>
          </p:cNvPr>
          <p:cNvSpPr/>
          <p:nvPr/>
        </p:nvSpPr>
        <p:spPr>
          <a:xfrm>
            <a:off x="2309193" y="5697392"/>
            <a:ext cx="1303984" cy="220808"/>
          </a:xfrm>
          <a:prstGeom prst="rect">
            <a:avLst/>
          </a:prstGeom>
          <a:solidFill>
            <a:schemeClr val="accent6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(instructions)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52ABFC20-C67D-4D70-8857-E3F2D3DAB211}"/>
              </a:ext>
            </a:extLst>
          </p:cNvPr>
          <p:cNvSpPr/>
          <p:nvPr/>
        </p:nvSpPr>
        <p:spPr>
          <a:xfrm>
            <a:off x="966701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9C469DF0-12AA-4DF1-9FBA-392D053541BE}"/>
              </a:ext>
            </a:extLst>
          </p:cNvPr>
          <p:cNvSpPr txBox="1"/>
          <p:nvPr/>
        </p:nvSpPr>
        <p:spPr>
          <a:xfrm>
            <a:off x="1147784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6F18CF6F-DDE1-4039-A0FB-9410EB6AD716}"/>
              </a:ext>
            </a:extLst>
          </p:cNvPr>
          <p:cNvSpPr/>
          <p:nvPr/>
        </p:nvSpPr>
        <p:spPr>
          <a:xfrm>
            <a:off x="1630895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59BACDDF-5DC1-48F7-AAFB-8A10D71097E0}"/>
              </a:ext>
            </a:extLst>
          </p:cNvPr>
          <p:cNvSpPr txBox="1"/>
          <p:nvPr/>
        </p:nvSpPr>
        <p:spPr>
          <a:xfrm>
            <a:off x="1811978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62E65BD4-351A-43AE-B1EF-ED2F573927AD}"/>
              </a:ext>
            </a:extLst>
          </p:cNvPr>
          <p:cNvSpPr txBox="1"/>
          <p:nvPr/>
        </p:nvSpPr>
        <p:spPr>
          <a:xfrm>
            <a:off x="2345994" y="51392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0x0003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B3A5D56B-DC67-48A0-BBF7-D3C05C05098A}"/>
              </a:ext>
            </a:extLst>
          </p:cNvPr>
          <p:cNvSpPr txBox="1"/>
          <p:nvPr/>
        </p:nvSpPr>
        <p:spPr>
          <a:xfrm>
            <a:off x="2985823" y="513103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0x0004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452BFF76-F9E2-4F7B-86E5-972915780266}"/>
              </a:ext>
            </a:extLst>
          </p:cNvPr>
          <p:cNvSpPr txBox="1"/>
          <p:nvPr/>
        </p:nvSpPr>
        <p:spPr>
          <a:xfrm>
            <a:off x="2282955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B82B00BE-5654-4591-B73D-951E4BFED650}"/>
              </a:ext>
            </a:extLst>
          </p:cNvPr>
          <p:cNvSpPr txBox="1"/>
          <p:nvPr/>
        </p:nvSpPr>
        <p:spPr>
          <a:xfrm>
            <a:off x="2933501" y="4959031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8D206CF5-597B-4152-96AD-140E9747F5EC}"/>
              </a:ext>
            </a:extLst>
          </p:cNvPr>
          <p:cNvSpPr/>
          <p:nvPr/>
        </p:nvSpPr>
        <p:spPr>
          <a:xfrm>
            <a:off x="2292810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2CB3E67D-D784-4749-99BE-BDDA67D2D103}"/>
              </a:ext>
            </a:extLst>
          </p:cNvPr>
          <p:cNvSpPr txBox="1"/>
          <p:nvPr/>
        </p:nvSpPr>
        <p:spPr>
          <a:xfrm>
            <a:off x="2473893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7E6DEBCB-E4A2-4831-BFE9-A2EBC0D3C0FD}"/>
              </a:ext>
            </a:extLst>
          </p:cNvPr>
          <p:cNvSpPr/>
          <p:nvPr/>
        </p:nvSpPr>
        <p:spPr>
          <a:xfrm>
            <a:off x="2950180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E8A107AA-29F9-45A2-9910-43DB80C09D36}"/>
              </a:ext>
            </a:extLst>
          </p:cNvPr>
          <p:cNvSpPr txBox="1"/>
          <p:nvPr/>
        </p:nvSpPr>
        <p:spPr>
          <a:xfrm>
            <a:off x="3131263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F6DE36A-13A9-474F-A4A4-EF54EFEB16D1}"/>
              </a:ext>
            </a:extLst>
          </p:cNvPr>
          <p:cNvSpPr/>
          <p:nvPr/>
        </p:nvSpPr>
        <p:spPr>
          <a:xfrm>
            <a:off x="5249626" y="6530107"/>
            <a:ext cx="2605929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heap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4F76D2B-CA92-4AAA-91D7-FA212320DCE7}"/>
              </a:ext>
            </a:extLst>
          </p:cNvPr>
          <p:cNvSpPr/>
          <p:nvPr/>
        </p:nvSpPr>
        <p:spPr>
          <a:xfrm>
            <a:off x="5249624" y="5697392"/>
            <a:ext cx="1269967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1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47209CD-184D-4258-9FAE-48D198AB4063}"/>
              </a:ext>
            </a:extLst>
          </p:cNvPr>
          <p:cNvSpPr/>
          <p:nvPr/>
        </p:nvSpPr>
        <p:spPr>
          <a:xfrm>
            <a:off x="6535500" y="5697392"/>
            <a:ext cx="1320055" cy="751619"/>
          </a:xfrm>
          <a:prstGeom prst="rect">
            <a:avLst/>
          </a:prstGeom>
          <a:solidFill>
            <a:srgbClr val="FF0000">
              <a:alpha val="10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 2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7F8BD6C2-F06F-4E39-91AC-9ABF25A4E3B5}"/>
              </a:ext>
            </a:extLst>
          </p:cNvPr>
          <p:cNvSpPr/>
          <p:nvPr/>
        </p:nvSpPr>
        <p:spPr>
          <a:xfrm>
            <a:off x="8542471" y="5405810"/>
            <a:ext cx="772248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87F6592-327A-4AA6-B2A6-8A173F2AB57D}"/>
              </a:ext>
            </a:extLst>
          </p:cNvPr>
          <p:cNvSpPr txBox="1"/>
          <p:nvPr/>
        </p:nvSpPr>
        <p:spPr>
          <a:xfrm>
            <a:off x="5198031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BA817BF-EA8B-4097-B62C-8AE65775CA52}"/>
              </a:ext>
            </a:extLst>
          </p:cNvPr>
          <p:cNvSpPr/>
          <p:nvPr/>
        </p:nvSpPr>
        <p:spPr>
          <a:xfrm>
            <a:off x="5207886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3551477-7BE5-42C9-AD9F-A0CE994C98D4}"/>
              </a:ext>
            </a:extLst>
          </p:cNvPr>
          <p:cNvSpPr txBox="1"/>
          <p:nvPr/>
        </p:nvSpPr>
        <p:spPr>
          <a:xfrm>
            <a:off x="5248071" y="512507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0x0007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B183B8D-3F74-4E96-A8E5-9379316E9BAC}"/>
              </a:ext>
            </a:extLst>
          </p:cNvPr>
          <p:cNvSpPr txBox="1"/>
          <p:nvPr/>
        </p:nvSpPr>
        <p:spPr>
          <a:xfrm>
            <a:off x="5925260" y="5130180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0x0008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FA93E3E-BB9C-4049-B0D0-4BC1EA426500}"/>
              </a:ext>
            </a:extLst>
          </p:cNvPr>
          <p:cNvSpPr txBox="1"/>
          <p:nvPr/>
        </p:nvSpPr>
        <p:spPr>
          <a:xfrm>
            <a:off x="6571913" y="5128758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0x0009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8285F54-C1BA-4FB8-BCDA-F841E3467FB3}"/>
              </a:ext>
            </a:extLst>
          </p:cNvPr>
          <p:cNvSpPr txBox="1"/>
          <p:nvPr/>
        </p:nvSpPr>
        <p:spPr>
          <a:xfrm>
            <a:off x="8644478" y="5124492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0x7ffe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C52FF17-6D46-481F-ACED-5D0B815C4FB4}"/>
              </a:ext>
            </a:extLst>
          </p:cNvPr>
          <p:cNvSpPr txBox="1"/>
          <p:nvPr/>
        </p:nvSpPr>
        <p:spPr>
          <a:xfrm>
            <a:off x="9366773" y="512164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0x7fff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2C07851-8271-4965-9751-7F43DB612956}"/>
              </a:ext>
            </a:extLst>
          </p:cNvPr>
          <p:cNvSpPr txBox="1"/>
          <p:nvPr/>
        </p:nvSpPr>
        <p:spPr>
          <a:xfrm>
            <a:off x="5862221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F348EB3-A2BF-4A03-9E9F-C122B084EFAE}"/>
              </a:ext>
            </a:extLst>
          </p:cNvPr>
          <p:cNvSpPr txBox="1"/>
          <p:nvPr/>
        </p:nvSpPr>
        <p:spPr>
          <a:xfrm>
            <a:off x="6519591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593D932-07DF-4110-9BCD-2EBBBCFF68E3}"/>
              </a:ext>
            </a:extLst>
          </p:cNvPr>
          <p:cNvSpPr txBox="1"/>
          <p:nvPr/>
        </p:nvSpPr>
        <p:spPr>
          <a:xfrm>
            <a:off x="8573287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A644104-7262-4BF2-980A-E38F62BD13D7}"/>
              </a:ext>
            </a:extLst>
          </p:cNvPr>
          <p:cNvSpPr txBox="1"/>
          <p:nvPr/>
        </p:nvSpPr>
        <p:spPr>
          <a:xfrm>
            <a:off x="9292355" y="4968127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4C32181-071A-4D79-A025-DDC9E1E7D8A5}"/>
              </a:ext>
            </a:extLst>
          </p:cNvPr>
          <p:cNvSpPr/>
          <p:nvPr/>
        </p:nvSpPr>
        <p:spPr>
          <a:xfrm>
            <a:off x="9317411" y="5405810"/>
            <a:ext cx="756985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AB3E7A74-A811-47F5-90FF-179D41FD0053}"/>
              </a:ext>
            </a:extLst>
          </p:cNvPr>
          <p:cNvSpPr/>
          <p:nvPr/>
        </p:nvSpPr>
        <p:spPr>
          <a:xfrm>
            <a:off x="5872076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E45C3693-6CF9-4416-92BB-4773322C86B0}"/>
              </a:ext>
            </a:extLst>
          </p:cNvPr>
          <p:cNvSpPr/>
          <p:nvPr/>
        </p:nvSpPr>
        <p:spPr>
          <a:xfrm>
            <a:off x="6536270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A0874921-DDC9-4DFE-B5C0-10F4CEB7FD43}"/>
              </a:ext>
            </a:extLst>
          </p:cNvPr>
          <p:cNvSpPr txBox="1"/>
          <p:nvPr/>
        </p:nvSpPr>
        <p:spPr>
          <a:xfrm>
            <a:off x="7251369" y="5139276"/>
            <a:ext cx="579876" cy="31984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0x000a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7A5158CA-C28F-4C00-AE41-79660AA24A0E}"/>
              </a:ext>
            </a:extLst>
          </p:cNvPr>
          <p:cNvSpPr txBox="1"/>
          <p:nvPr/>
        </p:nvSpPr>
        <p:spPr>
          <a:xfrm>
            <a:off x="7188330" y="4965855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F1C0CE6-DAA2-4DEF-AD87-258D91377A94}"/>
              </a:ext>
            </a:extLst>
          </p:cNvPr>
          <p:cNvSpPr/>
          <p:nvPr/>
        </p:nvSpPr>
        <p:spPr>
          <a:xfrm>
            <a:off x="7198185" y="5405810"/>
            <a:ext cx="662996" cy="245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C947C712-6DAD-4BCD-8CB4-126690B3AC86}"/>
              </a:ext>
            </a:extLst>
          </p:cNvPr>
          <p:cNvSpPr txBox="1"/>
          <p:nvPr/>
        </p:nvSpPr>
        <p:spPr>
          <a:xfrm>
            <a:off x="7988868" y="529592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A51EE4D5-25BB-4E9F-AE3A-5EF128AC3156}"/>
              </a:ext>
            </a:extLst>
          </p:cNvPr>
          <p:cNvSpPr/>
          <p:nvPr/>
        </p:nvSpPr>
        <p:spPr>
          <a:xfrm>
            <a:off x="8573287" y="6530107"/>
            <a:ext cx="1523575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stack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17AC2D2-3007-4D45-B1A6-CE7AB71FBB66}"/>
              </a:ext>
            </a:extLst>
          </p:cNvPr>
          <p:cNvSpPr/>
          <p:nvPr/>
        </p:nvSpPr>
        <p:spPr>
          <a:xfrm>
            <a:off x="9297078" y="5959992"/>
            <a:ext cx="779451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C119B80E-E1FF-46E7-A836-794666CE2990}"/>
              </a:ext>
            </a:extLst>
          </p:cNvPr>
          <p:cNvSpPr/>
          <p:nvPr/>
        </p:nvSpPr>
        <p:spPr>
          <a:xfrm>
            <a:off x="8542471" y="5959992"/>
            <a:ext cx="729374" cy="498544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locals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A4DC0F2C-5D9A-4BBC-A1AD-C06A5BF4D623}"/>
              </a:ext>
            </a:extLst>
          </p:cNvPr>
          <p:cNvSpPr/>
          <p:nvPr/>
        </p:nvSpPr>
        <p:spPr>
          <a:xfrm>
            <a:off x="7879516" y="6520582"/>
            <a:ext cx="662956" cy="25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free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F5668ECF-402E-4F3C-99EF-C867E2F8F1E1}"/>
              </a:ext>
            </a:extLst>
          </p:cNvPr>
          <p:cNvSpPr/>
          <p:nvPr/>
        </p:nvSpPr>
        <p:spPr>
          <a:xfrm>
            <a:off x="7895621" y="5704775"/>
            <a:ext cx="621618" cy="7442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unused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D69CC2BB-ED85-4E5E-9CED-E1ADD534B23E}"/>
              </a:ext>
            </a:extLst>
          </p:cNvPr>
          <p:cNvSpPr/>
          <p:nvPr/>
        </p:nvSpPr>
        <p:spPr>
          <a:xfrm>
            <a:off x="8542471" y="5721867"/>
            <a:ext cx="729374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960B19EB-4BCD-4D31-BE53-2230DE1FC967}"/>
              </a:ext>
            </a:extLst>
          </p:cNvPr>
          <p:cNvSpPr/>
          <p:nvPr/>
        </p:nvSpPr>
        <p:spPr>
          <a:xfrm>
            <a:off x="9294946" y="5731392"/>
            <a:ext cx="779450" cy="196333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7513459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4491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Lecture Done!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Next Time: x64 Practice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1625" y="6492876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35</a:t>
            </a:fld>
            <a:endParaRPr lang="en-US" dirty="0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9A19F5F9-06E2-4A8D-9E5C-B8CDF170A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118" y="1699469"/>
            <a:ext cx="523288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Next Time</a:t>
            </a:r>
          </a:p>
          <a:p>
            <a:r>
              <a:rPr lang="en-US" dirty="0"/>
              <a:t>Handling more complicated programs in x64</a:t>
            </a:r>
          </a:p>
        </p:txBody>
      </p:sp>
    </p:spTree>
    <p:extLst>
      <p:ext uri="{BB962C8B-B14F-4D97-AF65-F5344CB8AC3E}">
        <p14:creationId xmlns:p14="http://schemas.microsoft.com/office/powerpoint/2010/main" val="2004972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B0CABAED-7E29-46AB-A175-652503A16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Where We’re At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Progress Pics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3" name="Content Placeholder 2">
            <a:extLst>
              <a:ext uri="{FF2B5EF4-FFF2-40B4-BE49-F238E27FC236}">
                <a16:creationId xmlns:a16="http://schemas.microsoft.com/office/drawing/2014/main" id="{00CAECA9-7B13-4AA4-91D5-B7904CAF6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4383" y="1360407"/>
            <a:ext cx="884485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Collecting the x86 pieces needed to represent source code</a:t>
            </a:r>
            <a:endParaRPr lang="en-US" dirty="0"/>
          </a:p>
        </p:txBody>
      </p:sp>
      <p:sp>
        <p:nvSpPr>
          <p:cNvPr id="28" name="Slide Number Placeholder 2">
            <a:extLst>
              <a:ext uri="{FF2B5EF4-FFF2-40B4-BE49-F238E27FC236}">
                <a16:creationId xmlns:a16="http://schemas.microsoft.com/office/drawing/2014/main" id="{84C9100C-2969-40A5-9214-4074B8E7F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1068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4</a:t>
            </a:fld>
            <a:endParaRPr lang="en-US"/>
          </a:p>
        </p:txBody>
      </p:sp>
      <p:pic>
        <p:nvPicPr>
          <p:cNvPr id="1026" name="Picture 2" descr="Is the Consolidation of MSPs Inescapable? – Channel Futures">
            <a:extLst>
              <a:ext uri="{FF2B5EF4-FFF2-40B4-BE49-F238E27FC236}">
                <a16:creationId xmlns:a16="http://schemas.microsoft.com/office/drawing/2014/main" id="{87F1B21B-E4E8-44FC-B2D1-14D7B4FC3D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6313" y="1970168"/>
            <a:ext cx="8353425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3920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118" y="1699469"/>
            <a:ext cx="430379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X64 Discussion</a:t>
            </a:r>
          </a:p>
          <a:p>
            <a:r>
              <a:rPr lang="en-US" dirty="0"/>
              <a:t>Some assurances</a:t>
            </a:r>
          </a:p>
          <a:p>
            <a:pPr marL="0" indent="0">
              <a:buNone/>
            </a:pPr>
            <a:r>
              <a:rPr lang="en-US" b="1" dirty="0"/>
              <a:t>Architecture Details</a:t>
            </a:r>
          </a:p>
          <a:p>
            <a:r>
              <a:rPr lang="en-US" dirty="0"/>
              <a:t>Basic instructions</a:t>
            </a:r>
          </a:p>
          <a:p>
            <a:r>
              <a:rPr lang="en-US" dirty="0"/>
              <a:t>Basic memory allocation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21068" y="6356350"/>
            <a:ext cx="27432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5</a:t>
            </a:fld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C5FB788-0C80-461F-85F8-32ABA3F8F88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Last Lecture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X64 Basics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CEFCAC8-8790-48A6-8230-7C2AD6E334BF}"/>
              </a:ext>
            </a:extLst>
          </p:cNvPr>
          <p:cNvSpPr/>
          <p:nvPr/>
        </p:nvSpPr>
        <p:spPr>
          <a:xfrm>
            <a:off x="5498339" y="1648724"/>
            <a:ext cx="3859874" cy="211157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b="1" u="sng" dirty="0"/>
              <a:t>What you should know:</a:t>
            </a:r>
          </a:p>
          <a:p>
            <a:pPr algn="ctr"/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The register manipulation </a:t>
            </a:r>
            <a:r>
              <a:rPr lang="en-US" dirty="0" err="1"/>
              <a:t>oprs</a:t>
            </a: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The conditional </a:t>
            </a:r>
            <a:r>
              <a:rPr lang="en-US" dirty="0" err="1"/>
              <a:t>jmp</a:t>
            </a:r>
            <a:r>
              <a:rPr lang="en-US" dirty="0"/>
              <a:t> / </a:t>
            </a:r>
            <a:r>
              <a:rPr lang="en-US" dirty="0" err="1"/>
              <a:t>cmp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2D0D67-9A13-AEF9-88B9-DD6B0B56BC5D}"/>
              </a:ext>
            </a:extLst>
          </p:cNvPr>
          <p:cNvSpPr txBox="1"/>
          <p:nvPr/>
        </p:nvSpPr>
        <p:spPr>
          <a:xfrm>
            <a:off x="8258094" y="6187826"/>
            <a:ext cx="1365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/>
              <a:t>Architecture</a:t>
            </a:r>
            <a:endParaRPr lang="en-US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B523C4-9BDA-E264-4D18-597AB8B920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5877" y="3904674"/>
            <a:ext cx="1609868" cy="2283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619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4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Recall: Memory as an Array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X64 Basics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18400" y="6492876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6</a:t>
            </a:fld>
            <a:endParaRPr lang="en-US" dirty="0"/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A2C39DB5-0556-4DDC-903C-3242228F2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685" y="1610972"/>
            <a:ext cx="8839589" cy="20636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Memory is just a big </a:t>
            </a:r>
            <a:r>
              <a:rPr lang="en-US" b="1" dirty="0" err="1"/>
              <a:t>ol</a:t>
            </a:r>
            <a:r>
              <a:rPr lang="en-US" b="1" dirty="0"/>
              <a:t>’ array of bytes (with OS mediation)</a:t>
            </a:r>
          </a:p>
          <a:p>
            <a:r>
              <a:rPr lang="en-US" dirty="0"/>
              <a:t>Assembler and friends will map the code into memory</a:t>
            </a:r>
          </a:p>
          <a:p>
            <a:r>
              <a:rPr lang="en-US" dirty="0"/>
              <a:t>We still need to map data to memory</a:t>
            </a:r>
          </a:p>
          <a:p>
            <a:pPr lvl="1"/>
            <a:r>
              <a:rPr lang="en-US" dirty="0"/>
              <a:t>variables, objects, strings, arrays, etc.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64F0070E-509E-455C-916B-55B45E12F54F}"/>
              </a:ext>
            </a:extLst>
          </p:cNvPr>
          <p:cNvSpPr/>
          <p:nvPr/>
        </p:nvSpPr>
        <p:spPr>
          <a:xfrm>
            <a:off x="5207962" y="55997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17576148-8230-48EA-B6E7-E0355688AC0D}"/>
              </a:ext>
            </a:extLst>
          </p:cNvPr>
          <p:cNvSpPr/>
          <p:nvPr/>
        </p:nvSpPr>
        <p:spPr>
          <a:xfrm>
            <a:off x="5994335" y="55997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E435E08E-C95F-449F-A6BA-BFDB69403117}"/>
              </a:ext>
            </a:extLst>
          </p:cNvPr>
          <p:cNvSpPr/>
          <p:nvPr/>
        </p:nvSpPr>
        <p:spPr>
          <a:xfrm>
            <a:off x="6780708" y="55997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6D1D6EE4-080E-442A-BA47-532DCDE70732}"/>
              </a:ext>
            </a:extLst>
          </p:cNvPr>
          <p:cNvSpPr/>
          <p:nvPr/>
        </p:nvSpPr>
        <p:spPr>
          <a:xfrm>
            <a:off x="7567081" y="55997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4C5602B-277F-4484-8993-17EA0FAC4B8C}"/>
              </a:ext>
            </a:extLst>
          </p:cNvPr>
          <p:cNvSpPr txBox="1"/>
          <p:nvPr/>
        </p:nvSpPr>
        <p:spPr>
          <a:xfrm>
            <a:off x="6022265" y="5335050"/>
            <a:ext cx="784787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0x40008D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CEA31BD4-5C80-486F-ACD8-E692AE0BF7CB}"/>
              </a:ext>
            </a:extLst>
          </p:cNvPr>
          <p:cNvSpPr txBox="1"/>
          <p:nvPr/>
        </p:nvSpPr>
        <p:spPr>
          <a:xfrm>
            <a:off x="6055176" y="5647226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50B0842A-4F8C-4BC6-B795-EC673D5F198D}"/>
              </a:ext>
            </a:extLst>
          </p:cNvPr>
          <p:cNvSpPr txBox="1"/>
          <p:nvPr/>
        </p:nvSpPr>
        <p:spPr>
          <a:xfrm>
            <a:off x="6862671" y="5635850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9D0C9960-8222-40A9-9896-C87CD82BD68B}"/>
              </a:ext>
            </a:extLst>
          </p:cNvPr>
          <p:cNvSpPr txBox="1"/>
          <p:nvPr/>
        </p:nvSpPr>
        <p:spPr>
          <a:xfrm>
            <a:off x="7608750" y="5624474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E1C93889-EE0E-4D7E-A478-25D011C13A2D}"/>
              </a:ext>
            </a:extLst>
          </p:cNvPr>
          <p:cNvSpPr txBox="1"/>
          <p:nvPr/>
        </p:nvSpPr>
        <p:spPr>
          <a:xfrm>
            <a:off x="5227330" y="51815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C2F20D69-4348-4735-8DD5-8D998394B2A5}"/>
              </a:ext>
            </a:extLst>
          </p:cNvPr>
          <p:cNvSpPr txBox="1"/>
          <p:nvPr/>
        </p:nvSpPr>
        <p:spPr>
          <a:xfrm>
            <a:off x="6000704" y="51815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A4F32413-5A77-4250-B010-F99DECF74D75}"/>
              </a:ext>
            </a:extLst>
          </p:cNvPr>
          <p:cNvSpPr txBox="1"/>
          <p:nvPr/>
        </p:nvSpPr>
        <p:spPr>
          <a:xfrm>
            <a:off x="6787726" y="51815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D6A0017A-3E37-49DB-B751-EC58169A7003}"/>
              </a:ext>
            </a:extLst>
          </p:cNvPr>
          <p:cNvSpPr txBox="1"/>
          <p:nvPr/>
        </p:nvSpPr>
        <p:spPr>
          <a:xfrm>
            <a:off x="7554276" y="518152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863818D8-ED50-4261-8164-678978D076FF}"/>
              </a:ext>
            </a:extLst>
          </p:cNvPr>
          <p:cNvSpPr/>
          <p:nvPr/>
        </p:nvSpPr>
        <p:spPr>
          <a:xfrm>
            <a:off x="5185065" y="559973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0x07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9705CBE6-6804-487D-90AE-4E4BB1EE72C4}"/>
              </a:ext>
            </a:extLst>
          </p:cNvPr>
          <p:cNvSpPr txBox="1"/>
          <p:nvPr/>
        </p:nvSpPr>
        <p:spPr>
          <a:xfrm>
            <a:off x="5222881" y="5348841"/>
            <a:ext cx="805058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0x40008C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BC4731F2-E0F9-41FC-BB54-248887A10A10}"/>
              </a:ext>
            </a:extLst>
          </p:cNvPr>
          <p:cNvSpPr txBox="1"/>
          <p:nvPr/>
        </p:nvSpPr>
        <p:spPr>
          <a:xfrm>
            <a:off x="6784265" y="5344575"/>
            <a:ext cx="784787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0x40008E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A1C9CCE8-EB3B-4AFD-AFA6-2158F244A53F}"/>
              </a:ext>
            </a:extLst>
          </p:cNvPr>
          <p:cNvSpPr txBox="1"/>
          <p:nvPr/>
        </p:nvSpPr>
        <p:spPr>
          <a:xfrm>
            <a:off x="7546265" y="5344575"/>
            <a:ext cx="784787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0x40008F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94D59CCC-AABB-436D-9E00-C210833D567E}"/>
              </a:ext>
            </a:extLst>
          </p:cNvPr>
          <p:cNvSpPr/>
          <p:nvPr/>
        </p:nvSpPr>
        <p:spPr>
          <a:xfrm>
            <a:off x="5204798" y="6354214"/>
            <a:ext cx="3126254" cy="291404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8E420AE6-47FE-4AE6-BFDC-6855E16263D8}"/>
              </a:ext>
            </a:extLst>
          </p:cNvPr>
          <p:cNvSpPr txBox="1"/>
          <p:nvPr/>
        </p:nvSpPr>
        <p:spPr>
          <a:xfrm>
            <a:off x="5470086" y="6007667"/>
            <a:ext cx="2666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The 32-bit value 7</a:t>
            </a:r>
          </a:p>
        </p:txBody>
      </p: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CF3402A9-0CB8-4013-89B9-4182C1710690}"/>
              </a:ext>
            </a:extLst>
          </p:cNvPr>
          <p:cNvGrpSpPr/>
          <p:nvPr/>
        </p:nvGrpSpPr>
        <p:grpSpPr>
          <a:xfrm>
            <a:off x="355862" y="5178983"/>
            <a:ext cx="4942959" cy="1476160"/>
            <a:chOff x="355862" y="5178983"/>
            <a:chExt cx="4942959" cy="1476160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4030F8E5-23E9-4FBC-BF86-795E0C7E39F7}"/>
                </a:ext>
              </a:extLst>
            </p:cNvPr>
            <p:cNvSpPr/>
            <p:nvPr/>
          </p:nvSpPr>
          <p:spPr>
            <a:xfrm>
              <a:off x="4452047" y="5599734"/>
              <a:ext cx="846774" cy="43728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2F36E1EC-48A8-4300-BA88-DCF00F35533C}"/>
                </a:ext>
              </a:extLst>
            </p:cNvPr>
            <p:cNvGrpSpPr/>
            <p:nvPr/>
          </p:nvGrpSpPr>
          <p:grpSpPr>
            <a:xfrm>
              <a:off x="355862" y="5178983"/>
              <a:ext cx="4871977" cy="1476160"/>
              <a:chOff x="355862" y="5178983"/>
              <a:chExt cx="4871977" cy="1476160"/>
            </a:xfrm>
          </p:grpSpPr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CAD3BF1E-BCF9-4AE5-9959-84D30EBC04FE}"/>
                  </a:ext>
                </a:extLst>
              </p:cNvPr>
              <p:cNvSpPr txBox="1"/>
              <p:nvPr/>
            </p:nvSpPr>
            <p:spPr>
              <a:xfrm>
                <a:off x="505198" y="5178983"/>
                <a:ext cx="713325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b="1" dirty="0"/>
                  <a:t>Address</a:t>
                </a:r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51CB57C6-478E-4B8B-A782-704E7B514E2A}"/>
                  </a:ext>
                </a:extLst>
              </p:cNvPr>
              <p:cNvSpPr/>
              <p:nvPr/>
            </p:nvSpPr>
            <p:spPr>
              <a:xfrm>
                <a:off x="439990" y="5598632"/>
                <a:ext cx="846774" cy="43728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86820C8C-11D8-4D64-BC79-50B26ED520A1}"/>
                  </a:ext>
                </a:extLst>
              </p:cNvPr>
              <p:cNvSpPr/>
              <p:nvPr/>
            </p:nvSpPr>
            <p:spPr>
              <a:xfrm>
                <a:off x="1276097" y="5599734"/>
                <a:ext cx="846774" cy="43728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EBC1496A-9158-4154-9DD7-BB6BA8CAD8F5}"/>
                  </a:ext>
                </a:extLst>
              </p:cNvPr>
              <p:cNvSpPr/>
              <p:nvPr/>
            </p:nvSpPr>
            <p:spPr>
              <a:xfrm>
                <a:off x="2062470" y="5599734"/>
                <a:ext cx="846774" cy="43728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AAB1B13D-5050-4A71-8114-3BB0431653A7}"/>
                  </a:ext>
                </a:extLst>
              </p:cNvPr>
              <p:cNvSpPr/>
              <p:nvPr/>
            </p:nvSpPr>
            <p:spPr>
              <a:xfrm>
                <a:off x="2848843" y="5599734"/>
                <a:ext cx="846774" cy="43728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CF16BCAB-AF3F-4C2B-BEF0-A3E6EA1FED7A}"/>
                  </a:ext>
                </a:extLst>
              </p:cNvPr>
              <p:cNvSpPr/>
              <p:nvPr/>
            </p:nvSpPr>
            <p:spPr>
              <a:xfrm>
                <a:off x="3635216" y="5599734"/>
                <a:ext cx="846774" cy="43728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D7D1C64A-2814-4FA3-AD82-DB4AF3F2EB96}"/>
                  </a:ext>
                </a:extLst>
              </p:cNvPr>
              <p:cNvSpPr txBox="1"/>
              <p:nvPr/>
            </p:nvSpPr>
            <p:spPr>
              <a:xfrm>
                <a:off x="418900" y="5338207"/>
                <a:ext cx="846774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dirty="0"/>
                  <a:t>0x400086</a:t>
                </a:r>
              </a:p>
            </p:txBody>
          </p: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56C9EB4C-A5F2-45C5-A91E-241B06E822C3}"/>
                  </a:ext>
                </a:extLst>
              </p:cNvPr>
              <p:cNvSpPr txBox="1"/>
              <p:nvPr/>
            </p:nvSpPr>
            <p:spPr>
              <a:xfrm>
                <a:off x="1333509" y="5343582"/>
                <a:ext cx="717470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dirty="0"/>
                  <a:t>0x40087</a:t>
                </a: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590F8BD5-7243-4878-9880-C097AF2C86DA}"/>
                  </a:ext>
                </a:extLst>
              </p:cNvPr>
              <p:cNvSpPr txBox="1"/>
              <p:nvPr/>
            </p:nvSpPr>
            <p:spPr>
              <a:xfrm>
                <a:off x="2092648" y="5342160"/>
                <a:ext cx="736539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dirty="0"/>
                  <a:t>0x400088</a:t>
                </a:r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CBC55071-6D2C-428E-AB8C-34026659C021}"/>
                  </a:ext>
                </a:extLst>
              </p:cNvPr>
              <p:cNvSpPr txBox="1"/>
              <p:nvPr/>
            </p:nvSpPr>
            <p:spPr>
              <a:xfrm>
                <a:off x="2838823" y="5340738"/>
                <a:ext cx="826851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dirty="0"/>
                  <a:t>0x400089</a:t>
                </a: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05CA214B-7E25-42D9-ABF8-219B71D9B6AB}"/>
                  </a:ext>
                </a:extLst>
              </p:cNvPr>
              <p:cNvSpPr txBox="1"/>
              <p:nvPr/>
            </p:nvSpPr>
            <p:spPr>
              <a:xfrm>
                <a:off x="3660781" y="5339316"/>
                <a:ext cx="805058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dirty="0"/>
                  <a:t>0x40008A</a:t>
                </a:r>
              </a:p>
            </p:txBody>
          </p: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C01C385D-861F-42DD-978F-4DE03C12367E}"/>
                  </a:ext>
                </a:extLst>
              </p:cNvPr>
              <p:cNvSpPr txBox="1"/>
              <p:nvPr/>
            </p:nvSpPr>
            <p:spPr>
              <a:xfrm>
                <a:off x="552833" y="5644681"/>
                <a:ext cx="63991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0x4d</a:t>
                </a:r>
              </a:p>
            </p:txBody>
          </p:sp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33D710C9-2913-47C0-8840-ED2371632964}"/>
                  </a:ext>
                </a:extLst>
              </p:cNvPr>
              <p:cNvSpPr txBox="1"/>
              <p:nvPr/>
            </p:nvSpPr>
            <p:spPr>
              <a:xfrm>
                <a:off x="1373809" y="5641135"/>
                <a:ext cx="6274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0xe9</a:t>
                </a:r>
              </a:p>
            </p:txBody>
          </p:sp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63553C71-B173-4E32-A2A1-8E4BF5710FF1}"/>
                  </a:ext>
                </a:extLst>
              </p:cNvPr>
              <p:cNvSpPr txBox="1"/>
              <p:nvPr/>
            </p:nvSpPr>
            <p:spPr>
              <a:xfrm>
                <a:off x="1299044" y="5181528"/>
                <a:ext cx="713325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b="1" dirty="0"/>
                  <a:t>Address</a:t>
                </a:r>
              </a:p>
            </p:txBody>
          </p:sp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C40316E3-805B-476E-9A12-090471C4796D}"/>
                  </a:ext>
                </a:extLst>
              </p:cNvPr>
              <p:cNvSpPr txBox="1"/>
              <p:nvPr/>
            </p:nvSpPr>
            <p:spPr>
              <a:xfrm>
                <a:off x="2120186" y="5181528"/>
                <a:ext cx="713325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b="1" dirty="0"/>
                  <a:t>Address</a:t>
                </a:r>
              </a:p>
            </p:txBody>
          </p:sp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D27E79BD-1F97-4690-8D69-1DC536FE5D44}"/>
                  </a:ext>
                </a:extLst>
              </p:cNvPr>
              <p:cNvSpPr txBox="1"/>
              <p:nvPr/>
            </p:nvSpPr>
            <p:spPr>
              <a:xfrm>
                <a:off x="2893560" y="5181528"/>
                <a:ext cx="713325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b="1" dirty="0"/>
                  <a:t>Address</a:t>
                </a:r>
              </a:p>
            </p:txBody>
          </p:sp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693CE33E-9070-4770-AC32-84AF9C241AFF}"/>
                  </a:ext>
                </a:extLst>
              </p:cNvPr>
              <p:cNvSpPr txBox="1"/>
              <p:nvPr/>
            </p:nvSpPr>
            <p:spPr>
              <a:xfrm>
                <a:off x="3666934" y="5181528"/>
                <a:ext cx="713325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b="1" dirty="0"/>
                  <a:t>Address</a:t>
                </a:r>
              </a:p>
            </p:txBody>
          </p: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A0A97BD8-AC4D-4493-8F01-5487E66F7A51}"/>
                  </a:ext>
                </a:extLst>
              </p:cNvPr>
              <p:cNvSpPr txBox="1"/>
              <p:nvPr/>
            </p:nvSpPr>
            <p:spPr>
              <a:xfrm>
                <a:off x="4451112" y="5181528"/>
                <a:ext cx="713325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b="1" dirty="0"/>
                  <a:t>Address</a:t>
                </a:r>
              </a:p>
            </p:txBody>
          </p:sp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BFEF5B7F-0C87-4ACD-8B88-1A8A828CA4D1}"/>
                  </a:ext>
                </a:extLst>
              </p:cNvPr>
              <p:cNvSpPr txBox="1"/>
              <p:nvPr/>
            </p:nvSpPr>
            <p:spPr>
              <a:xfrm>
                <a:off x="2948777" y="5636583"/>
                <a:ext cx="6158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0x4c</a:t>
                </a:r>
              </a:p>
            </p:txBody>
          </p:sp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FB1A2B59-B7D2-4073-95F0-63CC59D0EBE9}"/>
                  </a:ext>
                </a:extLst>
              </p:cNvPr>
              <p:cNvSpPr txBox="1"/>
              <p:nvPr/>
            </p:nvSpPr>
            <p:spPr>
              <a:xfrm>
                <a:off x="3761533" y="5632031"/>
                <a:ext cx="6351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0x89</a:t>
                </a:r>
              </a:p>
            </p:txBody>
          </p:sp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D2C597FA-D46E-4861-812E-A8F326D608BC}"/>
                  </a:ext>
                </a:extLst>
              </p:cNvPr>
              <p:cNvSpPr txBox="1"/>
              <p:nvPr/>
            </p:nvSpPr>
            <p:spPr>
              <a:xfrm>
                <a:off x="4545857" y="5641127"/>
                <a:ext cx="5788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0xef</a:t>
                </a:r>
              </a:p>
            </p:txBody>
          </p:sp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477A6C8C-CB87-4CCC-B3D2-2AB3B84EC31E}"/>
                  </a:ext>
                </a:extLst>
              </p:cNvPr>
              <p:cNvSpPr txBox="1"/>
              <p:nvPr/>
            </p:nvSpPr>
            <p:spPr>
              <a:xfrm>
                <a:off x="2140066" y="5651491"/>
                <a:ext cx="6351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0x25</a:t>
                </a:r>
              </a:p>
            </p:txBody>
          </p:sp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C3C7C06D-2F5D-41D7-8E2A-BD9A015A51DD}"/>
                  </a:ext>
                </a:extLst>
              </p:cNvPr>
              <p:cNvSpPr txBox="1"/>
              <p:nvPr/>
            </p:nvSpPr>
            <p:spPr>
              <a:xfrm>
                <a:off x="4422781" y="5339316"/>
                <a:ext cx="805058" cy="307777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sz="1400" dirty="0"/>
                  <a:t>0x40008B</a:t>
                </a:r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C1F6C91E-3D1B-4D08-80EA-B88725EAF8F0}"/>
                  </a:ext>
                </a:extLst>
              </p:cNvPr>
              <p:cNvSpPr/>
              <p:nvPr/>
            </p:nvSpPr>
            <p:spPr>
              <a:xfrm>
                <a:off x="355862" y="6363739"/>
                <a:ext cx="4745075" cy="291404"/>
              </a:xfrm>
              <a:prstGeom prst="rect">
                <a:avLst/>
              </a:prstGeom>
              <a:ln>
                <a:prstDash val="dash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code</a:t>
                </a:r>
              </a:p>
            </p:txBody>
          </p:sp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EFD0555F-C0F0-4FF4-BCD0-890321465A8E}"/>
                  </a:ext>
                </a:extLst>
              </p:cNvPr>
              <p:cNvSpPr txBox="1"/>
              <p:nvPr/>
            </p:nvSpPr>
            <p:spPr>
              <a:xfrm>
                <a:off x="536136" y="6007667"/>
                <a:ext cx="22525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subq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%r12, %r13</a:t>
                </a:r>
              </a:p>
            </p:txBody>
          </p:sp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676F7C1D-C741-4A5C-AB2F-12378D7F0282}"/>
                  </a:ext>
                </a:extLst>
              </p:cNvPr>
              <p:cNvSpPr txBox="1"/>
              <p:nvPr/>
            </p:nvSpPr>
            <p:spPr>
              <a:xfrm>
                <a:off x="2888811" y="5988617"/>
                <a:ext cx="22525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movq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%r13, %</a:t>
                </a:r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rdi</a:t>
                </a:r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p:grpSp>
      </p:grpSp>
      <p:sp>
        <p:nvSpPr>
          <p:cNvPr id="125" name="TextBox 124">
            <a:extLst>
              <a:ext uri="{FF2B5EF4-FFF2-40B4-BE49-F238E27FC236}">
                <a16:creationId xmlns:a16="http://schemas.microsoft.com/office/drawing/2014/main" id="{B39F01C3-6930-443F-B9AB-461AF0702B35}"/>
              </a:ext>
            </a:extLst>
          </p:cNvPr>
          <p:cNvSpPr txBox="1"/>
          <p:nvPr/>
        </p:nvSpPr>
        <p:spPr>
          <a:xfrm>
            <a:off x="1676400" y="4092575"/>
            <a:ext cx="3079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Lbl1: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%r12, %r13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ED059D1E-3812-4E61-AE0C-F2861154E91E}"/>
              </a:ext>
            </a:extLst>
          </p:cNvPr>
          <p:cNvSpPr txBox="1"/>
          <p:nvPr/>
        </p:nvSpPr>
        <p:spPr>
          <a:xfrm>
            <a:off x="5410200" y="4121150"/>
            <a:ext cx="3493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0x400086: 0x4d 0xe9 0x25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71890E59-BC9F-478B-879D-35B951103A29}"/>
              </a:ext>
            </a:extLst>
          </p:cNvPr>
          <p:cNvSpPr txBox="1"/>
          <p:nvPr/>
        </p:nvSpPr>
        <p:spPr>
          <a:xfrm>
            <a:off x="1685925" y="4397375"/>
            <a:ext cx="3079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Lbl2: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%r13,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7076C1BD-A98C-4041-80C4-B9A327AE5C15}"/>
              </a:ext>
            </a:extLst>
          </p:cNvPr>
          <p:cNvSpPr txBox="1"/>
          <p:nvPr/>
        </p:nvSpPr>
        <p:spPr>
          <a:xfrm>
            <a:off x="5410200" y="4425950"/>
            <a:ext cx="3493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0x400089: 0x4c 0x89 0xef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FF0428B3-3D56-4177-8B9F-0D747B2A784A}"/>
              </a:ext>
            </a:extLst>
          </p:cNvPr>
          <p:cNvSpPr txBox="1"/>
          <p:nvPr/>
        </p:nvSpPr>
        <p:spPr>
          <a:xfrm>
            <a:off x="1699484" y="3777700"/>
            <a:ext cx="1608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Assembly code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8904C9C9-E514-4840-A6FF-592FCDA63676}"/>
              </a:ext>
            </a:extLst>
          </p:cNvPr>
          <p:cNvSpPr txBox="1"/>
          <p:nvPr/>
        </p:nvSpPr>
        <p:spPr>
          <a:xfrm>
            <a:off x="5461859" y="3777700"/>
            <a:ext cx="1658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Binary memory</a:t>
            </a:r>
          </a:p>
        </p:txBody>
      </p:sp>
      <p:sp>
        <p:nvSpPr>
          <p:cNvPr id="131" name="Rectangle: Rounded Corners 130">
            <a:extLst>
              <a:ext uri="{FF2B5EF4-FFF2-40B4-BE49-F238E27FC236}">
                <a16:creationId xmlns:a16="http://schemas.microsoft.com/office/drawing/2014/main" id="{9E546E65-C42E-461A-B657-532DB9730A19}"/>
              </a:ext>
            </a:extLst>
          </p:cNvPr>
          <p:cNvSpPr/>
          <p:nvPr/>
        </p:nvSpPr>
        <p:spPr>
          <a:xfrm>
            <a:off x="2552635" y="4453348"/>
            <a:ext cx="2146300" cy="282793"/>
          </a:xfrm>
          <a:prstGeom prst="round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: Rounded Corners 131">
            <a:extLst>
              <a:ext uri="{FF2B5EF4-FFF2-40B4-BE49-F238E27FC236}">
                <a16:creationId xmlns:a16="http://schemas.microsoft.com/office/drawing/2014/main" id="{45885568-8F42-42BD-B8ED-2A1872237AEC}"/>
              </a:ext>
            </a:extLst>
          </p:cNvPr>
          <p:cNvSpPr/>
          <p:nvPr/>
        </p:nvSpPr>
        <p:spPr>
          <a:xfrm>
            <a:off x="2546612" y="4130459"/>
            <a:ext cx="2165088" cy="282792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22C47996-6C6A-4587-AD84-74BAB44E4BF8}"/>
              </a:ext>
            </a:extLst>
          </p:cNvPr>
          <p:cNvSpPr txBox="1"/>
          <p:nvPr/>
        </p:nvSpPr>
        <p:spPr>
          <a:xfrm>
            <a:off x="5422900" y="4768850"/>
            <a:ext cx="1976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0x40008C: 0x7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5BD0FC5-48AC-4F79-8967-6212210D1E20}"/>
              </a:ext>
            </a:extLst>
          </p:cNvPr>
          <p:cNvSpPr txBox="1"/>
          <p:nvPr/>
        </p:nvSpPr>
        <p:spPr>
          <a:xfrm>
            <a:off x="2795026" y="4757182"/>
            <a:ext cx="1903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????????????????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0756CC4-0EEA-4AA0-85AA-BC53EA810F84}"/>
              </a:ext>
            </a:extLst>
          </p:cNvPr>
          <p:cNvCxnSpPr>
            <a:stCxn id="125" idx="3"/>
          </p:cNvCxnSpPr>
          <p:nvPr/>
        </p:nvCxnSpPr>
        <p:spPr>
          <a:xfrm flipV="1">
            <a:off x="4756089" y="4273550"/>
            <a:ext cx="654111" cy="36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9DBDFF81-01B6-4280-A85D-D470CFFEB285}"/>
              </a:ext>
            </a:extLst>
          </p:cNvPr>
          <p:cNvCxnSpPr/>
          <p:nvPr/>
        </p:nvCxnSpPr>
        <p:spPr>
          <a:xfrm flipV="1">
            <a:off x="4768789" y="4590275"/>
            <a:ext cx="654111" cy="36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8622A718-941F-4590-8623-F7BFC54903CE}"/>
              </a:ext>
            </a:extLst>
          </p:cNvPr>
          <p:cNvCxnSpPr/>
          <p:nvPr/>
        </p:nvCxnSpPr>
        <p:spPr>
          <a:xfrm flipV="1">
            <a:off x="4743389" y="4932400"/>
            <a:ext cx="654111" cy="36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Rectangle: Rounded Corners 136">
            <a:extLst>
              <a:ext uri="{FF2B5EF4-FFF2-40B4-BE49-F238E27FC236}">
                <a16:creationId xmlns:a16="http://schemas.microsoft.com/office/drawing/2014/main" id="{06DE81A7-DEE8-47D8-B7CF-BEAFE0292AD3}"/>
              </a:ext>
            </a:extLst>
          </p:cNvPr>
          <p:cNvSpPr/>
          <p:nvPr/>
        </p:nvSpPr>
        <p:spPr>
          <a:xfrm>
            <a:off x="482140" y="5647438"/>
            <a:ext cx="2323754" cy="333375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: Rounded Corners 137">
            <a:extLst>
              <a:ext uri="{FF2B5EF4-FFF2-40B4-BE49-F238E27FC236}">
                <a16:creationId xmlns:a16="http://schemas.microsoft.com/office/drawing/2014/main" id="{369135A1-9396-4D07-AA3D-45B10D8C6185}"/>
              </a:ext>
            </a:extLst>
          </p:cNvPr>
          <p:cNvSpPr/>
          <p:nvPr/>
        </p:nvSpPr>
        <p:spPr>
          <a:xfrm>
            <a:off x="2932910" y="5632031"/>
            <a:ext cx="2222635" cy="376889"/>
          </a:xfrm>
          <a:prstGeom prst="round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758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  <p:bldP spid="87" grpId="0" animBg="1"/>
      <p:bldP spid="88" grpId="0" animBg="1"/>
      <p:bldP spid="89" grpId="0" animBg="1"/>
      <p:bldP spid="95" grpId="0"/>
      <p:bldP spid="98" grpId="0"/>
      <p:bldP spid="99" grpId="0"/>
      <p:bldP spid="100" grpId="0"/>
      <p:bldP spid="106" grpId="0"/>
      <p:bldP spid="107" grpId="0"/>
      <p:bldP spid="108" grpId="0"/>
      <p:bldP spid="109" grpId="0"/>
      <p:bldP spid="110" grpId="0" animBg="1"/>
      <p:bldP spid="116" grpId="0"/>
      <p:bldP spid="117" grpId="0"/>
      <p:bldP spid="118" grpId="0"/>
      <p:bldP spid="120" grpId="0" animBg="1"/>
      <p:bldP spid="122" grpId="0"/>
      <p:bldP spid="125" grpId="0"/>
      <p:bldP spid="126" grpId="0"/>
      <p:bldP spid="127" grpId="0"/>
      <p:bldP spid="128" grpId="0"/>
      <p:bldP spid="129" grpId="0"/>
      <p:bldP spid="130" grpId="0"/>
      <p:bldP spid="131" grpId="0" animBg="1"/>
      <p:bldP spid="132" grpId="0" animBg="1"/>
      <p:bldP spid="134" grpId="0"/>
      <p:bldP spid="25" grpId="0"/>
      <p:bldP spid="137" grpId="0" animBg="1"/>
      <p:bldP spid="1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4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Memory Allocation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x64 Basics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18400" y="6492876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7</a:t>
            </a:fld>
            <a:endParaRPr lang="en-US" dirty="0"/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A2C39DB5-0556-4DDC-903C-3242228F2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685" y="1598272"/>
            <a:ext cx="8534789" cy="47072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How we allocate memory has performance implications</a:t>
            </a:r>
          </a:p>
          <a:p>
            <a:r>
              <a:rPr lang="en-US" dirty="0"/>
              <a:t>Can we run out of memory at runtime?</a:t>
            </a:r>
          </a:p>
          <a:p>
            <a:r>
              <a:rPr lang="en-US" dirty="0"/>
              <a:t>Is memory access fast?</a:t>
            </a:r>
          </a:p>
          <a:p>
            <a:pPr marL="0" indent="0">
              <a:buNone/>
            </a:pPr>
            <a:r>
              <a:rPr lang="en-US" b="1" dirty="0"/>
              <a:t>Two types of allocation</a:t>
            </a:r>
          </a:p>
          <a:p>
            <a:r>
              <a:rPr lang="en-US" dirty="0"/>
              <a:t>Static – memory locations pre-arranged at compile time</a:t>
            </a:r>
          </a:p>
          <a:p>
            <a:r>
              <a:rPr lang="en-US" dirty="0"/>
              <a:t>Dynamic – memory locations determined at run time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1722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4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Static Allocation Data Directives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x64 Basics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18400" y="6492876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8</a:t>
            </a:fld>
            <a:endParaRPr lang="en-US" dirty="0"/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A2C39DB5-0556-4DDC-903C-3242228F2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011" y="1601446"/>
            <a:ext cx="8033139" cy="46660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.quad 13</a:t>
            </a:r>
          </a:p>
          <a:p>
            <a:pPr marL="0" indent="0">
              <a:buNone/>
            </a:pPr>
            <a:r>
              <a:rPr lang="en-US" sz="3000" dirty="0"/>
              <a:t>Statically allocate 8 bytes containing  the value 13 </a:t>
            </a:r>
          </a:p>
          <a:p>
            <a:pPr marL="0" indent="0">
              <a:buNone/>
            </a:pPr>
            <a:endParaRPr lang="en-US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.byte 13</a:t>
            </a:r>
          </a:p>
          <a:p>
            <a:pPr marL="0" indent="0">
              <a:buNone/>
            </a:pPr>
            <a:r>
              <a:rPr lang="en-US" sz="3000" dirty="0"/>
              <a:t>Statically allocate 1 byte containing  the value 13 </a:t>
            </a:r>
            <a:endParaRPr lang="en-US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asciz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“Hello”</a:t>
            </a:r>
          </a:p>
          <a:p>
            <a:pPr marL="0" indent="0">
              <a:buNone/>
            </a:pPr>
            <a:r>
              <a:rPr lang="en-US" sz="3000" dirty="0"/>
              <a:t>Dedicate as many bytes as  needed</a:t>
            </a:r>
          </a:p>
          <a:p>
            <a:pPr marL="0" indent="0">
              <a:buNone/>
            </a:pPr>
            <a:r>
              <a:rPr lang="en-US" sz="3000" dirty="0"/>
              <a:t>to fit 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H e l 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o \0</a:t>
            </a:r>
          </a:p>
        </p:txBody>
      </p:sp>
    </p:spTree>
    <p:extLst>
      <p:ext uri="{BB962C8B-B14F-4D97-AF65-F5344CB8AC3E}">
        <p14:creationId xmlns:p14="http://schemas.microsoft.com/office/powerpoint/2010/main" val="2314545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4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Visualizing Static Allocation</a:t>
            </a:r>
            <a:b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x64 Basics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18400" y="6492876"/>
            <a:ext cx="2057400" cy="365125"/>
          </a:xfrm>
        </p:spPr>
        <p:txBody>
          <a:bodyPr/>
          <a:lstStyle/>
          <a:p>
            <a:fld id="{45949831-8C71-49A7-A206-657DC8615E42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CD2FBE8-B9F0-4897-9388-94069622169E}"/>
              </a:ext>
            </a:extLst>
          </p:cNvPr>
          <p:cNvSpPr/>
          <p:nvPr/>
        </p:nvSpPr>
        <p:spPr>
          <a:xfrm>
            <a:off x="2552700" y="1704618"/>
            <a:ext cx="476892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_start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.data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str: .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asciiz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“hi”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.text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_start: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%r12, %r13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71EB0F1-9E0E-4A26-A415-F836AF00878B}"/>
              </a:ext>
            </a:extLst>
          </p:cNvPr>
          <p:cNvSpPr/>
          <p:nvPr/>
        </p:nvSpPr>
        <p:spPr>
          <a:xfrm>
            <a:off x="3002091" y="3131837"/>
            <a:ext cx="2146300" cy="282793"/>
          </a:xfrm>
          <a:prstGeom prst="round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2F48AD8-8016-407A-85E7-3CCF1522AA3D}"/>
              </a:ext>
            </a:extLst>
          </p:cNvPr>
          <p:cNvSpPr/>
          <p:nvPr/>
        </p:nvSpPr>
        <p:spPr>
          <a:xfrm>
            <a:off x="2613072" y="2307561"/>
            <a:ext cx="2416127" cy="282792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1FDB91A-3A38-4D6F-93CA-00B94C4818E8}"/>
              </a:ext>
            </a:extLst>
          </p:cNvPr>
          <p:cNvSpPr/>
          <p:nvPr/>
        </p:nvSpPr>
        <p:spPr>
          <a:xfrm>
            <a:off x="5823647" y="497108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4D4847-0826-40FD-B24F-4EA8DE5ABC1D}"/>
              </a:ext>
            </a:extLst>
          </p:cNvPr>
          <p:cNvSpPr txBox="1"/>
          <p:nvPr/>
        </p:nvSpPr>
        <p:spPr>
          <a:xfrm>
            <a:off x="1876798" y="4550333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A8A4072-12A6-4B17-9CBF-9D3FF57F355C}"/>
              </a:ext>
            </a:extLst>
          </p:cNvPr>
          <p:cNvSpPr/>
          <p:nvPr/>
        </p:nvSpPr>
        <p:spPr>
          <a:xfrm>
            <a:off x="1811590" y="4969982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1FC36BB-6FB2-4341-A838-96AF83F2C2BC}"/>
              </a:ext>
            </a:extLst>
          </p:cNvPr>
          <p:cNvSpPr/>
          <p:nvPr/>
        </p:nvSpPr>
        <p:spPr>
          <a:xfrm>
            <a:off x="2647697" y="497108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DD0AE59-197F-4684-8499-C27C686914BC}"/>
              </a:ext>
            </a:extLst>
          </p:cNvPr>
          <p:cNvSpPr/>
          <p:nvPr/>
        </p:nvSpPr>
        <p:spPr>
          <a:xfrm>
            <a:off x="3434070" y="497108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D7C6351-FDA5-4A73-9861-E61F9458A4D6}"/>
              </a:ext>
            </a:extLst>
          </p:cNvPr>
          <p:cNvSpPr/>
          <p:nvPr/>
        </p:nvSpPr>
        <p:spPr>
          <a:xfrm>
            <a:off x="4220443" y="497108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7EFF70F-49CA-4774-9434-48EED65AB9B1}"/>
              </a:ext>
            </a:extLst>
          </p:cNvPr>
          <p:cNvSpPr/>
          <p:nvPr/>
        </p:nvSpPr>
        <p:spPr>
          <a:xfrm>
            <a:off x="5006816" y="4971084"/>
            <a:ext cx="846774" cy="4372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697E9BD-2A11-4486-A752-6A4871BDBCDB}"/>
              </a:ext>
            </a:extLst>
          </p:cNvPr>
          <p:cNvSpPr txBox="1"/>
          <p:nvPr/>
        </p:nvSpPr>
        <p:spPr>
          <a:xfrm>
            <a:off x="1790500" y="4709557"/>
            <a:ext cx="846774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0x400086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86E1018-3228-421C-9B66-8980874BB2A9}"/>
              </a:ext>
            </a:extLst>
          </p:cNvPr>
          <p:cNvSpPr txBox="1"/>
          <p:nvPr/>
        </p:nvSpPr>
        <p:spPr>
          <a:xfrm>
            <a:off x="2705109" y="4714932"/>
            <a:ext cx="717470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0x40087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B30ECC5-50FC-4CE7-A0F6-640CF244114D}"/>
              </a:ext>
            </a:extLst>
          </p:cNvPr>
          <p:cNvSpPr txBox="1"/>
          <p:nvPr/>
        </p:nvSpPr>
        <p:spPr>
          <a:xfrm>
            <a:off x="3464248" y="4713510"/>
            <a:ext cx="736539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0x400088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559E8DB-F9C1-4778-82D5-35961DAE14D3}"/>
              </a:ext>
            </a:extLst>
          </p:cNvPr>
          <p:cNvSpPr txBox="1"/>
          <p:nvPr/>
        </p:nvSpPr>
        <p:spPr>
          <a:xfrm>
            <a:off x="4210423" y="4712088"/>
            <a:ext cx="826851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0x400089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211E94E-0021-4975-89B3-13276F7301C4}"/>
              </a:ext>
            </a:extLst>
          </p:cNvPr>
          <p:cNvSpPr txBox="1"/>
          <p:nvPr/>
        </p:nvSpPr>
        <p:spPr>
          <a:xfrm>
            <a:off x="5032381" y="4710666"/>
            <a:ext cx="805058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0x40008A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F5F82A9-6F44-4B87-A036-CDDB1B1BB815}"/>
              </a:ext>
            </a:extLst>
          </p:cNvPr>
          <p:cNvSpPr txBox="1"/>
          <p:nvPr/>
        </p:nvSpPr>
        <p:spPr>
          <a:xfrm>
            <a:off x="1924433" y="5016031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0x68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F574F37-0D4D-45BE-90D5-0455E7D46FD2}"/>
              </a:ext>
            </a:extLst>
          </p:cNvPr>
          <p:cNvSpPr txBox="1"/>
          <p:nvPr/>
        </p:nvSpPr>
        <p:spPr>
          <a:xfrm>
            <a:off x="2745409" y="5012485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0x69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FCA5739-E61C-43C5-AD77-3031AB27AF60}"/>
              </a:ext>
            </a:extLst>
          </p:cNvPr>
          <p:cNvSpPr txBox="1"/>
          <p:nvPr/>
        </p:nvSpPr>
        <p:spPr>
          <a:xfrm>
            <a:off x="2670644" y="455287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AAAEA7D-F468-4600-AAD9-9A87BA4516F7}"/>
              </a:ext>
            </a:extLst>
          </p:cNvPr>
          <p:cNvSpPr txBox="1"/>
          <p:nvPr/>
        </p:nvSpPr>
        <p:spPr>
          <a:xfrm>
            <a:off x="3491786" y="455287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06B015A-C6CF-473E-8AD9-49C933C28B89}"/>
              </a:ext>
            </a:extLst>
          </p:cNvPr>
          <p:cNvSpPr txBox="1"/>
          <p:nvPr/>
        </p:nvSpPr>
        <p:spPr>
          <a:xfrm>
            <a:off x="4265160" y="455287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469F903-605C-42C3-8CF3-1557FE769B2D}"/>
              </a:ext>
            </a:extLst>
          </p:cNvPr>
          <p:cNvSpPr txBox="1"/>
          <p:nvPr/>
        </p:nvSpPr>
        <p:spPr>
          <a:xfrm>
            <a:off x="5038534" y="455287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51954D5-954A-4AB6-B916-D8557C9DAD01}"/>
              </a:ext>
            </a:extLst>
          </p:cNvPr>
          <p:cNvSpPr txBox="1"/>
          <p:nvPr/>
        </p:nvSpPr>
        <p:spPr>
          <a:xfrm>
            <a:off x="5822712" y="4552878"/>
            <a:ext cx="713325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b="1" dirty="0"/>
              <a:t>Address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CCF37AF-35A1-41CF-ADCC-729AACDBFA55}"/>
              </a:ext>
            </a:extLst>
          </p:cNvPr>
          <p:cNvSpPr txBox="1"/>
          <p:nvPr/>
        </p:nvSpPr>
        <p:spPr>
          <a:xfrm>
            <a:off x="4320377" y="5007933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0x4d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4756586-76E5-48DB-8FBC-B55CEBBC41E8}"/>
              </a:ext>
            </a:extLst>
          </p:cNvPr>
          <p:cNvSpPr txBox="1"/>
          <p:nvPr/>
        </p:nvSpPr>
        <p:spPr>
          <a:xfrm>
            <a:off x="5133133" y="5003381"/>
            <a:ext cx="627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0xe9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0D88B58-A673-4BA1-B9F3-D4ACD199B13B}"/>
              </a:ext>
            </a:extLst>
          </p:cNvPr>
          <p:cNvSpPr txBox="1"/>
          <p:nvPr/>
        </p:nvSpPr>
        <p:spPr>
          <a:xfrm>
            <a:off x="5917457" y="5012477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0x25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4B53BD4-BEB0-4C1E-8862-69C7E77AC075}"/>
              </a:ext>
            </a:extLst>
          </p:cNvPr>
          <p:cNvSpPr txBox="1"/>
          <p:nvPr/>
        </p:nvSpPr>
        <p:spPr>
          <a:xfrm>
            <a:off x="3511666" y="5022841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CFF1F7A-2B2B-43C3-941E-4AEA7188253D}"/>
              </a:ext>
            </a:extLst>
          </p:cNvPr>
          <p:cNvSpPr txBox="1"/>
          <p:nvPr/>
        </p:nvSpPr>
        <p:spPr>
          <a:xfrm>
            <a:off x="5794381" y="4710666"/>
            <a:ext cx="805058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400" dirty="0"/>
              <a:t>0x40008B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1B4459E-BD06-4B23-8C98-5185137BB814}"/>
              </a:ext>
            </a:extLst>
          </p:cNvPr>
          <p:cNvSpPr/>
          <p:nvPr/>
        </p:nvSpPr>
        <p:spPr>
          <a:xfrm>
            <a:off x="1727462" y="5735089"/>
            <a:ext cx="2473325" cy="291404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76FBA2B8-2331-4049-A630-1FD14E7508D9}"/>
              </a:ext>
            </a:extLst>
          </p:cNvPr>
          <p:cNvSpPr/>
          <p:nvPr/>
        </p:nvSpPr>
        <p:spPr>
          <a:xfrm>
            <a:off x="4271347" y="5725564"/>
            <a:ext cx="2399073" cy="291404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code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18738A7-5E45-44BB-9A92-AB92A724D803}"/>
              </a:ext>
            </a:extLst>
          </p:cNvPr>
          <p:cNvSpPr txBox="1"/>
          <p:nvPr/>
        </p:nvSpPr>
        <p:spPr>
          <a:xfrm>
            <a:off x="4282636" y="5379017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%r12, %r13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64F8F05-9D19-478E-9CD4-6E1D8F60CF5C}"/>
              </a:ext>
            </a:extLst>
          </p:cNvPr>
          <p:cNvSpPr txBox="1"/>
          <p:nvPr/>
        </p:nvSpPr>
        <p:spPr>
          <a:xfrm>
            <a:off x="1945836" y="5379017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The string “hi”</a:t>
            </a: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17CC8949-2E08-4B29-A14A-215DEEE53DE6}"/>
              </a:ext>
            </a:extLst>
          </p:cNvPr>
          <p:cNvSpPr/>
          <p:nvPr/>
        </p:nvSpPr>
        <p:spPr>
          <a:xfrm>
            <a:off x="4259994" y="5008698"/>
            <a:ext cx="2369406" cy="376889"/>
          </a:xfrm>
          <a:prstGeom prst="round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8E74DCBB-90FB-41AF-9F42-DEE015BBC709}"/>
              </a:ext>
            </a:extLst>
          </p:cNvPr>
          <p:cNvSpPr/>
          <p:nvPr/>
        </p:nvSpPr>
        <p:spPr>
          <a:xfrm>
            <a:off x="1844684" y="5018483"/>
            <a:ext cx="2335561" cy="332275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862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  <p:bldP spid="14" grpId="0"/>
      <p:bldP spid="15" grpId="0" animBg="1"/>
      <p:bldP spid="16" grpId="0" animBg="1"/>
      <p:bldP spid="17" grpId="0" animBg="1"/>
      <p:bldP spid="18" grpId="0" animBg="1"/>
      <p:bldP spid="19" grpId="0" animBg="1"/>
      <p:bldP spid="24" grpId="0"/>
      <p:bldP spid="25" grpId="0"/>
      <p:bldP spid="26" grpId="0"/>
      <p:bldP spid="27" grpId="0"/>
      <p:bldP spid="28" grpId="0"/>
      <p:bldP spid="30" grpId="0"/>
      <p:bldP spid="31" grpId="0"/>
      <p:bldP spid="35" grpId="0"/>
      <p:bldP spid="36" grpId="0"/>
      <p:bldP spid="37" grpId="0"/>
      <p:bldP spid="38" grpId="0"/>
      <p:bldP spid="39" grpId="0"/>
      <p:bldP spid="45" grpId="0"/>
      <p:bldP spid="46" grpId="0"/>
      <p:bldP spid="47" grpId="0"/>
      <p:bldP spid="48" grpId="0"/>
      <p:bldP spid="49" grpId="0"/>
      <p:bldP spid="53" grpId="0" animBg="1"/>
      <p:bldP spid="54" grpId="0" animBg="1"/>
      <p:bldP spid="55" grpId="0"/>
      <p:bldP spid="56" grpId="0"/>
      <p:bldP spid="59" grpId="0" animBg="1"/>
      <p:bldP spid="6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61586</TotalTime>
  <Words>2674</Words>
  <Application>Microsoft Office PowerPoint</Application>
  <PresentationFormat>Widescreen</PresentationFormat>
  <Paragraphs>1039</Paragraphs>
  <Slides>35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Arial</vt:lpstr>
      <vt:lpstr>Calibri</vt:lpstr>
      <vt:lpstr>Calibri Light</vt:lpstr>
      <vt:lpstr>Courier New</vt:lpstr>
      <vt:lpstr>Garamond</vt:lpstr>
      <vt:lpstr>Office Theme</vt:lpstr>
      <vt:lpstr>Check-in x64 Intro</vt:lpstr>
      <vt:lpstr>Announcements Administrivia</vt:lpstr>
      <vt:lpstr>x64 Memory</vt:lpstr>
      <vt:lpstr>Where We’re At Progress Pics</vt:lpstr>
      <vt:lpstr>PowerPoint Presentation</vt:lpstr>
      <vt:lpstr>Recall: Memory as an Array X64 Basics</vt:lpstr>
      <vt:lpstr>Memory Allocation x64 Basics</vt:lpstr>
      <vt:lpstr>Static Allocation Data Directives x64 Basics</vt:lpstr>
      <vt:lpstr>Visualizing Static Allocation x64 Basics</vt:lpstr>
      <vt:lpstr>A Complete Program x64 Basics</vt:lpstr>
      <vt:lpstr>Recall: Endianness X64 Basics</vt:lpstr>
      <vt:lpstr>Data Directives Example X64 Basics –Memory Directives</vt:lpstr>
      <vt:lpstr>PowerPoint Presentation</vt:lpstr>
      <vt:lpstr>Visualizing Memory Memory Layout</vt:lpstr>
      <vt:lpstr>Visualizing Memory Memory Layout</vt:lpstr>
      <vt:lpstr>Visualizing Memory Memory Layout</vt:lpstr>
      <vt:lpstr>Visualizing Memory Memory Layout</vt:lpstr>
      <vt:lpstr>Visualizing Memory Memory Layout</vt:lpstr>
      <vt:lpstr>Visualizing Memory Memory Layout</vt:lpstr>
      <vt:lpstr>Static Allocation Memory Layout</vt:lpstr>
      <vt:lpstr>Static Allocation Memory Layout</vt:lpstr>
      <vt:lpstr>Static Allocation Memory Layout</vt:lpstr>
      <vt:lpstr>Static Allocation Memory Layout</vt:lpstr>
      <vt:lpstr>The Recursion Problem Beyond Static Allocation</vt:lpstr>
      <vt:lpstr>Static Allocation Memory Layout</vt:lpstr>
      <vt:lpstr>PowerPoint Presentation</vt:lpstr>
      <vt:lpstr>The Heap and the Stack: Capabilities Memory Layout</vt:lpstr>
      <vt:lpstr>The Heap and the Stack: Capabilities Memory Layout</vt:lpstr>
      <vt:lpstr>The Heap and the Stack: Capabilities Memory Layout</vt:lpstr>
      <vt:lpstr>The Heap and the Stack: Capabilities Memory Layout</vt:lpstr>
      <vt:lpstr>The Heap and the Stack: Capabilities Memory Layout</vt:lpstr>
      <vt:lpstr>The Heap and the Stack: Capabilities Memory Layout</vt:lpstr>
      <vt:lpstr>Note: the Stack grows DOWN Memory Layout</vt:lpstr>
      <vt:lpstr>Summary: “Modern” Memory Allocation Memory Layout</vt:lpstr>
      <vt:lpstr>Lecture Done! Next Time: x64 Practice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Drew Davidson's Cool Slides</dc:title>
  <dc:creator>drew</dc:creator>
  <cp:lastModifiedBy>Davidson, Drew</cp:lastModifiedBy>
  <cp:revision>1193</cp:revision>
  <cp:lastPrinted>2018-08-29T18:10:22Z</cp:lastPrinted>
  <dcterms:created xsi:type="dcterms:W3CDTF">2018-07-19T03:57:05Z</dcterms:created>
  <dcterms:modified xsi:type="dcterms:W3CDTF">2025-10-14T17:40:04Z</dcterms:modified>
</cp:coreProperties>
</file>