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1"/>
  </p:notesMasterIdLst>
  <p:sldIdLst>
    <p:sldId id="1445" r:id="rId3"/>
    <p:sldId id="1448" r:id="rId4"/>
    <p:sldId id="1446" r:id="rId5"/>
    <p:sldId id="257" r:id="rId6"/>
    <p:sldId id="1332" r:id="rId7"/>
    <p:sldId id="1387" r:id="rId8"/>
    <p:sldId id="1439" r:id="rId9"/>
    <p:sldId id="1388" r:id="rId10"/>
    <p:sldId id="1347" r:id="rId11"/>
    <p:sldId id="1405" r:id="rId12"/>
    <p:sldId id="1406" r:id="rId13"/>
    <p:sldId id="1411" r:id="rId14"/>
    <p:sldId id="1408" r:id="rId15"/>
    <p:sldId id="1409" r:id="rId16"/>
    <p:sldId id="1410" r:id="rId17"/>
    <p:sldId id="1421" r:id="rId18"/>
    <p:sldId id="1412" r:id="rId19"/>
    <p:sldId id="949" r:id="rId20"/>
    <p:sldId id="1425" r:id="rId21"/>
    <p:sldId id="1392" r:id="rId22"/>
    <p:sldId id="1426" r:id="rId23"/>
    <p:sldId id="1422" r:id="rId24"/>
    <p:sldId id="1416" r:id="rId25"/>
    <p:sldId id="1415" r:id="rId26"/>
    <p:sldId id="1420" r:id="rId27"/>
    <p:sldId id="1423" r:id="rId28"/>
    <p:sldId id="1418" r:id="rId29"/>
    <p:sldId id="1419" r:id="rId30"/>
    <p:sldId id="1424" r:id="rId31"/>
    <p:sldId id="1440" r:id="rId32"/>
    <p:sldId id="1444" r:id="rId33"/>
    <p:sldId id="1431" r:id="rId34"/>
    <p:sldId id="1432" r:id="rId35"/>
    <p:sldId id="1433" r:id="rId36"/>
    <p:sldId id="1429" r:id="rId37"/>
    <p:sldId id="1436" r:id="rId38"/>
    <p:sldId id="1437" r:id="rId39"/>
    <p:sldId id="144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initials="d" lastIdx="1" clrIdx="0">
    <p:extLst>
      <p:ext uri="{19B8F6BF-5375-455C-9EA6-DF929625EA0E}">
        <p15:presenceInfo xmlns:p15="http://schemas.microsoft.com/office/powerpoint/2012/main" userId="drew" providerId="None"/>
      </p:ext>
    </p:extLst>
  </p:cmAuthor>
  <p:cmAuthor id="2" name="Davidson, Drew" initials="DD" lastIdx="1" clrIdx="1">
    <p:extLst>
      <p:ext uri="{19B8F6BF-5375-455C-9EA6-DF929625EA0E}">
        <p15:presenceInfo xmlns:p15="http://schemas.microsoft.com/office/powerpoint/2012/main" userId="Davidson, Dr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6DA"/>
    <a:srgbClr val="FFD3D3"/>
    <a:srgbClr val="5F5F5F"/>
    <a:srgbClr val="F0E06F"/>
    <a:srgbClr val="FFFF99"/>
    <a:srgbClr val="704214"/>
    <a:srgbClr val="B3A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6370" autoAdjust="0"/>
  </p:normalViewPr>
  <p:slideViewPr>
    <p:cSldViewPr snapToGrid="0">
      <p:cViewPr varScale="1">
        <p:scale>
          <a:sx n="102" d="100"/>
          <a:sy n="102" d="100"/>
        </p:scale>
        <p:origin x="82" y="182"/>
      </p:cViewPr>
      <p:guideLst/>
    </p:cSldViewPr>
  </p:slideViewPr>
  <p:outlineViewPr>
    <p:cViewPr>
      <p:scale>
        <a:sx n="33" d="100"/>
        <a:sy n="33" d="100"/>
      </p:scale>
      <p:origin x="0" y="-1752"/>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1-03T21:08:19.80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8000"/>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A500"/>
    </inkml:brush>
    <inkml:brush xml:id="br4">
      <inkml:brushProperty name="width" value="0.05292" units="cm"/>
      <inkml:brushProperty name="height" value="0.05292" units="cm"/>
      <inkml:brushProperty name="color" value="#800080"/>
    </inkml:brush>
  </inkml:definitions>
  <inkml:trace contextRef="#ctx0" brushRef="#br0">9028 10346 31 0,'0'0'6'0,"0"0"-2"0,0 0 28 16,0 0-2-16,0 0-12 15,0 0 149-15,0 0-138 16,0 0 51-16,17 0-27 15,-17 0-45-15,0 0 7 16,0 0 0-16,0 0-11 0,0 18 6 0,0-18-6 16,0 0-4 46,0 19 13-15,0 39 1-47,20 399-4 0,37-134-6 0,-57-286-3 0,17 77 3 16,-17-94-4-16,0 36 0 0,0-18-1 15,0-1 1-15,0 3 3 0,0-22-2 0,0 1-2 0,0-19-1 16,0 19 2-16,-17 0 5 16,17 0-7-16,-20-19 0 0,3 0-26 15,-3 0-37-15,0 0-108 31,20 0 44-31,0-19 51 0,0 0 32 16,0 0 12-16</inkml:trace>
  <inkml:trace contextRef="#ctx0" brushRef="#br0" timeOffset="412.17">8323 11048 37 0,'0'0'0'0,"0"0"42"0,0 0 12 0,0 0-18 0,0 0-20 0,0 0 28 0,0 0-15 0,0 0-14 0,0 0 1 0,0 0 14 0,37-19 38 16,-17 19-47-16,-20 0-15 0,37-18 20 16,23 18-6-16,-25 0-15 0,61-19 16 31,56-1-7-31,-73 20-10 0,110-18 3 16,-152 18-7-16,37 0-1 0,43-20 10 0,-117 20-9 62,131-18 4-46,231-21 2-16,-228 39-10 0,-60 39-358 0,-94-39 309 15,3 56-24-15,-3-56 44 0</inkml:trace>
  <inkml:trace contextRef="#ctx0" brushRef="#br0" timeOffset="950.04">7998 12322 40 0,'0'0'16'0,"43"-37"208"0,-43 37-213 0,0 0 1 0,0 0 30 0,0 0-14 0,0 0-28 47,0 0 8-47,-23 37 59 0,3 3-51 0,-54 34-2 0,17-16-10 0,-114 113 8 0,171-171-12 62,-191 209 4-30,-225 267 8-32,-117 93-5 0,456-512-5 0,-131 77-479 62,208-153 435-62</inkml:trace>
  <inkml:trace contextRef="#ctx0" brushRef="#br0" timeOffset="1462.22">5721 14852 43 0,'-134'75'227'0,"77"1"-202"0,20-18-7 0,37 19-4 16,0-21 1-16,17-18-4 0,-17-18-2 0,20-3 17 15,-20-17-8-15,20 0-11 16,-20-17-3-16,17-97 7 31,3-57 13-15,-20 94-3-16,0 56-18 0,0 4 5 0,0-3 1 0,0 20-5 15,0 0 0-15,0 20 2 0,0-20-1 0,17 94 8 16,43 21-6-16,-43-78-5 16,3 3-1-16,54 74 2 0,-14-77 3 0,-3 20-4 47,265 58-242-47,-305-115 184 15,154-115-163-15,-128 78 188 0</inkml:trace>
  <inkml:trace contextRef="#ctx0" brushRef="#br0" timeOffset="2067.67">9638 12285 54 0,'0'0'47'0,"0"0"-28"0,0 0-4 0,0 0 46 0,0 18-17 0,0-18 1 0,0 0-26 0,0 19 27 0,17 39-8 0,-17-21-22 15,17 2 13-15,3 18-10 0,0-19-10 16,17 19 0-16,-20-38-6 0,26 19 4 16,11 38-1-16,20 19 3 0,23-19 3 15,-3 20-2-15,-51-22-3 16,8-15-1-16,-11-3-1 16,-20-18-4-16,54 133 6 15,6-56-4 1,-63-40-2-16,77 116-31 0,-77-172-9 47,-17 0 10-47,20 1-149 47,3-3-93-47</inkml:trace>
  <inkml:trace contextRef="#ctx0" brushRef="#br0" timeOffset="2609.31">10624 14984 52 0,'0'0'71'0,"-17"-17"11"0,17 17-60 0,0 0 20 0,0-21 15 0,54-56 132 31,-17 60-183-31,0 17 1 0,3-20 2 16,-17 20-9-16,-9-19 4 0,63 19 2 0,-20-17-7 15,57 17 4 1,-37 0-6 0,-77 0 3 31,37 0 1-1,0 0-10-46,20 0-324 0,-37 17 128 0</inkml:trace>
  <inkml:trace contextRef="#ctx0" brushRef="#br0" timeOffset="3065.12">10624 15803 30 0,'94'58'423'0,"-94"-2"-405"0,17 18-2 0,-17 24-12 0,20-61-2 0,-20 57 4 0,20-54-4 0,-20 35-4 0,0-19 4 0,23 21-2 0,-23-19 1 0,0 17 1 0,14-57-2 0,-14 2 1 15,0 112-5-15,0-72 0 16,20-23-1-16,-20 57-58 0,0-73 36 16,0-21-4-16,0 56-102 47,0 38-105-47</inkml:trace>
  <inkml:trace contextRef="#ctx0" brushRef="#br0" timeOffset="3605.62">10490 17837 47 0,'0'0'18'0,"0"0"24"0,0 0-25 0,0-18-2 0,0 18 28 16,0-20 61 0,0 20-52-16,0 0-18 0,0 0-26 0,0 0 15 15,0 0-5-15,0 0-13 16,0 20 11-1,0 17-7-15,0 20-6 0,0-37-2 0,0 37 0 16,0-57-1 47,37 133 2-48,117-21 15-15,-80-130-4 0,-54 0-9 0,37 18 11 16,-57 18-12-16,20-18 1 0,-20 0-4 62,-40 132 34-62,3-93-30 0,-228 37-37 0,265-94 27 0,-40 18-9 16,6-39-46 31,34 20 25-47,17 1-170 0,77 18 11 0</inkml:trace>
  <inkml:trace contextRef="#ctx0" brushRef="#br0" timeOffset="5179.55">10376 13862 39 0,'0'0'10'0,"0"0"-10"15,-20-17 74 1,3 17 3-16,17 0-70 0,-20 0 11 0,-17 94 31 0,37-74-42 16,0 17 2-16,0-37-7 0,0 20 11 0,0-3-9 15,0 2 8 1,-20 20-8-16,20-39-3 0,0 39 6 0,0-39-5 0,-17 37 4 15,17 0-2-15,0-18-1 0,-23 60 3 32,6 14-5-32,-17 2 2 31,-180 382 8-15,-31 73 8-16,171-399-19 0,-6 42 0 0,63-157 1 15,17-36-1 32,-40 94 4-31,-37 118-1-16,77-212-3 62,-414 1310 2-31,335-1043 1-31,4-40-4 0,-39-35 9 0,114-192-8 0,0 18-2 47,-20 21-22-47,154-117-299 0,-39-36 264 16</inkml:trace>
  <inkml:trace contextRef="#ctx0" brushRef="#br0" timeOffset="5901.5">10282 13881 35 0,'0'0'0'0,"0"-19"36"0,0 2-23 0,0-3-6 0,0-37 29 0,17 37-14 0,-17 2 0 0,0-2-12 0,20 2 9 0,-20 18-11 0,20-19 9 0,-20-1-10 0,0 2 2 0,17-1 6 0,-17-1-1 0,20 2-6 0,-3-21 24 32,3 2-18-32,3 37-9 0,-6-20 6 0,0 2 2 0,-17 18-13 62,40-20 12-62,111 192 21 16,0 93-22-16,442 894 23 0,-519-1005-36 15,0-2-1-15,43 57 2 0,-63-74-4 0,23-5 3 16,57 99 5-16,37 153 10 16,-97-194-7-16,3 24-5 15,-40-158 1-15,-17 23-1 0,17 57 4 0,40 55 5 63,266 761-8-63,-326-909-2 0,100 242 0 15,-80-225 0-15,-20-20 0 0,25 38 1 0,-7-19-3 16,-15-38-1-16,-20 0-5 0,20-1-4 16,-3-18-8-1,3 0-60-15,-3 0 35 0,-17 0-9 16,0 0-15-16,0-56-68 0,0 18 105 47,-17 19 20-32</inkml:trace>
  <inkml:trace contextRef="#ctx0" brushRef="#br1" timeOffset="8320.48">10128 13596 34 0,'0'0'4'0,"20"-18"0"0,3 18 41 0,-23 0 4 0,0 0-16 0,14 0 0 0,-14 0-6 0,20 0-12 15,-3 38 19-15,-17-38-21 0,23 19 7 16,-23-1-15-16,0 2 14 0,17-20-7 16,-17 19 0-16,0-19 2 0,0 18-8 0,20 2 20 15,-20 18-15 1,0-19-5-16,0 0-3 0,0-19-3 62,0 56 12-46,-77 534 44-16,57-419-55 0,-282 818 10 0,282-933-13 16,-57 154 4-16,-54 115 16 0,114-268-15 0,-26 74 5 15,-11 4-2-15,14-22-1 32,-74 267 4-32,37-114 2 0,-17 97-15 0,37-135 1 31,20-133 3-31,17 19 2 0,20-95-2 0,0 19-1 15,0-38 1-15,-17 57-4 16,-3-78 1 0,20 4-5-16,0 17 0 15,-20-76-60 1,60-172-215-16,-3 134 168 0,20-39 74 16,-20 39 12-16</inkml:trace>
  <inkml:trace contextRef="#ctx0" brushRef="#br1" timeOffset="8962.67">10339 13768 49 0,'0'-58'91'0,"0"40"-49"0,0-1-17 0,17 19-1 0,-17-38 16 0,0 38-40 47,20-19 38-15,57-39 48-32,-60 58-71 0,120 134 28 0,-63 36-37 0,-20-36 8 15,157 360 21-15,-174-380-28 0,60 151-8 16,14 21 3-16,-91-228-3 15,57 169-8-15,-40-73 9 0,77 206-3 16,-74-282 4-16,14 52 1 0,9 24 0 16,28 75 2-16,-74-155-4 0,23-16 0 0,57 170 3 15,-97-228-3 32,553 1388 7-47,-499-1293-9 0,1 58 3 0,22 56 7 16,-58-171-8-16,38 115 1 15,-37-135-1-15,18 39-11 16,-38-38-15-16,-20-58-185 16,20 39 211 46,-55-152-258-62,15 115 234 0</inkml:trace>
  <inkml:trace contextRef="#ctx0" brushRef="#br1" timeOffset="53890.48">18418 7340 35 0,'0'0'0'0,"0"0"60"0,-23 19 56 0,23 2-65 47,-37-4 34-47,37-17-36 0,0 0-25 0,0 0 26 16,0 0-41-16,0 20 15 0,20-20-13 0,-20 0-4 15,0 0 6-15,0 20 1 16,17-20-6-16,-17 0-1 0,0 17-4 0,0-17 7 0,23 0 5 15,-6 0-10 1,40-37 5 0,-3 17-10-16,-34 20 1 0,37-17-1 15,-37-4 1-15,37 21 1 0,-40 0-2 32,60-19 0-32,-37 19 1 0,-20 0 0 15,-3 0-3-15,20 0 2 0,-37 0 1 0,0 0-2 0,20 0-5 16,3 0-22-16,-23 0-1 0,14-18-10 0,-14 18-9 15,0 0-11-15,0 0-53 16,0-20 67-16,-14 20-54 0,14 0 56 0,0 0-12 16,0 0 12-16</inkml:trace>
  <inkml:trace contextRef="#ctx0" brushRef="#br1" timeOffset="54817.14">18395 7568 26 0,'0'-171'447'0,"0"171"-442"0,0 0 10 0,-17 76 22 16,17 39-31-16,0-78-5 0,-20 78 1 0,20-1 1 46,-20 228-4-46,20-228 2 32,-17 114-1-32,17-93 1 0,-20 130 3 0,0-114 10 15,0 2-11 1,20-135-2-16,0 22-2 0,-17 55 3 16,0-37 1-16,17-22-2 0,0-16-2 0,0 37 4 0,-20-19-4 15,20-18-2-15,0-20 3 63,0 37 2-32,-20 171 67-31,20-150-42 0,0-38-26 0,0-20 0 0,0 36 7 16,0-36-7-16,0 21 6 15,0-3-7-15,0 20 1 31,0-20 7-31,0-18-7 0,0 0 3 16,0 0 1 0,0 0-1-16,20-18-1 0,-20-2-2 0,20 20-1 15,-3-18 1-15,20 0-1 16,3 18 4-16,-23-21-9 0,23 21 5 16,-23 0 1-16,-17 0 1 0,77-17-2 15,-40 17 1-15,-17 0-1 0,-3 0-2 0,26-19 7 16,-26 19-4-16,40-20-3 15,-57 0 2-15,17 20-3 0,20-18 8 16,-17-2-8-16,0 20 1 0,3-17 1 0,-23 17 4 16,34 0-11 31,-34 0-674-47,0 0 656 0</inkml:trace>
  <inkml:trace contextRef="#ctx0" brushRef="#br2" timeOffset="103736.56">5339 14091 28 0,'0'0'12'0,"-20"0"1"0,20 0-8 15,0 0 4-15,0 0 0 0,-17-19 0 0,17 19-4 0,0 0 11 0,0 0-1 0,0-20 0 0,0 20-6 0,0 0-3 0,0-19 0 0,0 19 1 0,0 0 1 16,0 0 0-1,17 0 5-15,-17 0-4 0,0 0-7 0,20 0 7 32,-20 0-9 30,20 19 36-46,2 20-7-16,-22 189 20 0,-22-114-32 0,22-38-13 0,-40 113 4 0,-17 23 5 0,40-138-6 31,-117 268 33-31,97-265-34 0,37-40-6 0,-38 40 1 0,21 0-1 0,-5 38-1 16,2-41 4-16,-17 4 0 0,19 35-3 15,-1-75 2-15,19 18-1 16,0-35-2 0,-20 16 1 15,20-37-8-31,0 0-63 15,57-152-244-15,-37 95 279 0</inkml:trace>
  <inkml:trace contextRef="#ctx0" brushRef="#br2" timeOffset="104253.12">5892 13881 25 0,'0'0'25'0,"0"0"0"0,0 0-17 0,0 0 1 0,-20 0 34 0,20 0 9 0,0 0-52 47,0 0 38-32,-20 21 41-15,285 358-18 0,-225-303-59 16,34 39 3-16,23 17 1 0,-40-38-3 16,57 98 4-16,-94-136-7 15,34 59 1-15,63 133 0 0,128 304-1 32,-225-516 0-32,37 79-2 15,-17-78 1-15,-23-18-5 0,3 2-2 16,-20-4-27-16,37-17 2 0,-17 39-112 0,-3-39 58 15,-17 0 60-15,37 0-19 0</inkml:trace>
  <inkml:trace contextRef="#ctx0" brushRef="#br2" timeOffset="106019.43">18492 9947 18 0,'0'0'17'0,"0"-20"-14"0,0 20-3 0,17-20 1 0,-17 2 0 0,0 18 0 0,0 0-1 0,20-37 4 0,-20 37-1 0,17-20 2 0,-17 20-1 0,0 0 5 0,0 0-3 0,20-20 11 15,-20 20 0-15,0-17-12 0,0 17 5 0,0 0-2 16,23 0 2-16,-23-19-6 0,17 19 25 16,-17-22-19 30,0 22 2-46,17-17 53 0,-17-2-30 16,0 19-15-16,0 0-17 0,0 0 0 0,-17 0 1 0,-23 19 8 16,20-2-6-16,3-17-3 0,-20 22 10 15,-60 34 4 1,60-36-13-16,-60 35 3 47,-128 42 0-47,171-61 0 0,31-36-8 0,23 0 3 15,-40 20 2-15,23-2-4 0,17-18 0 16,0 20 2-16,0 0-1 16,0-20 1-16,17 18-2 0,3-18 2 0,23 18 3 15,-29-18-6-15,26 21 1 16,-20-21 1-16,34 0 1 16,-11 18-2-16,-29-18 2 0,6 19-2 15,20 0 1-15,-40-19-2 0,0 20 1 0,17-2 0 31,0 39 7-31,-17-57-5 0,0 20 1 0,0-2-1 0,0-18 1 16,0 19 2-16,0 0-3 0,0-19 2 16,0 20 9-16,0-20-8 0,0 19 0 15,0 0 0 1,0-19-3-16,0 0-2 62,0 0 4-62,0 18-2 16,20-18-1-16,57 20 7 0,-17-1-7 0,-60-19-1 0,34 17-2 47,-14-17-6-47,37 0-192 16,-57 0 118-1,17-17-6-15,-17 17 42 31,0-19 18-15,0 19 28 47,0 0 0-1</inkml:trace>
  <inkml:trace contextRef="#ctx0" brushRef="#br2" timeOffset="106720.09">18321 10575 38 0,'0'-21'153'0,"0"21"-138"0,37 0 0 0,-37 0-13 0,20 0-1 0,-3 0-1 0,23 0 1 0,-40 21-4 0,17-21-10 16,-17 0-3-16,20 0-5 16,0 0-10-16,-20 0-17 0,17 0 21 0,-17 0 17 15,0 0-3-15,20 0-30 0</inkml:trace>
  <inkml:trace contextRef="#ctx0" brushRef="#br3" timeOffset="110463.65">8212 9224 170 0,'-97'0'66'0,"77"0"-65"0,0 18 2 0,20-18-3 0,-17 18 0 0,-43 60 5 15,-71 111 11-15,40-55 2 0,-123 188 16 0,157-227-30 16,-57 58-1-16,-741 1102 9 47,456-722-8-32,-57 75 6-15,268-304-5 0,-60 76-2 16,171-285-1-16,-55 115 0 0,-116 190 0 31,-245 453 0-31,419-738-2 0,-63 114 2 0,-51 96 2 16,128-214-1-16,-71 118 5 0,-77 76 2 0,17 18-4 16,20 2 0-1,-114 206 8-15,171-341-9 0,77-94-1 0,-174 246 10 47,-168 438 17-47,339-686-26 0,-34 97 8 16,54-135-12-16,0 19 0 0,3 21 2 15,-3-96-4-15,3 76 4 47,17-38-49-47,117-134-322 0,-83 60 330 0,-17-2-4 16</inkml:trace>
  <inkml:trace contextRef="#ctx0" brushRef="#br3" timeOffset="111155.14">11080 8538 81 0,'0'0'28'0,"-37"-19"-17"0,37 19-11 0,-23 0 1 0,6 0-1 0,-3 0 4 0,-17-17 31 0,17 17-13 0,0 0-14 0,3 0-8 0,17 17 7 0,0-17-3 15,0 19 3-15,17-19 1 0,23 38 3 0,-3 1-3 16,-17-21 1-16,57 39 3 15,17 78-4-15,-34-42-8 0,-26-54 1 16,23 36 1-16,0 23 0 16,114 167 1-16,-128-207-3 0,65 113-1 0,-68-97 1 0,74 135-1 15,0 2 1-15,117 225-3 16,-102-171 0-16,7 41 1 16,-81-210 1-16,21 131 0 0,172 419 1 31,-94-170 6-31,72 284 7 0,-226-760-13 62,74 248 2-62,365 1500 20 0,-114 22-8 0,-271-1429-10 0,23 2 4 16,-37-133-4-16,14 93 5 0,-54-208-6 0,77 229 7 16,-40-172-5-16,3-20 0 0,-23-17 1 15,3-77-3-15,17 77 3 16,0-40 0-16,-17-56-3 15,-20-19-2-15,40 20 0 0,-40-20 1 0,0 0-2 0,37 0 1 0,-17-20-14 16,-20 1-7-16,17-20-28 16,3-17-34-16,-20-2-5 0,0 21 8 0,0-1 45 0,-20 20 3 0</inkml:trace>
  <inkml:trace contextRef="#ctx0" brushRef="#br3" timeOffset="112143.94">18056 10575 66 0,'0'0'35'0,"0"0"-31"0,0-21 8 0,0 21 11 0,34-37 58 0,-14 18-58 0,0 19-11 0,37-20 24 16,-17 20-9-16,-6-18-15 15,43 18 8-15,-37 0-14 0,0 0-2 16,-6-19-1-16,-14 19-2 0,37 0 0 0,-40 0-1 16,43 0 4-16,-23 0-2 0,-17-19-1 15,54 19 1 48,43 19-5-63,-117-19 1 0,0 0-9 0,-40 19-258 0,-17-19 179 0</inkml:trace>
  <inkml:trace contextRef="#ctx0" brushRef="#br3" timeOffset="112586.52">18056 10687 101 0,'0'0'0'0,"0"0"48"0,-20-18-12 16,20 18-11-16,0 0 5 0,0 0-18 0,0-21 10 0,0 21-13 15,0 0 7-15,0 0-7 0,20 0 9 0,-20-17 14 16,34-2-14-16,-34 19-13 16,20 0 2-16,-20 0-1 0,0 0-1 0,20 0 2 15,3 0-3-15,-23 0-3 0,14 0 1 16,-14 0-2 46,20 75 1-46,-54 344-2-16,11-304 2 0,3 36 3 0,20-131-1 0,20-1 3 0,3-19-5 0,-23 0 6 16,14 0-1-16,6 0 6 0,0 18 1 15,-20-18-9-15,20 0 3 0,-20 0 1 0,17 0-4 16,0 0 7-16,43 0 9 31,185-18 9-15,-222 18-28-16,105-19 4 15,-88-1-6-15,-40 20 0 0,37 0 0 16,-17 0-4-16,20 0-15 0,-23 0-13 0,-17 0-16 16,0 0-14-16,17 0-134 15,-17 0 140-15,0 0-33 0,0 0 52 16</inkml:trace>
  <inkml:trace contextRef="#ctx0" brushRef="#br4" timeOffset="147422.41">6499 8253 28 0,'74'114'347'0,"-74"-114"-342"0,0 57 17 0,0-37-11 0,0 55 11 0,0-56-18 0,-17 2-3 0,17-4 0 16,0 22 0-16,0-39 0 0,-20 18 0 0,3 60 1 16,17-59-1-16,-20-2-2 0,20 3 1 0,0 17 2 15,-20-16-1-15,20-2 0 0,0 19 0 0,0-19 3 16,0-19-5-16,0 17 3 0,20 3 2 16,0-20 1-16,34-20 6 15,-34 3-8-15,37-2 1 0,0-19 3 0,20 19-2 16,20-19 0-16,-97 38-5 62,171-20 10-46,208 114 8-16,-305-73-10 0,60 35 3 0,-40-18-17 16,-37-18 7-16,-20-1 0 0,-14-19 1 0,71 17 1 15,3 4 1-15,-97-21-3 0,17 18-1 16,20-18 3-16,20 18 0 0,3-18 1 0,-43 20-1 15,57-20 0-15,-17 21 1 16,-14-21 0 0,-29 17-2-16,6-17 0 0,0 0-1 0,-20 0-1 0,37 0 0 15,20 0 4-15,-19 0-4 16,-38 0-1 0,153-17 7-1,-115-4-6-15,-38 21 0 16,76 0 2-16,-38 0-2 15,-19 0 1-15,19-20-2 0,-21 20-1 0,-17 0 2 63,60 0 1-16,71-18 4-47,-89 18-7 0,33 0 4 15,-75 0-3-15,0 0 4 0,0 0 0 0,0 0 0 0,-20 0-4 16,20 0 2-16,0-18-3 16,0 18 2-16,0-77-7 0,-20 77 8 0,20-38 2 15,0 1-4 1,0 18 2-16,-20-59 1 0,20 4-5 16,-15-23 7 15,15 60-5-31,0-21 1 0,0 2 0 0,0 35 0 15,0 4-3-15,0 17-9 0,0-20-66 16,0 20 9-16,0-19-96 16,0 19 74-1,-22 0-71-15,22 0 140 16</inkml:trace>
  <inkml:trace contextRef="#ctx0" brushRef="#br4" timeOffset="175175.58">18153 11411 28 0,'0'0'12'0,"0"18"-3"0,-23-18-3 0,23 0 22 0,0 19 14 0,0-19 15 0,-20 18-45 0,20-18 32 0,0 0 1 16,0 0-14-16,0 0 5 16,0 0-1-1,0 0 1-15,0-18-9 16,0-1-12 15,0 1 15-31,0-1-21 16,0-21 5-16,77-35 36 0,-57 56-43 47,168 38 8-47,-131 0-13 62,114 96 0-62,-77-21-34 0,-94-94-31 0,-17 0-31 16,-60-133-309 15</inkml:trace>
  <inkml:trace contextRef="#ctx0" brushRef="#br4" timeOffset="175657.84">18187 11296 32 0,'0'0'5'0,"0"0"-2"16,0 0 11-16,-34 0 16 0,11 0 21 16,3 0-35-16,0 0 46 15,3 0-19-15,0 0 0 0,17 0-16 16,-20 0 28 0,20 19 2-16,0 0-41 0,0-1-3 0,0-18-13 62,0 77 40-62,0 37 2 0,0-19-35 16,0 343 5-16,-20-211-13 15,20-74 5-15,-20-58 6 0,20-76-8 16,-14 19 0-16,14-19 0 0,0-19 1 0,0 0-4 0,0 19 7 16,0-19-5-1,0 0 0-15,0-19 1 0,0 19 0 0,0 0 0 0,14-19 0 16,-14-1-2-16,20 2 3 0,20-20 4 15,-6 19-2 1,6 0 1 0,-17-1-2-16,11 20-2 15,137-18 6-15,-111 18-4 0,-26 0-3 16,6 0-1-16,14 0 0 16,-34 0 4-16,20 18-5 0,-3-18 3 15,-37 0-4-15,20 0 4 16,-20 20-14 15,0-20-20-15,-97-38-264-16,77 18 133 0,20 20 115 0,-17 0-20 0,-3 0 37 15</inkml:trace>
  <inkml:trace contextRef="#ctx0" brushRef="#br0" timeOffset="-88816.58">21973 12703 45 0,'14'38'385'0,"-14"-20"-342"0,0 135 73 0,-14-38-102 0,-9-97-13 0,23 1 1 0,-20-1-9 0,20 2 4 0,0-20-1 0,-20 19-31 0,20-19 14 0,-17 20-233 15,17-20 194-15,0 0-86 0,0-20 112 16,0 1-8-16</inkml:trace>
  <inkml:trace contextRef="#ctx0" brushRef="#br0" timeOffset="-88290.36">23110 12247 31 0,'0'0'7'0,"0"0"0"0,17 0 20 15,-17 0 9-15,0 0-36 63,20 0 72-63,-20-19 250 15,0 76-240-15,-20 0-62 0,-17 18-11 0,-20-18-2 63,40-18-9-63,17-39 2 62,-171 172-69-30,74-59-340-32,97-113 409 47,-20 19-140-32</inkml:trace>
  <inkml:trace contextRef="#ctx0" brushRef="#br0" timeOffset="-88121.56">23033 12608 39 0,'0'0'18'0,"0"0"41"0,0 19-16 0,0-19 77 0,-17 19-9 0,17-19-84 0,-20 19 16 15,20-19-24-15,0 0-14 0,-20 20 2 0,20-20-3 16,-20 37 2-16,20-18-2 16,0-19-2-16,-14 76 8 15,14-57-8-15,0 1 0 0,0-2-1 0,0 39 3 16,0-57-3-16,0 0 0 0,0 0 1 16,14 19 2-1,-14-38-6-15,20 0-5 0,-20 19 2 0,0-38-30 16,0 20 13-16,0-21-87 0,0 20 0 15,0-20-4-15,0-35 18 0,-20 54 72 16</inkml:trace>
  <inkml:trace contextRef="#ctx0" brushRef="#br0" timeOffset="-87790.18">22500 12265 101 0,'-17'0'185'0,"-3"0"-102"0,20 0-59 0,-20 0 18 0,3 0-7 0,0 0 5 15,-6 20-20-15,23-2-12 0,-17-18 8 0,17 19-8 0,-20 39 22 16,0-21-23 0,20-37-2-16,20 39 6 15,-20-39-7-15,0 0-1 0,20 0-2 0,20-39 3 16,-6-93-9 15,-34 75 4-31,0 19 0 16,0 19 4-16,-17-19 2 15,0 38-3 1,17 0 0-16,0 0-2 63,0 18 1-63,-23 2 0 0,23 112-335 0,40-73 36 0</inkml:trace>
  <inkml:trace contextRef="#ctx0" brushRef="#br0" timeOffset="-87193.66">23700 12247 40 0,'0'0'0'0,"0"0"40"0,0 0 31 0,0 0 7 0,0 0-46 0,0 18-3 0,0-18 67 0,-23 20 42 0,6-20-119 0,17 18-2 15,-17-18-5-15,-3 19 4 0,20-19-10 0,-20 20 0 16,0 0 3-16,6-2 0 16,-9 19-1-16,23-18-5 0,-20 1 4 0,20-20-3 15,0 18 0-15,0 2 3 0,0-20-2 0,0 19 2 0,0 0-2 16,0 0 9 0,0-19-9-16,20 19 3 0,-20-19-5 0,23 0-1 15,-23 18 1 32,0 2-1-47,14 57 12 0,-28-59-21 0,-29-18-128 0,43 0 77 16,-20-38-65-16,20 0-46 0,40-19 21 15,-17 57 124-15,31-57-6 0,-54 38 5 0</inkml:trace>
  <inkml:trace contextRef="#ctx0" brushRef="#br0" timeOffset="-85959.51">23412 12494 27 0,'0'0'10'0,"0"0"2"0,0-20 4 15,-17 20 23-15,17 0-24 0,0-18 83 0,-17 18-39 0,17 0-45 0,0 0-14 47,0-20 78-16,0 1 45-31,-40 267-33 0,40-210-85 0,-20 0-2 16,20-38 0-16,0 38 1 0,0-38 2 0,0 19 2 0,0 19 14 16,0-18-1-1,0-20-7-15,0 0-11 0,0-58 7 16,20 1-5 0,-20 38-6-1,17-18-2-15,6-21 2 0,-6 1 2 0,0 38-7 16,3 0-1 15,37-57-108-31,-40 76 71 0,-17 0-54 0,0 0-3 16,20 0 38-16,-20 0-144 15,20 18 167-15</inkml:trace>
  <inkml:trace contextRef="#ctx0" brushRef="#br0" timeOffset="-85475.22">23945 12380 41 0,'0'0'253'0,"0"0"-160"0,0 0-77 0,0 0 29 31,0 0-32-31,0 37 57 15,0-37-67-15,0 39 5 0,20 113 12 0,-3-133-19 63,-17 171 10-63,0 134-7 16,-17-212-1-16,-3 60-20 0,20-133-33 0,0-21 32 0,0-18-24 0,0 20-42 15,0-20-3 16,-20-20-151-15,20-18 193-16</inkml:trace>
  <inkml:trace contextRef="#ctx0" brushRef="#br0" timeOffset="-85287.87">24211 12322 87 0,'0'0'0'0,"0"0"59"0,0 0 80 0,0 0 44 0,0 0-160 0,0 20 19 16,19-20-25-16,-19 0-4 0,38 57 51 47,-38-39-53-47,19 59 6 31,-19-20-9-15,-111 228-166-16,71-265-38 0,-17-20-38 0,17 0 159 15</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1-03T21:15:03.079"/>
    </inkml:context>
    <inkml:brush xml:id="br0">
      <inkml:brushProperty name="width" value="0.05292" units="cm"/>
      <inkml:brushProperty name="height" value="0.05292" units="cm"/>
    </inkml:brush>
  </inkml:definitions>
  <inkml:trace contextRef="#ctx0" brushRef="#br0">19652 7227 30 0,'-20'-114'33'0,"20"75"-7"0,0-37 39 15,0 38-26-15,54-209 186 47,-396 628-199-47,248-267-26 0,94-114 0 63,-74 114-5-63,-23 1 29 0,174-212 0 0,17 2-18 15,-17-19-4 1,-40 77-2-16,231-229 6 0,-151 170-5 15,-83 58-2-15,60 1 2 0,-94 37 0 16,20 0 0-16,-20 0-1 63,57 0-2-32,-134 683 10-31,174-757 12 0,-40-4-13 0,55-207-2 15,-70 210-3 1,12-59-1-16,-17 58 0 0,-17 18 0 16,-2 1 1-16,-18 57-2 0,20-17 0 15,-20 17 0-15,0 37-1 16,-38 58 1-16,1 0 0 0,-37 95 0 16,32-36-1-16,4 72 0 15,21-36 2-15,17-169 0 16,17-4 0-16,-17-17 0 0,20 0 1 0,-2 20 0 15,1-20-1-15,38-37 4 0,-57 37-4 0,77-97 3 0,57-149 2 32,-59 74-5-32,59-35 2 0,-117 186-2 15,-17 21-1 32,77-133 1 16,2 75 3-63,-290 649-9 0,135-325 3 0,36-58 16 0,80-265-13 0,17-38-1 0,-57 59 0 15,57-61 6-15,0-16-3 0,0 17-3 0,-20 22 1 16,40-99 4 0,-20 97-5-16,-57 76 0 0,17-19 2 0,-17 19-2 0,20 0 0 15,-20 19 0 32,-57 152 0-47,-151 458-2 0,208-593 3 0,0-36-1 16,0 21 2-1,37-4 3-15,3-34-2 0,-23-4 0 0,5-15-2 0,-22 36-1 63,55-57 0-48,381-686 13-15,-359 724-10 0,-97 95-4 0,6-38 0 0,-83 133 1 16,77-114-1-16,-77 209-4 16,60-190 6-16,-20 95-1 15,37-150-2 1,20-4 4-16,0 3 1 0,0-20-1 0,0 0-3 0,0-20 5 16,20 3-2-16,-20 17-2 0,74-134 0 15,80-189 4-15,-117 228-2 16,6 19 0-16,11-58 0 0,-34 77-1 15,14-17-2 1,43-4 2 0,-57 78-1-16,-20 19-1 0,0 0 1 0,-20 57 0 15,-91 133-2 1,71-95 2-16,-17 38-3 0,57-152 3 62,-94 361 2-46,114-340-1-16,302-783 10 0,-248 533-9 16,-54 192-1-16,-20 18-1 0,0 2 2 15,0 17-2-15,0 0 0 0,0 0 1 0,-37 56-3 16,-3-19 1-16,3 1 2 0,-60 95 0 16,63-75-2-16,-103 187-2 0,63-111 1 15,-3 37 5-15,40-113-3 0,-40 76-2 0,0-3 6 16,77-110-4-16,-37 16 1 0,37-37 0 15,-17 40-2-15,17-40 2 0,0 0 0 16,0-21 4-16,0 2-5 0,0-56 0 16,96-153-1-1,-41 17 2-15,19-72 5 0,-12 129-3 16,-62 154-3 46,35-190 3-62,5 78-2 0,-100 129-2 0,-71 116-2 63,91-95 3-63,-166 230-4 16,127-174 2-16,-224 323-1 0,58-149 3 0,222-308 0 0,4-34-2 0,19-23 2 15,0 3-2-15,0 17 1 16,0-75 5-16,0 77-3 0,-38-249 1 47,-36 344-2-47,57 0-2 0,-23-3 1 15,-265 725-6 48,322-742 3-63,-17 0 2 31,77-58-86-15,-17 2-168-1,-26 19-55-15</inkml:trace>
  <inkml:trace contextRef="#ctx0" brushRef="#br0" timeOffset="142842.79">9638 10269 80 0,'0'0'49'0,"0"-18"15"0,17 18-26 0,-17 0-5 0,94 56 91 0,-77-37-117 0,26 19 4 0,-9 0-6 16,-34-18-2-16,40-1 0 0,-3 18 2 0,20 2 11 0,40 19 0 62,168-40-1-62,-265-18-15 63,131-59 4-63,60-53 5 0,191-156 21 15,-365 326-21-15,-57 76-6 0,-319 418-3 47,-3-2 8-47,117-150-4 16,191-325-7-16,54-36 1 0,-23-21-47 16,23 1-22-16,23-38-189 46,68-56 109-46</inkml:trace>
  <inkml:trace contextRef="#ctx0" brushRef="#br0" timeOffset="143375.73">13341 10992 99 0,'-74'400'412'0,"74"-97"-403"0,-20-18-3 0,20-189-5 0,0-59-1 0,0 21-1 0,-20 18-10 0,20-76 4 0,0 18-48 0,-20-18-146 16,5-132-10 0,15 56 170-16</inkml:trace>
  <inkml:trace contextRef="#ctx0" brushRef="#br0" timeOffset="143594.18">13321 10992 60 0,'0'0'0'0,"0"-38"94"15,0 0-9-15,20 20-69 0,-20-3 28 16,22 2-23-16,-22 1-11 0,15-3 18 15,-15 21-28 48,0 0 0-1,60-36 58-62,-6 93-3 0,-54 151-18 0,-94-112-26 0,59-58-11 0,-158 1-296 0,193-60 250 0,37-35-87 0,-37 37 89 0</inkml:trace>
  <inkml:trace contextRef="#ctx0" brushRef="#br0" timeOffset="143798.1">14005 10705 132 0,'0'0'113'0,"0"0"-27"0,0 0-54 0,0 59 41 15,0-40-45-15,0 75-3 0,-37 116-2 16,17-97-17-16,0-55-4 15,20-20-2-15,0 0 0 16,-37 76-2-16,37-114-4 0,0 0 6 63,-17 38-40-63,17-38-102 0,-40-94-188 15</inkml:trace>
  <inkml:trace contextRef="#ctx0" brushRef="#br0" timeOffset="144173.12">14045 10346 129 0,'0'0'112'0,"0"0"-91"0,0 0 13 0,0 18-21 0,0 40 54 15,0-2-33-15,0-17-20 16,0 37-4 15,0 0-13-31,20 1 2 0,-3-22-20 0,0-37-30 16,3-18 27-16,23 0-43 0,11-36 15 16,-34 17 49-16,34-40 7 15,3 2 20 1,-20 21-12-16,-17 36-2 0,-20-19-4 0,40 19 37 15,-40 0-26-15,0 38-2 16,0-21-13-16,0-17-2 47,-114 250 89-31,-20-61-52-16,134-189-37 46,0 19 10-30,40 57 51-16,151-95-56 0,-174 19-4 0,0 0-3 0,23-19 1 0,-3 19-6 16,0-19-171 31,3 0-182-47</inkml:trace>
  <inkml:trace contextRef="#ctx0" brushRef="#br0" timeOffset="144575.84">15014 10687 88 0,'0'0'178'0,"0"0"-157"0,-20 0 30 0,0 18 9 0,20 2-25 0,-14 19 2 15,-29 55-18-15,43-94-19 63,-20 40 4-32,117 54-1-31,-3-132 0 0,-94 18-3 0,94-16 4 16,-111 54-3-16,-40 38 0 0,17-17 0 15,-14 56 2 1,14-76-2-16,40 0 0 15,-37 19 2-15,17-20 3 0,0 3 2 0,20-2 1 0,0 37 12 32,20-56-19-32,-20 19 0 0,57 0-3 15,-17-1 2-15,-20-18-7 0,-3 0-8 16,0 0 3-16,23 0-92 16,-20-37-80-16,17-1-4 15,0 1 160-15,-37 37-4 16</inkml:trace>
  <inkml:trace contextRef="#ctx0" brushRef="#br0" timeOffset="144849.06">15601 10898 94 0,'-131'474'452'0,"148"-512"-441"0,3 0-2 0,-20 0-2 0,37-38 11 0,-17 19-2 0,3 38-9 0,-9 19 2 0,-14 0-5 0,20 38 7 16,0 18-6-1,0 59 0-15,14 56-4 0,-34-134 0 16,40 78-22-16,-17-96 7 0,-23 0-3 15,0-19-35-15,54 39-423 0,-54-39 404 16</inkml:trace>
  <inkml:trace contextRef="#ctx0" brushRef="#br0" timeOffset="145731.18">16248 11011 47 0,'0'0'36'0,"0"0"-36"31,0 0 175-31,0 0-75 0,-20 0 55 0,3 0-143 16,0 18 0-16,-6 1-3 0,3 2-5 0,3 16-1 0,17-18-2 15,228 56 23 32,-205-54-15-47,-23-2-4 47,0 56 6-47,-191 76-10 47,20-74-180-47,111-57-246 0</inkml:trace>
  <inkml:trace contextRef="#ctx0" brushRef="#br0" timeOffset="151769.62">10091 13635 84 0,'-17'0'344'0,"17"0"-336"0,0-19 8 0,17 19 11 0,-17 0-9 0,131 0 68 0,-91 0-77 0,262 37 7 0,-259-37-85 0,-9 0 3 0,6-18-78 0,-23-1 95 0,-17 19-62 16,20-20 21-16,-3 20 52 0,-17-18-3 0</inkml:trace>
  <inkml:trace contextRef="#ctx0" brushRef="#br0" timeOffset="152748.92">12143 13235 34 0,'0'-19'214'0,"0"19"-201"0,0-19 27 0,0 2 1 0,0 17-15 0,0 0 15 31,0 0-14-31,0 55 56 15,17-17-63-15,-17-17-6 0,0-4-12 0,0 2 3 47,20 1 1-31,-20 169 20-16,23 117-10 0,-23-249-7 0,0 57 7 16,0 0-16-16,0-1 1 46,0-75-3-46,0 56-185 32,0-112-207-32,0-1 381 0,0 19-25 0</inkml:trace>
  <inkml:trace contextRef="#ctx0" brushRef="#br0" timeOffset="152981.24">12294 13330 54 0,'0'0'33'0,"0"0"149"15,0 0-98-15,0 0-47 32,20 0 44-32,-20 0-81 62,18 0 41-31,44 0 2-31,-48 20-37 0,26 112 11 0,-156 21-30 0,4-78-269 0,95-55 175 0,17-20 55 16,-43-38-43-16,43 38 66 0</inkml:trace>
  <inkml:trace contextRef="#ctx0" brushRef="#br0" timeOffset="153312.06">12714 13045 48 0,'0'0'18'0,"0"0"192"16,0 0-187-16,0 0-2 0,19 0 29 0,-19 19-24 16,0 19 8-16,0-19-24 0,0 57 20 15,0 0-20 1,0 38-2-16,0-76-7 16,0-38-1 46,0 39 0-46,-19 189 7-1,19-58-7-15,19-151 5 0,95-94 14 0,40-58-21 16,-154 152-1-16,35 57-7 0,-15-76 6 0,0 77-34 16,-3 54-252-16,-17-55 158 0,0-37 91 31</inkml:trace>
  <inkml:trace contextRef="#ctx0" brushRef="#br0" timeOffset="153510.95">13321 13845 40 0,'0'0'227'0,"0"0"-104"0,0 0-88 0,0 0-9 15,20 36 63 1,-20 22-39-16,-20 94-26 16,20-133-19-16,-20 152-33 15,20-133-29-15,0-38 57 63,-17 19-107-48,17-134-320-15</inkml:trace>
  <inkml:trace contextRef="#ctx0" brushRef="#br0" timeOffset="153593.72">13455 13502 31 0,'0'-77'209'0,"20"58"-116"0,-20 19-77 0,0-19 26 0,0 38-7 16,0 0-32-16,0 0 0 0,0 19-4 15,0-18 0-15,0-1-20 0,0 18-84 16,17-37-155-1,3-19 252-15,-20-18-28 16</inkml:trace>
  <inkml:trace contextRef="#ctx0" brushRef="#br0" timeOffset="153851.23">13703 13082 37 0,'0'0'19'0,"0"0"37"0,0-18-13 0,0-1 82 0,0 19-64 16,0-18 6-16,0 36-15 0,0 58 21 31,0-17-59-31,0 55-1 0,0 131 3 16,0-168-13-16,0-77-3 62,0 0 0 1,0 171-4-32,17 75-270-31,20-263-15 0</inkml:trace>
  <inkml:trace contextRef="#ctx0" brushRef="#br0" timeOffset="153920.72">13968 13294 34 0,'57'-59'389'0,"-37"77"-338"0,0 116 12 0,-20-134-63 63,0 685-53-63,-20-590-364 0,20-75 350 0</inkml:trace>
  <inkml:trace contextRef="#ctx0" brushRef="#br0" timeOffset="154209.74">14444 13578 41 0,'0'0'239'0,"0"18"-168"0,0 21 22 0,0-21-57 16,0 2-8-16,0-1 3 0,0 19-16 16,0 19 0-16,0 1 0 15,17-22-3-15,23 59-10 16,-40-75-1-16,37 17-10 16,-20 21-82-16,3-39 22 0,3 19-135 15,-6-19 28 1,0-19 126-16</inkml:trace>
  <inkml:trace contextRef="#ctx0" brushRef="#br0" timeOffset="154443.54">15051 13596 51 0,'0'0'168'0,"0"20"6"0,-37 94-28 0,-3-57-119 15,40-19-13-15,-131 170 37 16,91-111-42-16,-225 416 0 0,228-399-19 0,-37 39-17 16,14-60-8-16,40-15-1 15,-17-42 16-15,-20 99-127 16,-20-41-149-16,63-73 254 16,14-4 6 15</inkml:trace>
  <inkml:trace contextRef="#ctx0" brushRef="#br0" timeOffset="161277.39">10108 15517 182 0,'0'0'191'0,"20"0"-149"0,0 0-26 0,17 0 6 0,23-20-7 16,-60 20-12-16,0 0 1 0,74 0 15 16,-17 0-12-1,-20 0-5-15,3 0 1 0,71 0 7 63,23 0-2-63,-34 20-4 0,8 1 3 0,-88-4-5 0,0-17-9 15,-20 0-2 1,0 0-47-16,0 0-1 0,0 0 8 16,0 0-12-16,-20 0-173 15,20 0 216-15,0 0-28 0</inkml:trace>
  <inkml:trace contextRef="#ctx0" brushRef="#br0" timeOffset="161843.73">11496 15194 49 0,'20'0'23'0,"-20"0"11"0,0 0-22 0,0 0 39 0,0 0 58 0,0 0-80 0,0 0-4 0,0 0 1 0,17 115 89 31,-17-40-105-31,0-36-6 0,20 55-4 15,0 38-2-15,-20-132 2 63,23 77 5-63,68 0 53 0,40-325 5 0,-91 190-63 16,-3 22-7-16,-17-2-7 0,-20 18-7 15,37-16-47-15,-17 36 13 0,-3-21-54 16,-17 21 63-16,20-20-61 0,3 20 9 0,-6 0 39 15,0 0 32-15</inkml:trace>
  <inkml:trace contextRef="#ctx0" brushRef="#br0" timeOffset="162513.14">12428 15252 141 0,'0'0'0'0,"0"0"96"16,0 0-93-16,0 17 8 0,20 3 14 15,0 0 7-15,-3 17-16 0,1-37-9 16,-18 21-5-16,39 15 23 47,-16-55 14-47,-23 2-25 62,-42-118 96-62,4 135-89 0,-76 191 5 0,75-97-31 0,21-17-1 0,18-22 6 16,0 99-4-16,0-96-10 0,18-22-12 15,-18-16-6-15,62 17-65 16,-48-37 3-16,6 0 17 0,0 0-4 16,0-37 20-16,-3 17 43 0,21-38 0 0,4 2 17 15,10-37 3-15,-13-22 2 16,-1 57 0-16,1-36 6 0,-39 55 4 0,18 1 13 0,2 18-7 16,-3-17 49-16,3 17-30 15,-20 3 21-15,22 17 36 16,-5 0-65 31,-56 132 26-32,19 39-55-15,20-94-4 0,0-41 2 0,0 22 5 0,0-58-5 63,0 37 0-48,20 3 3-15,57-268 30 0,-77 150-23 16,20 21-3-16,-3 78 13 0,3 112-18 31,-3-78-4-31,-71 441 10 47,-137-96-73-47,171-400 6 0,2-39 10 47,-2-19-39-47,40-187-162 31,37 110 208-31</inkml:trace>
  <inkml:trace contextRef="#ctx0" brushRef="#br0" timeOffset="162828.35">13321 15440 72 0,'-54'-114'389'0,"54"155"-373"0,-20 70 0 0,0-34-20 0,20 17 3 0,0-34 3 0,0-6 0 16,20 22-1-16,-20-54-1 0,20 14 0 0,-20-16 3 0,34-20-4 0,-14-20 7 0,0-16 5 0,2-5-6 16,-7-33-2-1,5-4 17-15,0 22-13 0,0 38-6 16,-20 18 6-16,17 0 0 0,20 74 3 31,-37 61-1-31,0-99-7 0,0 60 0 0,0-19 0 16,-17-40-2-16,-3 59 0 0,3-58 2 0,-3 19-1 0,20-57-1 0,-40 57-31 15,25-57 3-15,-7 0-48 16,22 0 48-16,-20-37-146 0,20-20-27 16,0 16 174-16,20 24 2 46</inkml:trace>
  <inkml:trace contextRef="#ctx0" brushRef="#br0" timeOffset="162977.76">13911 15538 198 0,'0'17'128'0,"0"40"-79"0,0 21-33 0,0-42-14 0,0 1 0 15,0 20 0-15,0 40 0 0,0-60-1 0,-20 171-271 47,3-187 140-47</inkml:trace>
  <inkml:trace contextRef="#ctx0" brushRef="#br0" timeOffset="163212.14">14025 15194 239 0,'0'0'73'0,"0"0"-44"0,0 19-20 0,-20 0-6 0,20 18-3 0,0 3-1 0,-37 91 2 31,37-74-2-31,0 1-6 0,-20 19-43 0,20-77 50 63,0 131-295-16</inkml:trace>
  <inkml:trace contextRef="#ctx0" brushRef="#br0" timeOffset="163457.9">14216 15594 140 0,'0'38'107'16,"20"-2"-81"-16,17 5 5 0,0 13-20 0,0-54-2 16,-17-37 8-16,-3 37-15 0,3-77 19 15,3 40-14-15,-23 0-3 0,0 17-2 0,0-57 28 16,0 2 10-16,0 56-24 16,-23 19 4-16,3 0 4 15,3 19-1-15,17 1-9 0,-57 95 4 16,20 56-11-1,37-134-7-15,-20 56 4 0,20 3 1 16,0-77-5-16,0-19 0 63,37 152-4-17,57 2-76-46,23-137-414 0</inkml:trace>
  <inkml:trace contextRef="#ctx0" brushRef="#br0" timeOffset="172698.57">10661 16848 115 0,'37'94'352'0,"-17"-94"-335"0,37 0 10 0,-57 0-17 0,37 20 10 0,23-20 2 0,-26 21-6 0,63 15-3 0,-3 1-5 16,-94-16-6 0,77 15-9-16,-40-16-47 0,-14 1 5 0,-23-4-76 15,17-17 4-15,0 0-73 16,-17 20 142-16</inkml:trace>
  <inkml:trace contextRef="#ctx0" brushRef="#br0" timeOffset="173279.25">11935 17056 47 0,'0'0'31'0,"0"0"105"0,0 0-83 0,0 21 9 0,0-2 19 31,0 39-38-31,0-41-41 0,0 3 2 15,17 56 0 1,-17-37-3-16,20-20 0 0,-20 18 1 16,0-37 1-16,0 19-2 0,0-19 0 15,0 0 0-15,0 0-1 63,17-19 2-63,60-210 2 0,-57 209 8 0,-20 20-6 0,20 58 13 15,-20-58-18-15,17 77 2 16,3-40-3-16,-20 3 1 0,0-40-1 0,17 56 2 16,3-38 1-16,-20 2 5 0,23-20 1 15,-6 0-1-15,0-20-5 0,3 2-2 16,37-96 11 0,-39 95-7-16,1-2 0 0,38 4 24 46,20 149 3-46,-59-75-26 0,2 0-3 0,-20-36-4 16,0-2 1-16,19 55-3 0,-19-54-6 0,0 0-9 16,23-3-36-16,-23 4-59 15,0-21-273-15,15-21 362 0,-15 21 11 16,0 0-13-16</inkml:trace>
  <inkml:trace contextRef="#ctx0" brushRef="#br0" timeOffset="173594.29">12847 17267 46 0,'0'0'136'0,"18"18"-75"0,2 22 25 0,0-23-78 0,-20-17-5 0,17 20 6 0,-17-20-2 0,20 19 6 31,39-38 19-31,-59-76-6 0,0 38-1 15,0-40 19 32,-42 80-18-47,-32 131 20 16,54 132-41-16,20-225-4 0,0 35-13 16,20 21-37-16,17-21-116 46,20-38-166-46</inkml:trace>
  <inkml:trace contextRef="#ctx0" brushRef="#br0" timeOffset="173961.09">13247 17113 126 0,'-40'477'423'0,"60"-401"-421"0,0-76-1 0,0 18 0 16,-3 2 4-16,-17-20-3 0,37-38 9 16,5-58-3-16,-42 3-5 0,15-99-1 15,-15 40 2-15,0 19-2 16,0 18 0 0,20 1 0-16,-20 76 0 0,0 2 4 0,0-1-3 0,0-22 12 15,0 41-8-15,0 206 49 31,20-54-49-15,-20-77-4-16,0-57-3 63,0 248 0-32,37 361-41-31,-17-477-87 0,-3-93 9 0,23-2-286 0</inkml:trace>
  <inkml:trace contextRef="#ctx0" brushRef="#br0" timeOffset="174216.42">13891 17684 131 0,'0'0'182'0,"0"0"-149"0,0 0 128 0,0 0-121 0,20 20 9 16,-20-1-30-16,17 0-14 16,-17 0-5-16,0 0 0 0,0-19-10 15,0 0 10 48,0 19-89-48,-17-19-432-15</inkml:trace>
  <inkml:trace contextRef="#ctx0" brushRef="#br0" timeOffset="177647.08">13968 16925 70 0,'0'0'138'0,"0"0"-52"0,0 0 71 16,0 17-106 0,0 3-37-16,0 1 10 0,-20 35 20 15,20 1-25-15,-20-20-13 16,20 21 0-16,0-39-8 0,0 38 1 15,0-39 0-15,-17 3-5 16,17-2-18 15,0-2 9-31,0-17-191 16,0-75-154-16</inkml:trace>
  <inkml:trace contextRef="#ctx0" brushRef="#br0" timeOffset="177960.96">14236 16619 50 0,'0'41'371'0,"0"89"-220"0,0-130-147 31,0 21 1-15,0 130 5-16,17-57-13 15,3 156-3-15,-20-119-5 0,0-35-5 0,17 37-33 16,-17-76 24-16,0 19-36 31,0 18-208-31,0-74 168 16,0-20 51-16</inkml:trace>
  <inkml:trace contextRef="#ctx0" brushRef="#br0" timeOffset="178530.94">14162 17362 98 0,'0'0'189'0,"0"0"-95"0,0 0-44 0,0 0-8 0,0 0-23 0,0 19 49 0,14-19-35 0,6 18-21 0,20-18 4 0,14 20-7 16,3-20-5-16,-57 0-4 15,20 18 1-15,-3-18-1 0,26 0 2 16,-9 0-53-16,-14 0 2 0,0 0-61 16,-20 0-69-1,17-18 5-15,-17 18 146 0,0 0-18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7A026E36-57A3-47EE-B360-4C01E77DCD2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7EF596C0-D9DC-493D-8AFB-C760AE05E201}" type="slidenum">
              <a:rPr lang="en-US" smtClean="0"/>
              <a:t>‹#›</a:t>
            </a:fld>
            <a:endParaRPr lang="en-US"/>
          </a:p>
        </p:txBody>
      </p:sp>
    </p:spTree>
    <p:extLst>
      <p:ext uri="{BB962C8B-B14F-4D97-AF65-F5344CB8AC3E}">
        <p14:creationId xmlns:p14="http://schemas.microsoft.com/office/powerpoint/2010/main" val="319131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47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427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025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424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36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78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45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911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89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25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3AC68-D0AF-372C-800D-2C7B64ED1037}"/>
            </a:ext>
          </a:extLst>
        </p:cNvPr>
        <p:cNvGrpSpPr/>
        <p:nvPr/>
      </p:nvGrpSpPr>
      <p:grpSpPr>
        <a:xfrm>
          <a:off x="0" y="0"/>
          <a:ext cx="0" cy="0"/>
          <a:chOff x="0" y="0"/>
          <a:chExt cx="0" cy="0"/>
        </a:xfrm>
      </p:grpSpPr>
    </p:spTree>
    <p:extLst>
      <p:ext uri="{BB962C8B-B14F-4D97-AF65-F5344CB8AC3E}">
        <p14:creationId xmlns:p14="http://schemas.microsoft.com/office/powerpoint/2010/main" val="951242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945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28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6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20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46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79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51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59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57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78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2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249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619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6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36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86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68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03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9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986EB0-D02D-4DD5-B328-D2466F7F0308}"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0509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31D076-A2C0-4973-AB65-6610B57C5DB4}"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8081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80AAA3-1CC8-4A33-BBFF-E9D15C84A201}"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08346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9139C-664D-411C-AAE1-435ED6A68D81}"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35044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983A30-F9E4-4CA1-BF37-09E4B651D1E4}"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41927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A4D92A-B622-4594-93C8-7A24AEF2A63E}"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8443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D9CAE-96FA-4AB9-B0B1-5D89E4A685E5}"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2339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3BA4A-8FBD-420D-AD9F-E3D959E48795}" type="datetime1">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124900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6BF855-1B33-40DD-A86F-4C160C2B6A7F}" type="datetime1">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550988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F2B1C-1960-49E0-A967-CAD5DE4A8CE8}" type="datetime1">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125687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0CF6C7-68D1-427D-BA0C-17075EF25F33}"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194326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1F5E4-2ADE-48CE-BA89-145658DD7058}"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2697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726EC0-2311-4711-BD09-1E3B5F918B56}"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223455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4EB9D-B053-49A6-9F68-E12D57928C5A}"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3198860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9E3DA-C0E9-4A88-8AC5-EAC107DD5ACA}"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49831-8C71-49A7-A206-657DC8615E42}" type="slidenum">
              <a:rPr lang="en-US" smtClean="0"/>
              <a:t>‹#›</a:t>
            </a:fld>
            <a:endParaRPr lang="en-US"/>
          </a:p>
        </p:txBody>
      </p:sp>
    </p:spTree>
    <p:extLst>
      <p:ext uri="{BB962C8B-B14F-4D97-AF65-F5344CB8AC3E}">
        <p14:creationId xmlns:p14="http://schemas.microsoft.com/office/powerpoint/2010/main" val="412548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9FF20-324F-4C08-BBC4-8EE9B15C1DB9}" type="datetime1">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0172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AF8A8-157C-49F2-BFC2-21D19BB4652E}"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60225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37B3B8-2A8D-4D12-9335-08E8E564FD7C}" type="datetime1">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18822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9BE8CE-0C59-497D-8DA7-CBDE9CAB8765}" type="datetime1">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91475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3E2BA-A647-4BD4-8E5B-D49604EF361A}" type="datetime1">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16639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41E6C2-9FA9-4F63-B936-718B6B0B56F4}"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258366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DD8E8-4D6D-4487-9159-61CF18683836}" type="datetime1">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218D17-624A-4996-8458-E634E28CA05F}" type="slidenum">
              <a:rPr lang="en-US" smtClean="0"/>
              <a:t>‹#›</a:t>
            </a:fld>
            <a:endParaRPr lang="en-US"/>
          </a:p>
        </p:txBody>
      </p:sp>
    </p:spTree>
    <p:extLst>
      <p:ext uri="{BB962C8B-B14F-4D97-AF65-F5344CB8AC3E}">
        <p14:creationId xmlns:p14="http://schemas.microsoft.com/office/powerpoint/2010/main" val="365215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A7259-8D2D-4EF2-96B4-2927B5ABCD0E}" type="datetime1">
              <a:rPr lang="en-US" smtClean="0"/>
              <a:t>11/3/2025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18D17-624A-4996-8458-E634E28CA05F}" type="slidenum">
              <a:rPr lang="en-US" smtClean="0"/>
              <a:t>‹#›</a:t>
            </a:fld>
            <a:endParaRPr lang="en-US"/>
          </a:p>
        </p:txBody>
      </p:sp>
    </p:spTree>
    <p:extLst>
      <p:ext uri="{BB962C8B-B14F-4D97-AF65-F5344CB8AC3E}">
        <p14:creationId xmlns:p14="http://schemas.microsoft.com/office/powerpoint/2010/main" val="19050025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76D3E-509F-4821-8F4D-EFFBCC2DF273}" type="datetime1">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49831-8C71-49A7-A206-657DC8615E42}" type="slidenum">
              <a:rPr lang="en-US" smtClean="0"/>
              <a:t>‹#›</a:t>
            </a:fld>
            <a:endParaRPr lang="en-US"/>
          </a:p>
        </p:txBody>
      </p:sp>
    </p:spTree>
    <p:extLst>
      <p:ext uri="{BB962C8B-B14F-4D97-AF65-F5344CB8AC3E}">
        <p14:creationId xmlns:p14="http://schemas.microsoft.com/office/powerpoint/2010/main" val="31627967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Check-in 30</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Review – Other </a:t>
            </a:r>
            <a:r>
              <a:rPr lang="en-US" sz="2000" dirty="0" err="1">
                <a:ln w="12700">
                  <a:noFill/>
                </a:ln>
                <a:latin typeface="Garamond" panose="02020404030301010803" pitchFamily="18" charset="0"/>
              </a:rPr>
              <a:t>Codegen</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a:t>
            </a:fld>
            <a:endParaRPr lang="en-US"/>
          </a:p>
        </p:txBody>
      </p:sp>
      <p:sp>
        <p:nvSpPr>
          <p:cNvPr id="12" name="TextBox 11">
            <a:extLst>
              <a:ext uri="{FF2B5EF4-FFF2-40B4-BE49-F238E27FC236}">
                <a16:creationId xmlns:a16="http://schemas.microsoft.com/office/drawing/2014/main" id="{C60017A3-34E8-4D0C-9CCE-889C3061C4A6}"/>
              </a:ext>
            </a:extLst>
          </p:cNvPr>
          <p:cNvSpPr txBox="1"/>
          <p:nvPr/>
        </p:nvSpPr>
        <p:spPr>
          <a:xfrm>
            <a:off x="1997245" y="1586352"/>
            <a:ext cx="8325853" cy="2031325"/>
          </a:xfrm>
          <a:prstGeom prst="rect">
            <a:avLst/>
          </a:prstGeom>
          <a:noFill/>
        </p:spPr>
        <p:txBody>
          <a:bodyPr wrap="square">
            <a:spAutoFit/>
          </a:bodyPr>
          <a:lstStyle/>
          <a:p>
            <a:r>
              <a:rPr lang="en-US" b="1" dirty="0">
                <a:latin typeface="+mj-lt"/>
                <a:cs typeface="Courier New" panose="02070309020205020404" pitchFamily="49" charset="0"/>
              </a:rPr>
              <a:t>Translate the following to x64</a:t>
            </a:r>
          </a:p>
          <a:p>
            <a:r>
              <a:rPr lang="en-US" dirty="0">
                <a:latin typeface="Courier New" panose="02070309020205020404" pitchFamily="49" charset="0"/>
                <a:cs typeface="Courier New" panose="02070309020205020404" pitchFamily="49" charset="0"/>
              </a:rPr>
              <a:t>int main(){</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int8_t a;</a:t>
            </a:r>
          </a:p>
          <a:p>
            <a:r>
              <a:rPr lang="en-US" dirty="0">
                <a:latin typeface="Courier New" panose="02070309020205020404" pitchFamily="49" charset="0"/>
                <a:cs typeface="Courier New" panose="02070309020205020404" pitchFamily="49" charset="0"/>
              </a:rPr>
              <a:t>  int8_t b;</a:t>
            </a:r>
          </a:p>
          <a:p>
            <a:r>
              <a:rPr lang="en-US" dirty="0">
                <a:latin typeface="Courier New" panose="02070309020205020404" pitchFamily="49" charset="0"/>
                <a:cs typeface="Courier New" panose="02070309020205020404" pitchFamily="49" charset="0"/>
              </a:rPr>
              <a:t>  return a + -b;</a:t>
            </a:r>
          </a:p>
          <a:p>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11174704"/>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Expressiveness/Efficiency Limitations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F140F2AD-6246-4892-BB99-D7F085589BC2}"/>
              </a:ext>
            </a:extLst>
          </p:cNvPr>
          <p:cNvSpPr>
            <a:spLocks noGrp="1"/>
          </p:cNvSpPr>
          <p:nvPr>
            <p:ph idx="1"/>
          </p:nvPr>
        </p:nvSpPr>
        <p:spPr>
          <a:xfrm>
            <a:off x="2152650" y="1435334"/>
            <a:ext cx="7886700" cy="4351338"/>
          </a:xfrm>
        </p:spPr>
        <p:txBody>
          <a:bodyPr>
            <a:normAutofit lnSpcReduction="10000"/>
          </a:bodyPr>
          <a:lstStyle/>
          <a:p>
            <a:pPr marL="0" indent="0">
              <a:buNone/>
            </a:pPr>
            <a:r>
              <a:rPr lang="en-US" sz="2400" dirty="0">
                <a:latin typeface="Courier New" panose="02070309020205020404" pitchFamily="49" charset="0"/>
                <a:cs typeface="Courier New" panose="02070309020205020404" pitchFamily="49" charset="0"/>
              </a:rPr>
              <a:t>int[200] getArrayOf5s(){</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int[200] res;</a:t>
            </a:r>
          </a:p>
          <a:p>
            <a:pPr marL="0" indent="0">
              <a:buNone/>
            </a:pPr>
            <a:r>
              <a:rPr lang="en-US" sz="2400" dirty="0">
                <a:latin typeface="Courier New" panose="02070309020205020404" pitchFamily="49" charset="0"/>
                <a:cs typeface="Courier New" panose="02070309020205020404" pitchFamily="49" charset="0"/>
              </a:rPr>
              <a:t>  for (int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0 ; i &lt; 200 ;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    res[</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 = 5;</a:t>
            </a:r>
          </a:p>
          <a:p>
            <a:pPr marL="0" indent="0">
              <a:buNone/>
            </a:pP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return res;</a:t>
            </a:r>
          </a:p>
          <a:p>
            <a:pPr marL="0" indent="0">
              <a:buNone/>
            </a:pP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main(){</a:t>
            </a:r>
          </a:p>
          <a:p>
            <a:pPr marL="0" indent="0">
              <a:buNone/>
            </a:pPr>
            <a:r>
              <a:rPr lang="en-US" sz="2400" dirty="0">
                <a:latin typeface="Courier New" panose="02070309020205020404" pitchFamily="49" charset="0"/>
                <a:cs typeface="Courier New" panose="02070309020205020404" pitchFamily="49" charset="0"/>
              </a:rPr>
              <a:t>  int[200] fives = getArrayOf5s();</a:t>
            </a:r>
          </a:p>
          <a:p>
            <a:pPr marL="0" indent="0">
              <a:buNone/>
            </a:pPr>
            <a:r>
              <a:rPr lang="en-US" sz="2400" dirty="0">
                <a:latin typeface="Courier New" panose="02070309020205020404" pitchFamily="49" charset="0"/>
                <a:cs typeface="Courier New" panose="02070309020205020404" pitchFamily="49" charset="0"/>
              </a:rPr>
              <a:t>}</a:t>
            </a:r>
          </a:p>
          <a:p>
            <a:pPr marL="0" indent="0">
              <a:buNone/>
            </a:pPr>
            <a:endParaRPr lang="en-US" sz="2400" dirty="0">
              <a:cs typeface="Courier New" panose="02070309020205020404" pitchFamily="49" charset="0"/>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10</a:t>
            </a:fld>
            <a:endParaRPr lang="en-US"/>
          </a:p>
        </p:txBody>
      </p:sp>
      <p:sp>
        <p:nvSpPr>
          <p:cNvPr id="4" name="TextBox 3">
            <a:extLst>
              <a:ext uri="{FF2B5EF4-FFF2-40B4-BE49-F238E27FC236}">
                <a16:creationId xmlns:a16="http://schemas.microsoft.com/office/drawing/2014/main" id="{BA863F14-3771-5331-864F-82E3B742945D}"/>
              </a:ext>
            </a:extLst>
          </p:cNvPr>
          <p:cNvSpPr txBox="1"/>
          <p:nvPr/>
        </p:nvSpPr>
        <p:spPr>
          <a:xfrm>
            <a:off x="8480792" y="2867263"/>
            <a:ext cx="1681101" cy="1200329"/>
          </a:xfrm>
          <a:prstGeom prst="rect">
            <a:avLst/>
          </a:prstGeom>
          <a:noFill/>
        </p:spPr>
        <p:txBody>
          <a:bodyPr wrap="none" rtlCol="0">
            <a:spAutoFit/>
          </a:bodyPr>
          <a:lstStyle/>
          <a:p>
            <a:r>
              <a:rPr lang="en-US" i="1" dirty="0">
                <a:solidFill>
                  <a:schemeClr val="accent2"/>
                </a:solidFill>
              </a:rPr>
              <a:t>Would like res</a:t>
            </a:r>
          </a:p>
          <a:p>
            <a:r>
              <a:rPr lang="en-US" i="1" dirty="0">
                <a:solidFill>
                  <a:schemeClr val="accent2"/>
                </a:solidFill>
              </a:rPr>
              <a:t>allocated in the </a:t>
            </a:r>
          </a:p>
          <a:p>
            <a:r>
              <a:rPr lang="en-US" i="1" dirty="0">
                <a:solidFill>
                  <a:schemeClr val="accent2"/>
                </a:solidFill>
              </a:rPr>
              <a:t>callee but alive </a:t>
            </a:r>
          </a:p>
          <a:p>
            <a:r>
              <a:rPr lang="en-US" i="1" dirty="0">
                <a:solidFill>
                  <a:schemeClr val="accent2"/>
                </a:solidFill>
              </a:rPr>
              <a:t>in the caller</a:t>
            </a:r>
          </a:p>
        </p:txBody>
      </p:sp>
      <p:sp>
        <p:nvSpPr>
          <p:cNvPr id="5" name="Freeform: Shape 4">
            <a:extLst>
              <a:ext uri="{FF2B5EF4-FFF2-40B4-BE49-F238E27FC236}">
                <a16:creationId xmlns:a16="http://schemas.microsoft.com/office/drawing/2014/main" id="{A8823CCF-B92C-E2F4-19AF-82A98467110B}"/>
              </a:ext>
            </a:extLst>
          </p:cNvPr>
          <p:cNvSpPr/>
          <p:nvPr/>
        </p:nvSpPr>
        <p:spPr>
          <a:xfrm>
            <a:off x="5043752" y="1453754"/>
            <a:ext cx="4296301" cy="1418106"/>
          </a:xfrm>
          <a:custGeom>
            <a:avLst/>
            <a:gdLst>
              <a:gd name="connsiteX0" fmla="*/ 4296301 w 4296301"/>
              <a:gd name="connsiteY0" fmla="*/ 1443777 h 1443777"/>
              <a:gd name="connsiteX1" fmla="*/ 3556510 w 4296301"/>
              <a:gd name="connsiteY1" fmla="*/ 42310 h 1443777"/>
              <a:gd name="connsiteX2" fmla="*/ 0 w 4296301"/>
              <a:gd name="connsiteY2" fmla="*/ 501807 h 1443777"/>
              <a:gd name="connsiteX0" fmla="*/ 4296301 w 4296301"/>
              <a:gd name="connsiteY0" fmla="*/ 1423092 h 1423092"/>
              <a:gd name="connsiteX1" fmla="*/ 3556510 w 4296301"/>
              <a:gd name="connsiteY1" fmla="*/ 21625 h 1423092"/>
              <a:gd name="connsiteX2" fmla="*/ 0 w 4296301"/>
              <a:gd name="connsiteY2" fmla="*/ 481122 h 1423092"/>
              <a:gd name="connsiteX0" fmla="*/ 4296301 w 4296301"/>
              <a:gd name="connsiteY0" fmla="*/ 1418106 h 1418106"/>
              <a:gd name="connsiteX1" fmla="*/ 3556510 w 4296301"/>
              <a:gd name="connsiteY1" fmla="*/ 16639 h 1418106"/>
              <a:gd name="connsiteX2" fmla="*/ 0 w 4296301"/>
              <a:gd name="connsiteY2" fmla="*/ 476136 h 1418106"/>
            </a:gdLst>
            <a:ahLst/>
            <a:cxnLst>
              <a:cxn ang="0">
                <a:pos x="connsiteX0" y="connsiteY0"/>
              </a:cxn>
              <a:cxn ang="0">
                <a:pos x="connsiteX1" y="connsiteY1"/>
              </a:cxn>
              <a:cxn ang="0">
                <a:pos x="connsiteX2" y="connsiteY2"/>
              </a:cxn>
            </a:cxnLst>
            <a:rect l="l" t="t" r="r" b="b"/>
            <a:pathLst>
              <a:path w="4296301" h="1418106">
                <a:moveTo>
                  <a:pt x="4296301" y="1418106"/>
                </a:moveTo>
                <a:cubicBezTo>
                  <a:pt x="4284430" y="795870"/>
                  <a:pt x="4272560" y="173634"/>
                  <a:pt x="3556510" y="16639"/>
                </a:cubicBezTo>
                <a:cubicBezTo>
                  <a:pt x="2840460" y="-140356"/>
                  <a:pt x="1649979" y="875516"/>
                  <a:pt x="0" y="476136"/>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9326"/>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11</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18539"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4" y="3303363"/>
            <a:ext cx="2067392" cy="2641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095131" y="2467302"/>
            <a:ext cx="2762761" cy="383441"/>
            <a:chOff x="2295868" y="3192128"/>
            <a:chExt cx="2762761" cy="383441"/>
          </a:xfrm>
        </p:grpSpPr>
        <p:sp>
          <p:nvSpPr>
            <p:cNvPr id="45" name="Rectangle 44">
              <a:extLst>
                <a:ext uri="{FF2B5EF4-FFF2-40B4-BE49-F238E27FC236}">
                  <a16:creationId xmlns:a16="http://schemas.microsoft.com/office/drawing/2014/main" id="{38BEB742-A0A5-40C5-A30C-B2143C86E7FE}"/>
                </a:ext>
              </a:extLst>
            </p:cNvPr>
            <p:cNvSpPr/>
            <p:nvPr/>
          </p:nvSpPr>
          <p:spPr>
            <a:xfrm>
              <a:off x="2295868" y="3297763"/>
              <a:ext cx="276276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606821"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080940" y="3311022"/>
            <a:ext cx="2776953"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5"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25" name="Arrow: Right 24">
            <a:extLst>
              <a:ext uri="{FF2B5EF4-FFF2-40B4-BE49-F238E27FC236}">
                <a16:creationId xmlns:a16="http://schemas.microsoft.com/office/drawing/2014/main" id="{3A68D3F1-EC7A-49F5-A5ED-4ED56B35B41C}"/>
              </a:ext>
            </a:extLst>
          </p:cNvPr>
          <p:cNvSpPr/>
          <p:nvPr/>
        </p:nvSpPr>
        <p:spPr>
          <a:xfrm>
            <a:off x="1568604" y="551985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47625"/>
      </p:ext>
    </p:extLst>
  </p:cSld>
  <p:clrMapOvr>
    <a:masterClrMapping/>
  </p:clrMapOvr>
</p:sld>
</file>

<file path=ppt/slides/slide12.xml><?xml version="1.0" encoding="utf-8"?>
<p:sld xmlns:a16="http://schemas.microsoft.com/office/drawing/2014/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12</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6468881"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6489140" y="3301373"/>
            <a:ext cx="3471136" cy="26616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36148"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557292" cy="383441"/>
            <a:chOff x="3093971" y="3192128"/>
            <a:chExt cx="557292"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1" y="3297763"/>
              <a:ext cx="557292"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227680"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endParaRPr lang="en-US" sz="1400" dirty="0"/>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311022"/>
            <a:ext cx="557292" cy="255459"/>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7890347"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101" name="Rectangle 100">
            <a:extLst>
              <a:ext uri="{FF2B5EF4-FFF2-40B4-BE49-F238E27FC236}">
                <a16:creationId xmlns:a16="http://schemas.microsoft.com/office/drawing/2014/main" id="{BE2F328C-5D71-437C-B52B-3A77AB954DE3}"/>
              </a:ext>
            </a:extLst>
          </p:cNvPr>
          <p:cNvSpPr/>
          <p:nvPr/>
        </p:nvSpPr>
        <p:spPr>
          <a:xfrm>
            <a:off x="7122768" y="2580543"/>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0232083-0EBE-482D-AE21-AFF766262927}"/>
              </a:ext>
            </a:extLst>
          </p:cNvPr>
          <p:cNvSpPr/>
          <p:nvPr/>
        </p:nvSpPr>
        <p:spPr>
          <a:xfrm>
            <a:off x="6470894" y="2572937"/>
            <a:ext cx="65071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070E8E14-C86C-4DB1-A824-48F1FB35E5BC}"/>
              </a:ext>
            </a:extLst>
          </p:cNvPr>
          <p:cNvSpPr txBox="1"/>
          <p:nvPr/>
        </p:nvSpPr>
        <p:spPr>
          <a:xfrm>
            <a:off x="6571977" y="2760580"/>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obj1</a:t>
            </a:r>
          </a:p>
        </p:txBody>
      </p:sp>
      <p:cxnSp>
        <p:nvCxnSpPr>
          <p:cNvPr id="111" name="Straight Connector 110">
            <a:extLst>
              <a:ext uri="{FF2B5EF4-FFF2-40B4-BE49-F238E27FC236}">
                <a16:creationId xmlns:a16="http://schemas.microsoft.com/office/drawing/2014/main" id="{A1DA7840-01A6-4680-B500-EDF231D0CDE2}"/>
              </a:ext>
            </a:extLst>
          </p:cNvPr>
          <p:cNvCxnSpPr>
            <a:cxnSpLocks/>
            <a:stCxn id="101" idx="0"/>
          </p:cNvCxnSpPr>
          <p:nvPr/>
        </p:nvCxnSpPr>
        <p:spPr>
          <a:xfrm>
            <a:off x="7509115" y="2580543"/>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4EFC6FFF-B75B-4908-B37B-ECDDA1A01BBF}"/>
              </a:ext>
            </a:extLst>
          </p:cNvPr>
          <p:cNvSpPr txBox="1"/>
          <p:nvPr/>
        </p:nvSpPr>
        <p:spPr>
          <a:xfrm>
            <a:off x="7221895" y="2771668"/>
            <a:ext cx="57141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books</a:t>
            </a:r>
          </a:p>
        </p:txBody>
      </p:sp>
      <p:cxnSp>
        <p:nvCxnSpPr>
          <p:cNvPr id="127" name="Straight Connector 126">
            <a:extLst>
              <a:ext uri="{FF2B5EF4-FFF2-40B4-BE49-F238E27FC236}">
                <a16:creationId xmlns:a16="http://schemas.microsoft.com/office/drawing/2014/main" id="{A55FDC6C-D12B-415C-BFAF-1066A302C5E2}"/>
              </a:ext>
            </a:extLst>
          </p:cNvPr>
          <p:cNvCxnSpPr>
            <a:cxnSpLocks/>
          </p:cNvCxnSpPr>
          <p:nvPr/>
        </p:nvCxnSpPr>
        <p:spPr>
          <a:xfrm>
            <a:off x="7893029" y="3116363"/>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30DDD90E-FF09-4CFC-BDF7-000DA3B5B7F0}"/>
              </a:ext>
            </a:extLst>
          </p:cNvPr>
          <p:cNvCxnSpPr>
            <a:cxnSpLocks/>
          </p:cNvCxnSpPr>
          <p:nvPr/>
        </p:nvCxnSpPr>
        <p:spPr>
          <a:xfrm>
            <a:off x="7866829" y="3116365"/>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136" name="Straight Connector 135">
            <a:extLst>
              <a:ext uri="{FF2B5EF4-FFF2-40B4-BE49-F238E27FC236}">
                <a16:creationId xmlns:a16="http://schemas.microsoft.com/office/drawing/2014/main" id="{D23161A6-771F-403F-9E28-7294324173AE}"/>
              </a:ext>
            </a:extLst>
          </p:cNvPr>
          <p:cNvCxnSpPr>
            <a:cxnSpLocks/>
          </p:cNvCxnSpPr>
          <p:nvPr/>
        </p:nvCxnSpPr>
        <p:spPr>
          <a:xfrm flipV="1">
            <a:off x="6489141" y="3239527"/>
            <a:ext cx="1386193" cy="264"/>
          </a:xfrm>
          <a:prstGeom prst="line">
            <a:avLst/>
          </a:prstGeom>
        </p:spPr>
        <p:style>
          <a:lnRef idx="3">
            <a:schemeClr val="dk1"/>
          </a:lnRef>
          <a:fillRef idx="0">
            <a:schemeClr val="dk1"/>
          </a:fillRef>
          <a:effectRef idx="2">
            <a:schemeClr val="dk1"/>
          </a:effectRef>
          <a:fontRef idx="minor">
            <a:schemeClr val="tx1"/>
          </a:fontRef>
        </p:style>
      </p:cxnSp>
      <p:sp>
        <p:nvSpPr>
          <p:cNvPr id="137" name="TextBox 136">
            <a:extLst>
              <a:ext uri="{FF2B5EF4-FFF2-40B4-BE49-F238E27FC236}">
                <a16:creationId xmlns:a16="http://schemas.microsoft.com/office/drawing/2014/main" id="{8FD76746-AB47-433F-A1B4-4885B66ADB3D}"/>
              </a:ext>
            </a:extLst>
          </p:cNvPr>
          <p:cNvSpPr txBox="1"/>
          <p:nvPr/>
        </p:nvSpPr>
        <p:spPr>
          <a:xfrm>
            <a:off x="6902570" y="3128822"/>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cxnSp>
        <p:nvCxnSpPr>
          <p:cNvPr id="138" name="Straight Connector 137">
            <a:extLst>
              <a:ext uri="{FF2B5EF4-FFF2-40B4-BE49-F238E27FC236}">
                <a16:creationId xmlns:a16="http://schemas.microsoft.com/office/drawing/2014/main" id="{E58761AE-25A0-4D42-A584-33520CF17138}"/>
              </a:ext>
            </a:extLst>
          </p:cNvPr>
          <p:cNvCxnSpPr>
            <a:cxnSpLocks/>
          </p:cNvCxnSpPr>
          <p:nvPr/>
        </p:nvCxnSpPr>
        <p:spPr>
          <a:xfrm>
            <a:off x="6492819" y="3123506"/>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139" name="TextBox 138">
            <a:extLst>
              <a:ext uri="{FF2B5EF4-FFF2-40B4-BE49-F238E27FC236}">
                <a16:creationId xmlns:a16="http://schemas.microsoft.com/office/drawing/2014/main" id="{34C2B551-21F2-4414-A971-C79A41C0EAA7}"/>
              </a:ext>
            </a:extLst>
          </p:cNvPr>
          <p:cNvSpPr txBox="1"/>
          <p:nvPr/>
        </p:nvSpPr>
        <p:spPr>
          <a:xfrm>
            <a:off x="6531139" y="2612185"/>
            <a:ext cx="522178"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66" name="Arrow: Right 65">
            <a:extLst>
              <a:ext uri="{FF2B5EF4-FFF2-40B4-BE49-F238E27FC236}">
                <a16:creationId xmlns:a16="http://schemas.microsoft.com/office/drawing/2014/main" id="{3D782751-2D54-4E9A-B30D-0447F2FBB222}"/>
              </a:ext>
            </a:extLst>
          </p:cNvPr>
          <p:cNvSpPr/>
          <p:nvPr/>
        </p:nvSpPr>
        <p:spPr>
          <a:xfrm>
            <a:off x="1721004" y="4646345"/>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3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a16="http://schemas.microsoft.com/office/drawing/2014/main" xmlns:p14="http://schemas.microsoft.com/office/powerpoint/2010/main">
      <p:transition spd="slow">
        <p:fade/>
      </p:transition>
    </mc:Fallback>
  </mc:AlternateContent>
</p:sld>
</file>

<file path=ppt/slides/slide13.xml><?xml version="1.0" encoding="utf-8"?>
<p:sld xmlns:a16="http://schemas.microsoft.com/office/drawing/2014/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13</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282000"/>
            <a:ext cx="2067393" cy="28554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7" y="3311022"/>
            <a:ext cx="815926" cy="25546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5893233" y="2467302"/>
            <a:ext cx="1999651" cy="383441"/>
            <a:chOff x="3093970" y="3192128"/>
            <a:chExt cx="1999651" cy="383441"/>
          </a:xfrm>
        </p:grpSpPr>
        <p:sp>
          <p:nvSpPr>
            <p:cNvPr id="45" name="Rectangle 44">
              <a:extLst>
                <a:ext uri="{FF2B5EF4-FFF2-40B4-BE49-F238E27FC236}">
                  <a16:creationId xmlns:a16="http://schemas.microsoft.com/office/drawing/2014/main" id="{38BEB742-A0A5-40C5-A30C-B2143C86E7FE}"/>
                </a:ext>
              </a:extLst>
            </p:cNvPr>
            <p:cNvSpPr/>
            <p:nvPr/>
          </p:nvSpPr>
          <p:spPr>
            <a:xfrm>
              <a:off x="3093970" y="3297763"/>
              <a:ext cx="1999651"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3930204"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5910495" y="3288676"/>
            <a:ext cx="1927138" cy="27780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8" name="Arrow: Right 67">
            <a:extLst>
              <a:ext uri="{FF2B5EF4-FFF2-40B4-BE49-F238E27FC236}">
                <a16:creationId xmlns:a16="http://schemas.microsoft.com/office/drawing/2014/main" id="{5FFCAC9F-9A10-40D8-B22B-24425084D9BE}"/>
              </a:ext>
            </a:extLst>
          </p:cNvPr>
          <p:cNvSpPr/>
          <p:nvPr/>
        </p:nvSpPr>
        <p:spPr>
          <a:xfrm>
            <a:off x="1698702" y="575031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76D2A9E-02D1-4404-967D-7D3CF741231D}"/>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Tree>
    <p:extLst>
      <p:ext uri="{BB962C8B-B14F-4D97-AF65-F5344CB8AC3E}">
        <p14:creationId xmlns:p14="http://schemas.microsoft.com/office/powerpoint/2010/main" val="3662848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a16="http://schemas.microsoft.com/office/drawing/2014/main" xmlns:p14="http://schemas.microsoft.com/office/powerpoint/2010/main">
      <p:transition spd="slow">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14</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892883" y="3311019"/>
            <a:ext cx="2067393" cy="25652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30"/>
            <a:ext cx="1559850"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6696238" y="2467302"/>
            <a:ext cx="1196645" cy="383441"/>
            <a:chOff x="3896975" y="3192128"/>
            <a:chExt cx="1196645" cy="383441"/>
          </a:xfrm>
        </p:grpSpPr>
        <p:sp>
          <p:nvSpPr>
            <p:cNvPr id="45" name="Rectangle 44">
              <a:extLst>
                <a:ext uri="{FF2B5EF4-FFF2-40B4-BE49-F238E27FC236}">
                  <a16:creationId xmlns:a16="http://schemas.microsoft.com/office/drawing/2014/main" id="{38BEB742-A0A5-40C5-A30C-B2143C86E7FE}"/>
                </a:ext>
              </a:extLst>
            </p:cNvPr>
            <p:cNvSpPr/>
            <p:nvPr/>
          </p:nvSpPr>
          <p:spPr>
            <a:xfrm>
              <a:off x="3896975" y="3297763"/>
              <a:ext cx="1196645"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365099"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104" name="Rectangle 103">
            <a:extLst>
              <a:ext uri="{FF2B5EF4-FFF2-40B4-BE49-F238E27FC236}">
                <a16:creationId xmlns:a16="http://schemas.microsoft.com/office/drawing/2014/main" id="{77E8F3C7-81E8-4FBC-AE8C-4251B0AC778B}"/>
              </a:ext>
            </a:extLst>
          </p:cNvPr>
          <p:cNvSpPr/>
          <p:nvPr/>
        </p:nvSpPr>
        <p:spPr>
          <a:xfrm>
            <a:off x="6690075" y="3311020"/>
            <a:ext cx="1147558" cy="25546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Arrow: Right 72">
            <a:extLst>
              <a:ext uri="{FF2B5EF4-FFF2-40B4-BE49-F238E27FC236}">
                <a16:creationId xmlns:a16="http://schemas.microsoft.com/office/drawing/2014/main" id="{806E7236-92CD-4F97-A3FE-8F5863507B39}"/>
              </a:ext>
            </a:extLst>
          </p:cNvPr>
          <p:cNvSpPr/>
          <p:nvPr/>
        </p:nvSpPr>
        <p:spPr>
          <a:xfrm>
            <a:off x="1721004" y="6040241"/>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43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a16="http://schemas.microsoft.com/office/drawing/2014/main" xmlns:p14="http://schemas.microsoft.com/office/powerpoint/2010/main">
      <p:transition spd="slow">
        <p:fade/>
      </p:transition>
    </mc:Fallback>
  </mc:AlternateContent>
</p:sld>
</file>

<file path=ppt/slides/slide15.xml><?xml version="1.0" encoding="utf-8"?>
<p:sld xmlns:a16="http://schemas.microsoft.com/office/drawing/2014/main" xmlns:p14="http://schemas.microsoft.com/office/powerpoint/2010/main" xmlns:mc="http://schemas.openxmlformats.org/markup-compatibility/2006" xmlns:p159="http://schemas.microsoft.com/office/powerpoint/2015/09/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Heap: Basic Idea</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7422219" cy="471734"/>
          </a:xfrm>
        </p:spPr>
        <p:txBody>
          <a:bodyPr>
            <a:normAutofit lnSpcReduction="10000"/>
          </a:bodyPr>
          <a:lstStyle/>
          <a:p>
            <a:pPr marL="0" indent="0">
              <a:buNone/>
            </a:pPr>
            <a:r>
              <a:rPr lang="en-US" b="1" dirty="0"/>
              <a:t>Disassociate memory region from ARs</a:t>
            </a:r>
            <a:endParaRPr lang="en-US" b="1" i="1"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15</a:t>
            </a:fld>
            <a:endParaRPr lang="en-US" dirty="0"/>
          </a:p>
        </p:txBody>
      </p:sp>
      <p:sp>
        <p:nvSpPr>
          <p:cNvPr id="6" name="Rectangle: Rounded Corners 5">
            <a:extLst>
              <a:ext uri="{FF2B5EF4-FFF2-40B4-BE49-F238E27FC236}">
                <a16:creationId xmlns:a16="http://schemas.microsoft.com/office/drawing/2014/main" id="{82DE35D0-A17B-4CF2-A652-A6664878FB7A}"/>
              </a:ext>
            </a:extLst>
          </p:cNvPr>
          <p:cNvSpPr/>
          <p:nvPr/>
        </p:nvSpPr>
        <p:spPr>
          <a:xfrm>
            <a:off x="2542014" y="1920314"/>
            <a:ext cx="7702239"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92A891C-D124-43C3-9345-E49DEBB5D1AB}"/>
              </a:ext>
            </a:extLst>
          </p:cNvPr>
          <p:cNvSpPr/>
          <p:nvPr/>
        </p:nvSpPr>
        <p:spPr>
          <a:xfrm>
            <a:off x="9149249" y="2575780"/>
            <a:ext cx="77269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C2FB801-760E-45B2-BE01-F34AA4170BE1}"/>
              </a:ext>
            </a:extLst>
          </p:cNvPr>
          <p:cNvGrpSpPr/>
          <p:nvPr/>
        </p:nvGrpSpPr>
        <p:grpSpPr>
          <a:xfrm>
            <a:off x="7907386" y="2864820"/>
            <a:ext cx="307532" cy="229681"/>
            <a:chOff x="9129734" y="876409"/>
            <a:chExt cx="307532" cy="229681"/>
          </a:xfrm>
        </p:grpSpPr>
        <p:cxnSp>
          <p:nvCxnSpPr>
            <p:cNvPr id="11" name="Straight Connector 10">
              <a:extLst>
                <a:ext uri="{FF2B5EF4-FFF2-40B4-BE49-F238E27FC236}">
                  <a16:creationId xmlns:a16="http://schemas.microsoft.com/office/drawing/2014/main" id="{7EBF41C9-7374-42A7-A330-DBA6D8C2528C}"/>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7D985F-CBAB-4CA2-BB76-6C431946ED37}"/>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FA56A57-E51B-4615-B2B2-185E6E7C3877}"/>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sp>
        <p:nvSpPr>
          <p:cNvPr id="30" name="Rectangle 29">
            <a:extLst>
              <a:ext uri="{FF2B5EF4-FFF2-40B4-BE49-F238E27FC236}">
                <a16:creationId xmlns:a16="http://schemas.microsoft.com/office/drawing/2014/main" id="{566BB760-EFFF-403E-B220-9C8BE96A039F}"/>
              </a:ext>
            </a:extLst>
          </p:cNvPr>
          <p:cNvSpPr/>
          <p:nvPr/>
        </p:nvSpPr>
        <p:spPr>
          <a:xfrm>
            <a:off x="7903713" y="3326949"/>
            <a:ext cx="2056563" cy="240590"/>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32" name="Rectangle 31">
            <a:extLst>
              <a:ext uri="{FF2B5EF4-FFF2-40B4-BE49-F238E27FC236}">
                <a16:creationId xmlns:a16="http://schemas.microsoft.com/office/drawing/2014/main" id="{34DCC49E-26D8-431B-902E-5B85E11C7959}"/>
              </a:ext>
            </a:extLst>
          </p:cNvPr>
          <p:cNvSpPr/>
          <p:nvPr/>
        </p:nvSpPr>
        <p:spPr>
          <a:xfrm>
            <a:off x="8497375" y="2579325"/>
            <a:ext cx="650718"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BA0C394-FC36-489A-9FE4-AF513C113F74}"/>
              </a:ext>
            </a:extLst>
          </p:cNvPr>
          <p:cNvSpPr txBox="1"/>
          <p:nvPr/>
        </p:nvSpPr>
        <p:spPr>
          <a:xfrm>
            <a:off x="8598458" y="2766968"/>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res</a:t>
            </a:r>
          </a:p>
        </p:txBody>
      </p:sp>
      <p:cxnSp>
        <p:nvCxnSpPr>
          <p:cNvPr id="38" name="Straight Connector 37">
            <a:extLst>
              <a:ext uri="{FF2B5EF4-FFF2-40B4-BE49-F238E27FC236}">
                <a16:creationId xmlns:a16="http://schemas.microsoft.com/office/drawing/2014/main" id="{0A0908AB-3C95-4A23-8653-7647A31A955E}"/>
              </a:ext>
            </a:extLst>
          </p:cNvPr>
          <p:cNvCxnSpPr>
            <a:cxnSpLocks/>
          </p:cNvCxnSpPr>
          <p:nvPr/>
        </p:nvCxnSpPr>
        <p:spPr>
          <a:xfrm>
            <a:off x="9940943" y="3109222"/>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30FD5479-2F27-48ED-AA60-1E22F93A4758}"/>
              </a:ext>
            </a:extLst>
          </p:cNvPr>
          <p:cNvCxnSpPr>
            <a:cxnSpLocks/>
          </p:cNvCxnSpPr>
          <p:nvPr/>
        </p:nvCxnSpPr>
        <p:spPr>
          <a:xfrm>
            <a:off x="7892885" y="3232384"/>
            <a:ext cx="2056563" cy="0"/>
          </a:xfrm>
          <a:prstGeom prst="line">
            <a:avLst/>
          </a:prstGeom>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B93CCB43-E3CC-4273-9FDA-1F00638600DF}"/>
              </a:ext>
            </a:extLst>
          </p:cNvPr>
          <p:cNvSpPr txBox="1"/>
          <p:nvPr/>
        </p:nvSpPr>
        <p:spPr>
          <a:xfrm>
            <a:off x="8569601" y="3121679"/>
            <a:ext cx="659906" cy="172420"/>
          </a:xfrm>
          <a:prstGeom prst="rect">
            <a:avLst/>
          </a:prstGeom>
          <a:solidFill>
            <a:schemeClr val="bg1"/>
          </a:solidFill>
        </p:spPr>
        <p:txBody>
          <a:bodyPr wrap="square" lIns="0" tIns="0" rIns="0" bIns="0" rtlCol="0">
            <a:spAutoFit/>
          </a:bodyPr>
          <a:lstStyle/>
          <a:p>
            <a:pPr algn="ctr">
              <a:lnSpc>
                <a:spcPts val="1300"/>
              </a:lnSpc>
            </a:pPr>
            <a:r>
              <a:rPr lang="en-US" sz="1400" dirty="0"/>
              <a:t>fn2 AR</a:t>
            </a:r>
          </a:p>
        </p:txBody>
      </p:sp>
      <p:sp>
        <p:nvSpPr>
          <p:cNvPr id="55" name="Rectangle 54">
            <a:extLst>
              <a:ext uri="{FF2B5EF4-FFF2-40B4-BE49-F238E27FC236}">
                <a16:creationId xmlns:a16="http://schemas.microsoft.com/office/drawing/2014/main" id="{75DB8634-4427-48F3-B026-3BF4264579CB}"/>
              </a:ext>
            </a:extLst>
          </p:cNvPr>
          <p:cNvSpPr/>
          <p:nvPr/>
        </p:nvSpPr>
        <p:spPr>
          <a:xfrm>
            <a:off x="2590480" y="3311022"/>
            <a:ext cx="164789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.text</a:t>
            </a:r>
          </a:p>
        </p:txBody>
      </p:sp>
      <p:sp>
        <p:nvSpPr>
          <p:cNvPr id="56" name="Rectangle 55">
            <a:extLst>
              <a:ext uri="{FF2B5EF4-FFF2-40B4-BE49-F238E27FC236}">
                <a16:creationId xmlns:a16="http://schemas.microsoft.com/office/drawing/2014/main" id="{827C5E9C-F845-4CCD-945E-A3DF50148EC8}"/>
              </a:ext>
            </a:extLst>
          </p:cNvPr>
          <p:cNvSpPr/>
          <p:nvPr/>
        </p:nvSpPr>
        <p:spPr>
          <a:xfrm>
            <a:off x="5074976" y="3319328"/>
            <a:ext cx="2276505" cy="24715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grpSp>
        <p:nvGrpSpPr>
          <p:cNvPr id="112" name="Group 111">
            <a:extLst>
              <a:ext uri="{FF2B5EF4-FFF2-40B4-BE49-F238E27FC236}">
                <a16:creationId xmlns:a16="http://schemas.microsoft.com/office/drawing/2014/main" id="{5DE79B5D-1CC8-4E16-8F9B-094DDECBED58}"/>
              </a:ext>
            </a:extLst>
          </p:cNvPr>
          <p:cNvGrpSpPr/>
          <p:nvPr/>
        </p:nvGrpSpPr>
        <p:grpSpPr>
          <a:xfrm>
            <a:off x="7341108" y="2467302"/>
            <a:ext cx="551774" cy="383441"/>
            <a:chOff x="4541846" y="3192128"/>
            <a:chExt cx="551774" cy="383441"/>
          </a:xfrm>
        </p:grpSpPr>
        <p:sp>
          <p:nvSpPr>
            <p:cNvPr id="45" name="Rectangle 44">
              <a:extLst>
                <a:ext uri="{FF2B5EF4-FFF2-40B4-BE49-F238E27FC236}">
                  <a16:creationId xmlns:a16="http://schemas.microsoft.com/office/drawing/2014/main" id="{38BEB742-A0A5-40C5-A30C-B2143C86E7FE}"/>
                </a:ext>
              </a:extLst>
            </p:cNvPr>
            <p:cNvSpPr/>
            <p:nvPr/>
          </p:nvSpPr>
          <p:spPr>
            <a:xfrm>
              <a:off x="4541846" y="3297763"/>
              <a:ext cx="551774" cy="2778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TextBox 56">
              <a:extLst>
                <a:ext uri="{FF2B5EF4-FFF2-40B4-BE49-F238E27FC236}">
                  <a16:creationId xmlns:a16="http://schemas.microsoft.com/office/drawing/2014/main" id="{3B60F240-89B0-43F0-9E4C-746DB3A2085F}"/>
                </a:ext>
              </a:extLst>
            </p:cNvPr>
            <p:cNvSpPr txBox="1"/>
            <p:nvPr/>
          </p:nvSpPr>
          <p:spPr>
            <a:xfrm>
              <a:off x="4655028" y="3192128"/>
              <a:ext cx="343364" cy="369332"/>
            </a:xfrm>
            <a:prstGeom prst="rect">
              <a:avLst/>
            </a:prstGeom>
            <a:noFill/>
          </p:spPr>
          <p:txBody>
            <a:bodyPr wrap="none" rtlCol="0">
              <a:spAutoFit/>
            </a:bodyPr>
            <a:lstStyle/>
            <a:p>
              <a:r>
                <a:rPr lang="en-US" dirty="0"/>
                <a:t>…</a:t>
              </a:r>
            </a:p>
          </p:txBody>
        </p:sp>
      </p:grpSp>
      <p:sp>
        <p:nvSpPr>
          <p:cNvPr id="60" name="Rectangle 59">
            <a:extLst>
              <a:ext uri="{FF2B5EF4-FFF2-40B4-BE49-F238E27FC236}">
                <a16:creationId xmlns:a16="http://schemas.microsoft.com/office/drawing/2014/main" id="{C1608ABB-4D98-461F-BA56-45CAD148460A}"/>
              </a:ext>
            </a:extLst>
          </p:cNvPr>
          <p:cNvSpPr/>
          <p:nvPr/>
        </p:nvSpPr>
        <p:spPr>
          <a:xfrm>
            <a:off x="2590480" y="2566865"/>
            <a:ext cx="801187"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61" name="Straight Connector 60">
            <a:extLst>
              <a:ext uri="{FF2B5EF4-FFF2-40B4-BE49-F238E27FC236}">
                <a16:creationId xmlns:a16="http://schemas.microsoft.com/office/drawing/2014/main" id="{59204A0E-63BD-4968-A770-05DAF38DF7C6}"/>
              </a:ext>
            </a:extLst>
          </p:cNvPr>
          <p:cNvCxnSpPr>
            <a:cxnSpLocks/>
          </p:cNvCxnSpPr>
          <p:nvPr/>
        </p:nvCxnSpPr>
        <p:spPr>
          <a:xfrm>
            <a:off x="2589871" y="3074868"/>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a:extLst>
              <a:ext uri="{FF2B5EF4-FFF2-40B4-BE49-F238E27FC236}">
                <a16:creationId xmlns:a16="http://schemas.microsoft.com/office/drawing/2014/main" id="{9D90A521-8D6F-40C5-A493-CE783BA32CBC}"/>
              </a:ext>
            </a:extLst>
          </p:cNvPr>
          <p:cNvCxnSpPr>
            <a:cxnSpLocks/>
          </p:cNvCxnSpPr>
          <p:nvPr/>
        </p:nvCxnSpPr>
        <p:spPr>
          <a:xfrm>
            <a:off x="2590482" y="3188862"/>
            <a:ext cx="809539" cy="9118"/>
          </a:xfrm>
          <a:prstGeom prst="line">
            <a:avLst/>
          </a:prstGeom>
        </p:spPr>
        <p:style>
          <a:lnRef idx="3">
            <a:schemeClr val="dk1"/>
          </a:lnRef>
          <a:fillRef idx="0">
            <a:schemeClr val="dk1"/>
          </a:fillRef>
          <a:effectRef idx="2">
            <a:schemeClr val="dk1"/>
          </a:effectRef>
          <a:fontRef idx="minor">
            <a:schemeClr val="tx1"/>
          </a:fontRef>
        </p:style>
      </p:cxnSp>
      <p:sp>
        <p:nvSpPr>
          <p:cNvPr id="63" name="TextBox 62">
            <a:extLst>
              <a:ext uri="{FF2B5EF4-FFF2-40B4-BE49-F238E27FC236}">
                <a16:creationId xmlns:a16="http://schemas.microsoft.com/office/drawing/2014/main" id="{85DA958F-11F5-4E11-A996-7FF7A381D620}"/>
              </a:ext>
            </a:extLst>
          </p:cNvPr>
          <p:cNvSpPr txBox="1"/>
          <p:nvPr/>
        </p:nvSpPr>
        <p:spPr>
          <a:xfrm>
            <a:off x="2630713" y="3106377"/>
            <a:ext cx="71887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64" name="Straight Connector 63">
            <a:extLst>
              <a:ext uri="{FF2B5EF4-FFF2-40B4-BE49-F238E27FC236}">
                <a16:creationId xmlns:a16="http://schemas.microsoft.com/office/drawing/2014/main" id="{0855A694-2B32-4DFB-82EF-AB3076CE6CC9}"/>
              </a:ext>
            </a:extLst>
          </p:cNvPr>
          <p:cNvCxnSpPr>
            <a:cxnSpLocks/>
          </p:cNvCxnSpPr>
          <p:nvPr/>
        </p:nvCxnSpPr>
        <p:spPr>
          <a:xfrm>
            <a:off x="3396140" y="3074553"/>
            <a:ext cx="610" cy="123428"/>
          </a:xfrm>
          <a:prstGeom prst="line">
            <a:avLst/>
          </a:prstGeom>
        </p:spPr>
        <p:style>
          <a:lnRef idx="3">
            <a:schemeClr val="dk1"/>
          </a:lnRef>
          <a:fillRef idx="0">
            <a:schemeClr val="dk1"/>
          </a:fillRef>
          <a:effectRef idx="2">
            <a:schemeClr val="dk1"/>
          </a:effectRef>
          <a:fontRef idx="minor">
            <a:schemeClr val="tx1"/>
          </a:fontRef>
        </p:style>
      </p:cxnSp>
      <p:sp>
        <p:nvSpPr>
          <p:cNvPr id="76" name="TextBox 75">
            <a:extLst>
              <a:ext uri="{FF2B5EF4-FFF2-40B4-BE49-F238E27FC236}">
                <a16:creationId xmlns:a16="http://schemas.microsoft.com/office/drawing/2014/main" id="{6F1485F5-07B5-4C26-95E8-B6336C74685C}"/>
              </a:ext>
            </a:extLst>
          </p:cNvPr>
          <p:cNvSpPr txBox="1"/>
          <p:nvPr/>
        </p:nvSpPr>
        <p:spPr>
          <a:xfrm>
            <a:off x="5513286" y="1788601"/>
            <a:ext cx="1927002" cy="369332"/>
          </a:xfrm>
          <a:prstGeom prst="rect">
            <a:avLst/>
          </a:prstGeom>
          <a:solidFill>
            <a:schemeClr val="bg1"/>
          </a:solidFill>
        </p:spPr>
        <p:txBody>
          <a:bodyPr wrap="none" rtlCol="0">
            <a:spAutoFit/>
          </a:bodyPr>
          <a:lstStyle/>
          <a:p>
            <a:r>
              <a:rPr lang="en-US" b="1" dirty="0"/>
              <a:t>Memory snapshot</a:t>
            </a:r>
          </a:p>
        </p:txBody>
      </p:sp>
      <p:cxnSp>
        <p:nvCxnSpPr>
          <p:cNvPr id="77" name="Straight Connector 76">
            <a:extLst>
              <a:ext uri="{FF2B5EF4-FFF2-40B4-BE49-F238E27FC236}">
                <a16:creationId xmlns:a16="http://schemas.microsoft.com/office/drawing/2014/main" id="{D42398BC-9E84-4543-A007-C507FA8E3F21}"/>
              </a:ext>
            </a:extLst>
          </p:cNvPr>
          <p:cNvCxnSpPr>
            <a:cxnSpLocks/>
          </p:cNvCxnSpPr>
          <p:nvPr/>
        </p:nvCxnSpPr>
        <p:spPr>
          <a:xfrm>
            <a:off x="3424203" y="3079629"/>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a:extLst>
              <a:ext uri="{FF2B5EF4-FFF2-40B4-BE49-F238E27FC236}">
                <a16:creationId xmlns:a16="http://schemas.microsoft.com/office/drawing/2014/main" id="{C6C81472-53D5-4A8E-A13C-1D119E3BE041}"/>
              </a:ext>
            </a:extLst>
          </p:cNvPr>
          <p:cNvCxnSpPr>
            <a:cxnSpLocks/>
          </p:cNvCxnSpPr>
          <p:nvPr/>
        </p:nvCxnSpPr>
        <p:spPr>
          <a:xfrm>
            <a:off x="3424814" y="3193624"/>
            <a:ext cx="816813" cy="4356"/>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67B7C19-1F5D-45D2-AD54-D7984898144F}"/>
              </a:ext>
            </a:extLst>
          </p:cNvPr>
          <p:cNvSpPr txBox="1"/>
          <p:nvPr/>
        </p:nvSpPr>
        <p:spPr>
          <a:xfrm>
            <a:off x="3481251" y="3111138"/>
            <a:ext cx="701873"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sp>
        <p:nvSpPr>
          <p:cNvPr id="81" name="Rectangle 80">
            <a:extLst>
              <a:ext uri="{FF2B5EF4-FFF2-40B4-BE49-F238E27FC236}">
                <a16:creationId xmlns:a16="http://schemas.microsoft.com/office/drawing/2014/main" id="{8DEA7BE2-E802-497A-B171-23661B3B4D68}"/>
              </a:ext>
            </a:extLst>
          </p:cNvPr>
          <p:cNvSpPr/>
          <p:nvPr/>
        </p:nvSpPr>
        <p:spPr>
          <a:xfrm>
            <a:off x="3417510" y="2566835"/>
            <a:ext cx="835792"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3" name="Rectangle 82">
            <a:extLst>
              <a:ext uri="{FF2B5EF4-FFF2-40B4-BE49-F238E27FC236}">
                <a16:creationId xmlns:a16="http://schemas.microsoft.com/office/drawing/2014/main" id="{DAAD6639-393E-438F-95A1-D8AB17160882}"/>
              </a:ext>
            </a:extLst>
          </p:cNvPr>
          <p:cNvSpPr/>
          <p:nvPr/>
        </p:nvSpPr>
        <p:spPr>
          <a:xfrm>
            <a:off x="4256256" y="3311022"/>
            <a:ext cx="769886"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err="1"/>
              <a:t>globals</a:t>
            </a:r>
            <a:endParaRPr lang="en-US" sz="1400" dirty="0"/>
          </a:p>
        </p:txBody>
      </p:sp>
      <p:sp>
        <p:nvSpPr>
          <p:cNvPr id="84" name="Rectangle 83">
            <a:extLst>
              <a:ext uri="{FF2B5EF4-FFF2-40B4-BE49-F238E27FC236}">
                <a16:creationId xmlns:a16="http://schemas.microsoft.com/office/drawing/2014/main" id="{657D4D1B-F263-4322-9141-65E6C8C30D8C}"/>
              </a:ext>
            </a:extLst>
          </p:cNvPr>
          <p:cNvSpPr/>
          <p:nvPr/>
        </p:nvSpPr>
        <p:spPr>
          <a:xfrm>
            <a:off x="4269907" y="2565786"/>
            <a:ext cx="780505"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85" name="TextBox 84">
            <a:extLst>
              <a:ext uri="{FF2B5EF4-FFF2-40B4-BE49-F238E27FC236}">
                <a16:creationId xmlns:a16="http://schemas.microsoft.com/office/drawing/2014/main" id="{22B1CFE0-72A4-49D0-AD9E-8F0FA42DEF00}"/>
              </a:ext>
            </a:extLst>
          </p:cNvPr>
          <p:cNvSpPr txBox="1"/>
          <p:nvPr/>
        </p:nvSpPr>
        <p:spPr>
          <a:xfrm>
            <a:off x="4355743" y="2741525"/>
            <a:ext cx="64384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g</a:t>
            </a:r>
          </a:p>
        </p:txBody>
      </p:sp>
      <p:sp>
        <p:nvSpPr>
          <p:cNvPr id="87" name="TextBox 86">
            <a:extLst>
              <a:ext uri="{FF2B5EF4-FFF2-40B4-BE49-F238E27FC236}">
                <a16:creationId xmlns:a16="http://schemas.microsoft.com/office/drawing/2014/main" id="{0FE2BDED-7C51-45E4-8485-6729AF5B6468}"/>
              </a:ext>
            </a:extLst>
          </p:cNvPr>
          <p:cNvSpPr txBox="1"/>
          <p:nvPr/>
        </p:nvSpPr>
        <p:spPr>
          <a:xfrm>
            <a:off x="4428062" y="2581980"/>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0x80</a:t>
            </a:r>
          </a:p>
        </p:txBody>
      </p:sp>
      <p:sp>
        <p:nvSpPr>
          <p:cNvPr id="104" name="Rectangle 103">
            <a:extLst>
              <a:ext uri="{FF2B5EF4-FFF2-40B4-BE49-F238E27FC236}">
                <a16:creationId xmlns:a16="http://schemas.microsoft.com/office/drawing/2014/main" id="{77E8F3C7-81E8-4FBC-AE8C-4251B0AC778B}"/>
              </a:ext>
            </a:extLst>
          </p:cNvPr>
          <p:cNvSpPr/>
          <p:nvPr/>
        </p:nvSpPr>
        <p:spPr>
          <a:xfrm>
            <a:off x="7400692" y="3319328"/>
            <a:ext cx="48154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05" name="Rectangle 104">
            <a:extLst>
              <a:ext uri="{FF2B5EF4-FFF2-40B4-BE49-F238E27FC236}">
                <a16:creationId xmlns:a16="http://schemas.microsoft.com/office/drawing/2014/main" id="{978CFCF4-A615-4450-8F95-A5CE69EF91DC}"/>
              </a:ext>
            </a:extLst>
          </p:cNvPr>
          <p:cNvSpPr/>
          <p:nvPr/>
        </p:nvSpPr>
        <p:spPr>
          <a:xfrm>
            <a:off x="5078249" y="2568081"/>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610D0992-3987-4C50-9460-8DD72C48418F}"/>
              </a:ext>
            </a:extLst>
          </p:cNvPr>
          <p:cNvSpPr txBox="1"/>
          <p:nvPr/>
        </p:nvSpPr>
        <p:spPr>
          <a:xfrm>
            <a:off x="5121864" y="2763065"/>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sp>
        <p:nvSpPr>
          <p:cNvPr id="2" name="TextBox 1">
            <a:extLst>
              <a:ext uri="{FF2B5EF4-FFF2-40B4-BE49-F238E27FC236}">
                <a16:creationId xmlns:a16="http://schemas.microsoft.com/office/drawing/2014/main" id="{1D175C2A-81A8-4230-A56B-D51486BD5A9A}"/>
              </a:ext>
            </a:extLst>
          </p:cNvPr>
          <p:cNvSpPr txBox="1"/>
          <p:nvPr/>
        </p:nvSpPr>
        <p:spPr>
          <a:xfrm>
            <a:off x="1720280" y="3902929"/>
            <a:ext cx="2515882" cy="2862322"/>
          </a:xfrm>
          <a:prstGeom prst="rect">
            <a:avLst/>
          </a:prstGeom>
          <a:noFill/>
        </p:spPr>
        <p:txBody>
          <a:bodyPr wrap="none" rtlCol="0">
            <a:spAutoFit/>
          </a:bodyPr>
          <a:lstStyle/>
          <a:p>
            <a:r>
              <a:rPr lang="en-US" dirty="0"/>
              <a:t>Obj * g;</a:t>
            </a:r>
          </a:p>
          <a:p>
            <a:r>
              <a:rPr lang="en-US" dirty="0"/>
              <a:t>Obj * fn1(){</a:t>
            </a:r>
            <a:br>
              <a:rPr lang="en-US" dirty="0"/>
            </a:br>
            <a:r>
              <a:rPr lang="en-US" dirty="0"/>
              <a:t>   Obj * obj1 = new Obj();</a:t>
            </a:r>
          </a:p>
          <a:p>
            <a:r>
              <a:rPr lang="en-US" dirty="0"/>
              <a:t>   return obj1;</a:t>
            </a:r>
          </a:p>
          <a:p>
            <a:r>
              <a:rPr lang="en-US" dirty="0"/>
              <a:t>}</a:t>
            </a:r>
          </a:p>
          <a:p>
            <a:r>
              <a:rPr lang="en-US" dirty="0"/>
              <a:t>void fn2(){</a:t>
            </a:r>
          </a:p>
          <a:p>
            <a:r>
              <a:rPr lang="en-US" dirty="0"/>
              <a:t>  Obj * res = fn1();</a:t>
            </a:r>
          </a:p>
          <a:p>
            <a:r>
              <a:rPr lang="en-US" dirty="0"/>
              <a:t>  Obj * obj2 = new Obj();</a:t>
            </a:r>
          </a:p>
          <a:p>
            <a:r>
              <a:rPr lang="en-US" dirty="0"/>
              <a:t>  g = new Obj();</a:t>
            </a:r>
            <a:br>
              <a:rPr lang="en-US" dirty="0"/>
            </a:br>
            <a:r>
              <a:rPr lang="en-US" dirty="0"/>
              <a:t>}</a:t>
            </a:r>
          </a:p>
        </p:txBody>
      </p:sp>
      <p:cxnSp>
        <p:nvCxnSpPr>
          <p:cNvPr id="113" name="Straight Connector 112">
            <a:extLst>
              <a:ext uri="{FF2B5EF4-FFF2-40B4-BE49-F238E27FC236}">
                <a16:creationId xmlns:a16="http://schemas.microsoft.com/office/drawing/2014/main" id="{8CA64488-8666-4B53-BDED-531B8B31749E}"/>
              </a:ext>
            </a:extLst>
          </p:cNvPr>
          <p:cNvCxnSpPr>
            <a:cxnSpLocks/>
          </p:cNvCxnSpPr>
          <p:nvPr/>
        </p:nvCxnSpPr>
        <p:spPr>
          <a:xfrm>
            <a:off x="4231455" y="3074865"/>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14" name="Rectangle 113">
            <a:extLst>
              <a:ext uri="{FF2B5EF4-FFF2-40B4-BE49-F238E27FC236}">
                <a16:creationId xmlns:a16="http://schemas.microsoft.com/office/drawing/2014/main" id="{E4D3C1C1-8607-4D6F-AF42-0A98F03DBF21}"/>
              </a:ext>
            </a:extLst>
          </p:cNvPr>
          <p:cNvSpPr/>
          <p:nvPr/>
        </p:nvSpPr>
        <p:spPr>
          <a:xfrm>
            <a:off x="7895962" y="2579318"/>
            <a:ext cx="6022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62ABFCAE-4AD1-4C5F-88E7-45F444D7250E}"/>
              </a:ext>
            </a:extLst>
          </p:cNvPr>
          <p:cNvSpPr txBox="1"/>
          <p:nvPr/>
        </p:nvSpPr>
        <p:spPr>
          <a:xfrm>
            <a:off x="7982034" y="2766961"/>
            <a:ext cx="46927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obj2</a:t>
            </a:r>
          </a:p>
        </p:txBody>
      </p:sp>
      <p:grpSp>
        <p:nvGrpSpPr>
          <p:cNvPr id="116" name="Group 115">
            <a:extLst>
              <a:ext uri="{FF2B5EF4-FFF2-40B4-BE49-F238E27FC236}">
                <a16:creationId xmlns:a16="http://schemas.microsoft.com/office/drawing/2014/main" id="{330D613B-DC95-4158-B8AE-7DEAFD7CDA1C}"/>
              </a:ext>
            </a:extLst>
          </p:cNvPr>
          <p:cNvGrpSpPr/>
          <p:nvPr/>
        </p:nvGrpSpPr>
        <p:grpSpPr>
          <a:xfrm>
            <a:off x="5080939" y="2298143"/>
            <a:ext cx="490840" cy="276999"/>
            <a:chOff x="5709592" y="641488"/>
            <a:chExt cx="490840" cy="276999"/>
          </a:xfrm>
        </p:grpSpPr>
        <p:sp>
          <p:nvSpPr>
            <p:cNvPr id="117" name="TextBox 116">
              <a:extLst>
                <a:ext uri="{FF2B5EF4-FFF2-40B4-BE49-F238E27FC236}">
                  <a16:creationId xmlns:a16="http://schemas.microsoft.com/office/drawing/2014/main" id="{99ED1486-02B5-4AAC-A334-B7C114FF0B9F}"/>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118" name="Group 117">
              <a:extLst>
                <a:ext uri="{FF2B5EF4-FFF2-40B4-BE49-F238E27FC236}">
                  <a16:creationId xmlns:a16="http://schemas.microsoft.com/office/drawing/2014/main" id="{71AC3612-592C-44FD-8BEE-1A8682F73B44}"/>
                </a:ext>
              </a:extLst>
            </p:cNvPr>
            <p:cNvGrpSpPr/>
            <p:nvPr/>
          </p:nvGrpSpPr>
          <p:grpSpPr>
            <a:xfrm>
              <a:off x="5730746" y="787192"/>
              <a:ext cx="41678" cy="93532"/>
              <a:chOff x="6661541" y="70773"/>
              <a:chExt cx="41678" cy="93532"/>
            </a:xfrm>
          </p:grpSpPr>
          <p:cxnSp>
            <p:nvCxnSpPr>
              <p:cNvPr id="119" name="Straight Arrow Connector 118">
                <a:extLst>
                  <a:ext uri="{FF2B5EF4-FFF2-40B4-BE49-F238E27FC236}">
                    <a16:creationId xmlns:a16="http://schemas.microsoft.com/office/drawing/2014/main" id="{6E99C1C0-B74D-42BB-BD8B-B759EC6F88F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0F97C553-D231-4217-A15F-B866AD808E80}"/>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cxnSp>
        <p:nvCxnSpPr>
          <p:cNvPr id="20" name="Straight Connector 19">
            <a:extLst>
              <a:ext uri="{FF2B5EF4-FFF2-40B4-BE49-F238E27FC236}">
                <a16:creationId xmlns:a16="http://schemas.microsoft.com/office/drawing/2014/main" id="{361CDB98-D115-4623-A960-B7DE04248510}"/>
              </a:ext>
            </a:extLst>
          </p:cNvPr>
          <p:cNvCxnSpPr>
            <a:cxnSpLocks/>
            <a:stCxn id="8" idx="0"/>
          </p:cNvCxnSpPr>
          <p:nvPr/>
        </p:nvCxnSpPr>
        <p:spPr>
          <a:xfrm>
            <a:off x="9535596" y="2575780"/>
            <a:ext cx="0" cy="2714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66EB87-68C2-4307-8B71-4130CD158C4E}"/>
              </a:ext>
            </a:extLst>
          </p:cNvPr>
          <p:cNvSpPr txBox="1"/>
          <p:nvPr/>
        </p:nvSpPr>
        <p:spPr>
          <a:xfrm>
            <a:off x="9248376" y="2766905"/>
            <a:ext cx="571419"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books</a:t>
            </a:r>
          </a:p>
        </p:txBody>
      </p:sp>
      <p:grpSp>
        <p:nvGrpSpPr>
          <p:cNvPr id="14" name="Group 13">
            <a:extLst>
              <a:ext uri="{FF2B5EF4-FFF2-40B4-BE49-F238E27FC236}">
                <a16:creationId xmlns:a16="http://schemas.microsoft.com/office/drawing/2014/main" id="{A400BA56-4B4B-42C8-B46C-ECCA9151D100}"/>
              </a:ext>
            </a:extLst>
          </p:cNvPr>
          <p:cNvGrpSpPr/>
          <p:nvPr/>
        </p:nvGrpSpPr>
        <p:grpSpPr>
          <a:xfrm>
            <a:off x="9919869" y="2872476"/>
            <a:ext cx="321094" cy="229681"/>
            <a:chOff x="8380958" y="1293880"/>
            <a:chExt cx="321094" cy="229681"/>
          </a:xfrm>
        </p:grpSpPr>
        <p:cxnSp>
          <p:nvCxnSpPr>
            <p:cNvPr id="15" name="Straight Connector 14">
              <a:extLst>
                <a:ext uri="{FF2B5EF4-FFF2-40B4-BE49-F238E27FC236}">
                  <a16:creationId xmlns:a16="http://schemas.microsoft.com/office/drawing/2014/main" id="{221509FB-4948-404B-B583-EFEDD7A5B1BE}"/>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5F100C1-51EE-4C7D-B757-3ADAEFFEECF8}"/>
                </a:ext>
              </a:extLst>
            </p:cNvPr>
            <p:cNvGrpSpPr/>
            <p:nvPr/>
          </p:nvGrpSpPr>
          <p:grpSpPr>
            <a:xfrm>
              <a:off x="8380958" y="1293880"/>
              <a:ext cx="321094" cy="229681"/>
              <a:chOff x="8761228" y="935971"/>
              <a:chExt cx="321094" cy="229681"/>
            </a:xfrm>
          </p:grpSpPr>
          <p:cxnSp>
            <p:nvCxnSpPr>
              <p:cNvPr id="17" name="Straight Arrow Connector 16">
                <a:extLst>
                  <a:ext uri="{FF2B5EF4-FFF2-40B4-BE49-F238E27FC236}">
                    <a16:creationId xmlns:a16="http://schemas.microsoft.com/office/drawing/2014/main" id="{6D9647E6-14B8-47D1-8313-668CFCF8E51B}"/>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A82277-85FE-4461-8D81-64D45C5D413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cxnSp>
        <p:nvCxnSpPr>
          <p:cNvPr id="66" name="Straight Connector 65">
            <a:extLst>
              <a:ext uri="{FF2B5EF4-FFF2-40B4-BE49-F238E27FC236}">
                <a16:creationId xmlns:a16="http://schemas.microsoft.com/office/drawing/2014/main" id="{67548D19-D964-414C-B8AF-E5901533F5D2}"/>
              </a:ext>
            </a:extLst>
          </p:cNvPr>
          <p:cNvCxnSpPr>
            <a:cxnSpLocks/>
          </p:cNvCxnSpPr>
          <p:nvPr/>
        </p:nvCxnSpPr>
        <p:spPr>
          <a:xfrm>
            <a:off x="7907703" y="3105507"/>
            <a:ext cx="1679" cy="123428"/>
          </a:xfrm>
          <a:prstGeom prst="line">
            <a:avLst/>
          </a:prstGeom>
        </p:spPr>
        <p:style>
          <a:lnRef idx="3">
            <a:schemeClr val="dk1"/>
          </a:lnRef>
          <a:fillRef idx="0">
            <a:schemeClr val="dk1"/>
          </a:fillRef>
          <a:effectRef idx="2">
            <a:schemeClr val="dk1"/>
          </a:effectRef>
          <a:fontRef idx="minor">
            <a:schemeClr val="tx1"/>
          </a:fontRef>
        </p:style>
      </p:cxnSp>
      <p:sp>
        <p:nvSpPr>
          <p:cNvPr id="67" name="TextBox 66">
            <a:extLst>
              <a:ext uri="{FF2B5EF4-FFF2-40B4-BE49-F238E27FC236}">
                <a16:creationId xmlns:a16="http://schemas.microsoft.com/office/drawing/2014/main" id="{1AF41351-13D8-4CD4-9DA7-CE3601128FA8}"/>
              </a:ext>
            </a:extLst>
          </p:cNvPr>
          <p:cNvSpPr txBox="1"/>
          <p:nvPr/>
        </p:nvSpPr>
        <p:spPr>
          <a:xfrm>
            <a:off x="7945664" y="2600130"/>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0x70</a:t>
            </a:r>
          </a:p>
        </p:txBody>
      </p:sp>
      <p:sp>
        <p:nvSpPr>
          <p:cNvPr id="58" name="Rectangle 57">
            <a:extLst>
              <a:ext uri="{FF2B5EF4-FFF2-40B4-BE49-F238E27FC236}">
                <a16:creationId xmlns:a16="http://schemas.microsoft.com/office/drawing/2014/main" id="{69F6597F-E803-4490-9852-31BC598344A8}"/>
              </a:ext>
            </a:extLst>
          </p:cNvPr>
          <p:cNvSpPr/>
          <p:nvPr/>
        </p:nvSpPr>
        <p:spPr>
          <a:xfrm>
            <a:off x="5899723" y="2575517"/>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FFF361B-38CA-4823-8053-6FC54ACA5E57}"/>
              </a:ext>
            </a:extLst>
          </p:cNvPr>
          <p:cNvSpPr txBox="1"/>
          <p:nvPr/>
        </p:nvSpPr>
        <p:spPr>
          <a:xfrm>
            <a:off x="5943338" y="2770501"/>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65" name="Group 64">
            <a:extLst>
              <a:ext uri="{FF2B5EF4-FFF2-40B4-BE49-F238E27FC236}">
                <a16:creationId xmlns:a16="http://schemas.microsoft.com/office/drawing/2014/main" id="{CA04CDB6-510C-4C51-8F70-3B00BC73B364}"/>
              </a:ext>
            </a:extLst>
          </p:cNvPr>
          <p:cNvGrpSpPr/>
          <p:nvPr/>
        </p:nvGrpSpPr>
        <p:grpSpPr>
          <a:xfrm>
            <a:off x="5857805" y="2305578"/>
            <a:ext cx="490840" cy="276999"/>
            <a:chOff x="5709592" y="641488"/>
            <a:chExt cx="490840" cy="276999"/>
          </a:xfrm>
        </p:grpSpPr>
        <p:sp>
          <p:nvSpPr>
            <p:cNvPr id="68" name="TextBox 67">
              <a:extLst>
                <a:ext uri="{FF2B5EF4-FFF2-40B4-BE49-F238E27FC236}">
                  <a16:creationId xmlns:a16="http://schemas.microsoft.com/office/drawing/2014/main" id="{9B157590-9D81-4C28-A8A4-A330BC4F155F}"/>
                </a:ext>
              </a:extLst>
            </p:cNvPr>
            <p:cNvSpPr txBox="1"/>
            <p:nvPr/>
          </p:nvSpPr>
          <p:spPr>
            <a:xfrm>
              <a:off x="5709592" y="641488"/>
              <a:ext cx="490840" cy="276999"/>
            </a:xfrm>
            <a:prstGeom prst="rect">
              <a:avLst/>
            </a:prstGeom>
            <a:noFill/>
          </p:spPr>
          <p:txBody>
            <a:bodyPr wrap="none" rtlCol="0">
              <a:spAutoFit/>
            </a:bodyPr>
            <a:lstStyle/>
            <a:p>
              <a:r>
                <a:rPr lang="en-US" sz="1200" b="1" dirty="0"/>
                <a:t>0x70</a:t>
              </a:r>
            </a:p>
          </p:txBody>
        </p:sp>
        <p:grpSp>
          <p:nvGrpSpPr>
            <p:cNvPr id="69" name="Group 68">
              <a:extLst>
                <a:ext uri="{FF2B5EF4-FFF2-40B4-BE49-F238E27FC236}">
                  <a16:creationId xmlns:a16="http://schemas.microsoft.com/office/drawing/2014/main" id="{F76BB6A5-4416-4F93-BAF6-9AC6026D7CAA}"/>
                </a:ext>
              </a:extLst>
            </p:cNvPr>
            <p:cNvGrpSpPr/>
            <p:nvPr/>
          </p:nvGrpSpPr>
          <p:grpSpPr>
            <a:xfrm>
              <a:off x="5730746" y="787192"/>
              <a:ext cx="41678" cy="93532"/>
              <a:chOff x="6661541" y="70773"/>
              <a:chExt cx="41678" cy="93532"/>
            </a:xfrm>
          </p:grpSpPr>
          <p:cxnSp>
            <p:nvCxnSpPr>
              <p:cNvPr id="70" name="Straight Arrow Connector 69">
                <a:extLst>
                  <a:ext uri="{FF2B5EF4-FFF2-40B4-BE49-F238E27FC236}">
                    <a16:creationId xmlns:a16="http://schemas.microsoft.com/office/drawing/2014/main" id="{90426E88-B40E-4C04-8690-DBF45EA04FF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DDC073BF-6A46-43B9-9116-5C7342BB23C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72" name="TextBox 71">
            <a:extLst>
              <a:ext uri="{FF2B5EF4-FFF2-40B4-BE49-F238E27FC236}">
                <a16:creationId xmlns:a16="http://schemas.microsoft.com/office/drawing/2014/main" id="{D44441F8-0DB3-4814-99F9-AD152BAE1B64}"/>
              </a:ext>
            </a:extLst>
          </p:cNvPr>
          <p:cNvSpPr txBox="1"/>
          <p:nvPr/>
        </p:nvSpPr>
        <p:spPr>
          <a:xfrm>
            <a:off x="8555263" y="2607566"/>
            <a:ext cx="522178" cy="172420"/>
          </a:xfrm>
          <a:prstGeom prst="rect">
            <a:avLst/>
          </a:prstGeom>
          <a:solidFill>
            <a:schemeClr val="accent2">
              <a:lumMod val="20000"/>
              <a:lumOff val="80000"/>
            </a:schemeClr>
          </a:solidFill>
        </p:spPr>
        <p:txBody>
          <a:bodyPr wrap="square" lIns="0" tIns="0" rIns="0" bIns="0" rtlCol="0">
            <a:spAutoFit/>
          </a:bodyPr>
          <a:lstStyle/>
          <a:p>
            <a:pPr algn="ctr">
              <a:lnSpc>
                <a:spcPts val="1300"/>
              </a:lnSpc>
            </a:pPr>
            <a:r>
              <a:rPr lang="en-US" sz="1400" dirty="0"/>
              <a:t>0x60</a:t>
            </a:r>
          </a:p>
        </p:txBody>
      </p:sp>
      <p:sp>
        <p:nvSpPr>
          <p:cNvPr id="73" name="Rectangle 72">
            <a:extLst>
              <a:ext uri="{FF2B5EF4-FFF2-40B4-BE49-F238E27FC236}">
                <a16:creationId xmlns:a16="http://schemas.microsoft.com/office/drawing/2014/main" id="{D72E6D69-46E8-42D6-A0E9-907F33001AD9}"/>
              </a:ext>
            </a:extLst>
          </p:cNvPr>
          <p:cNvSpPr/>
          <p:nvPr/>
        </p:nvSpPr>
        <p:spPr>
          <a:xfrm>
            <a:off x="6698814" y="2579318"/>
            <a:ext cx="721244"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F4B50CA-6C8E-4D9D-A734-31D71E35F7D5}"/>
              </a:ext>
            </a:extLst>
          </p:cNvPr>
          <p:cNvSpPr txBox="1"/>
          <p:nvPr/>
        </p:nvSpPr>
        <p:spPr>
          <a:xfrm>
            <a:off x="6764731" y="2754400"/>
            <a:ext cx="586750" cy="172420"/>
          </a:xfrm>
          <a:prstGeom prst="rect">
            <a:avLst/>
          </a:prstGeom>
          <a:solidFill>
            <a:srgbClr val="FFD3D3"/>
          </a:solidFill>
        </p:spPr>
        <p:txBody>
          <a:bodyPr wrap="square" lIns="0" tIns="0" rIns="0" bIns="0" rtlCol="0">
            <a:spAutoFit/>
          </a:bodyPr>
          <a:lstStyle/>
          <a:p>
            <a:pPr algn="ctr">
              <a:lnSpc>
                <a:spcPts val="1300"/>
              </a:lnSpc>
            </a:pPr>
            <a:r>
              <a:rPr lang="en-US" sz="1400" dirty="0"/>
              <a:t>Obj</a:t>
            </a:r>
          </a:p>
        </p:txBody>
      </p:sp>
      <p:grpSp>
        <p:nvGrpSpPr>
          <p:cNvPr id="75" name="Group 74">
            <a:extLst>
              <a:ext uri="{FF2B5EF4-FFF2-40B4-BE49-F238E27FC236}">
                <a16:creationId xmlns:a16="http://schemas.microsoft.com/office/drawing/2014/main" id="{BC302C29-99B5-444C-A022-3B5AACD5D6AE}"/>
              </a:ext>
            </a:extLst>
          </p:cNvPr>
          <p:cNvGrpSpPr/>
          <p:nvPr/>
        </p:nvGrpSpPr>
        <p:grpSpPr>
          <a:xfrm>
            <a:off x="6656896" y="2309379"/>
            <a:ext cx="490840" cy="276999"/>
            <a:chOff x="5709592" y="641488"/>
            <a:chExt cx="490840" cy="276999"/>
          </a:xfrm>
        </p:grpSpPr>
        <p:sp>
          <p:nvSpPr>
            <p:cNvPr id="80" name="TextBox 79">
              <a:extLst>
                <a:ext uri="{FF2B5EF4-FFF2-40B4-BE49-F238E27FC236}">
                  <a16:creationId xmlns:a16="http://schemas.microsoft.com/office/drawing/2014/main" id="{CA9FAEA1-6554-46BC-A659-953242F75961}"/>
                </a:ext>
              </a:extLst>
            </p:cNvPr>
            <p:cNvSpPr txBox="1"/>
            <p:nvPr/>
          </p:nvSpPr>
          <p:spPr>
            <a:xfrm>
              <a:off x="5709592" y="641488"/>
              <a:ext cx="490840" cy="276999"/>
            </a:xfrm>
            <a:prstGeom prst="rect">
              <a:avLst/>
            </a:prstGeom>
            <a:noFill/>
          </p:spPr>
          <p:txBody>
            <a:bodyPr wrap="none" rtlCol="0">
              <a:spAutoFit/>
            </a:bodyPr>
            <a:lstStyle/>
            <a:p>
              <a:r>
                <a:rPr lang="en-US" sz="1200" b="1" dirty="0"/>
                <a:t>0x80</a:t>
              </a:r>
            </a:p>
          </p:txBody>
        </p:sp>
        <p:grpSp>
          <p:nvGrpSpPr>
            <p:cNvPr id="82" name="Group 81">
              <a:extLst>
                <a:ext uri="{FF2B5EF4-FFF2-40B4-BE49-F238E27FC236}">
                  <a16:creationId xmlns:a16="http://schemas.microsoft.com/office/drawing/2014/main" id="{99D3136B-1C60-44A5-9FAC-3E827671CEDE}"/>
                </a:ext>
              </a:extLst>
            </p:cNvPr>
            <p:cNvGrpSpPr/>
            <p:nvPr/>
          </p:nvGrpSpPr>
          <p:grpSpPr>
            <a:xfrm>
              <a:off x="5730746" y="787192"/>
              <a:ext cx="41678" cy="93532"/>
              <a:chOff x="6661541" y="70773"/>
              <a:chExt cx="41678" cy="93532"/>
            </a:xfrm>
          </p:grpSpPr>
          <p:cxnSp>
            <p:nvCxnSpPr>
              <p:cNvPr id="86" name="Straight Arrow Connector 85">
                <a:extLst>
                  <a:ext uri="{FF2B5EF4-FFF2-40B4-BE49-F238E27FC236}">
                    <a16:creationId xmlns:a16="http://schemas.microsoft.com/office/drawing/2014/main" id="{33305251-0285-4588-90F5-B5812EC0599D}"/>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F89C3189-B495-414C-B605-B6BA402F1973}"/>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89" name="Arrow: Right 88">
            <a:extLst>
              <a:ext uri="{FF2B5EF4-FFF2-40B4-BE49-F238E27FC236}">
                <a16:creationId xmlns:a16="http://schemas.microsoft.com/office/drawing/2014/main" id="{54990821-2EFD-41C1-A99B-73B64857027F}"/>
              </a:ext>
            </a:extLst>
          </p:cNvPr>
          <p:cNvSpPr/>
          <p:nvPr/>
        </p:nvSpPr>
        <p:spPr>
          <a:xfrm>
            <a:off x="1631796" y="6330174"/>
            <a:ext cx="228600" cy="200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06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a16="http://schemas.microsoft.com/office/drawing/2014/main" xmlns:p14="http://schemas.microsoft.com/office/powerpoint/2010/main">
      <p:transition spd="slow">
        <p:fade/>
      </p:transition>
    </mc:Fallback>
  </mc:AlternateContent>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16</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5461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17</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grpSp>
        <p:nvGrpSpPr>
          <p:cNvPr id="3" name="Group 2">
            <a:extLst>
              <a:ext uri="{FF2B5EF4-FFF2-40B4-BE49-F238E27FC236}">
                <a16:creationId xmlns:a16="http://schemas.microsoft.com/office/drawing/2014/main" id="{58646753-FEF1-4524-A497-6F68E1BB99C4}"/>
              </a:ext>
            </a:extLst>
          </p:cNvPr>
          <p:cNvGrpSpPr/>
          <p:nvPr/>
        </p:nvGrpSpPr>
        <p:grpSpPr>
          <a:xfrm>
            <a:off x="2244881" y="4643313"/>
            <a:ext cx="7702239" cy="1946555"/>
            <a:chOff x="1018013" y="1788601"/>
            <a:chExt cx="7702239" cy="1946555"/>
          </a:xfrm>
        </p:grpSpPr>
        <p:sp>
          <p:nvSpPr>
            <p:cNvPr id="140" name="Rectangle: Rounded Corners 139">
              <a:extLst>
                <a:ext uri="{FF2B5EF4-FFF2-40B4-BE49-F238E27FC236}">
                  <a16:creationId xmlns:a16="http://schemas.microsoft.com/office/drawing/2014/main" id="{92883386-5AA3-4895-A2E0-580A237AF0D5}"/>
                </a:ext>
              </a:extLst>
            </p:cNvPr>
            <p:cNvSpPr/>
            <p:nvPr/>
          </p:nvSpPr>
          <p:spPr>
            <a:xfrm>
              <a:off x="1018013" y="1920313"/>
              <a:ext cx="7702239" cy="1814843"/>
            </a:xfrm>
            <a:prstGeom prst="roundRect">
              <a:avLst>
                <a:gd name="adj" fmla="val 9502"/>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a:solidFill>
                  <a:prstClr val="black"/>
                </a:solidFill>
                <a:latin typeface="Calibri" panose="020F0502020204030204"/>
              </a:endParaRPr>
            </a:p>
          </p:txBody>
        </p:sp>
        <p:sp>
          <p:nvSpPr>
            <p:cNvPr id="141" name="Rectangle 140">
              <a:extLst>
                <a:ext uri="{FF2B5EF4-FFF2-40B4-BE49-F238E27FC236}">
                  <a16:creationId xmlns:a16="http://schemas.microsoft.com/office/drawing/2014/main" id="{B87469B9-D321-4F20-BF6F-6CBCDB775251}"/>
                </a:ext>
              </a:extLst>
            </p:cNvPr>
            <p:cNvSpPr/>
            <p:nvPr/>
          </p:nvSpPr>
          <p:spPr>
            <a:xfrm>
              <a:off x="7625249" y="2575779"/>
              <a:ext cx="77269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grpSp>
          <p:nvGrpSpPr>
            <p:cNvPr id="142" name="Group 141">
              <a:extLst>
                <a:ext uri="{FF2B5EF4-FFF2-40B4-BE49-F238E27FC236}">
                  <a16:creationId xmlns:a16="http://schemas.microsoft.com/office/drawing/2014/main" id="{71083958-9259-4F48-B2CE-4D76B08A0115}"/>
                </a:ext>
              </a:extLst>
            </p:cNvPr>
            <p:cNvGrpSpPr/>
            <p:nvPr/>
          </p:nvGrpSpPr>
          <p:grpSpPr>
            <a:xfrm>
              <a:off x="6383386" y="2864819"/>
              <a:ext cx="309071" cy="229681"/>
              <a:chOff x="9129734" y="876409"/>
              <a:chExt cx="309071" cy="229681"/>
            </a:xfrm>
          </p:grpSpPr>
          <p:cxnSp>
            <p:nvCxnSpPr>
              <p:cNvPr id="143" name="Straight Connector 142">
                <a:extLst>
                  <a:ext uri="{FF2B5EF4-FFF2-40B4-BE49-F238E27FC236}">
                    <a16:creationId xmlns:a16="http://schemas.microsoft.com/office/drawing/2014/main" id="{A0F61118-0CDA-47E7-9F6C-8188E4DF08A5}"/>
                  </a:ext>
                </a:extLst>
              </p:cNvPr>
              <p:cNvCxnSpPr>
                <a:cxnSpLocks/>
              </p:cNvCxnSpPr>
              <p:nvPr/>
            </p:nvCxnSpPr>
            <p:spPr>
              <a:xfrm flipH="1">
                <a:off x="9132587" y="1014293"/>
                <a:ext cx="68570" cy="0"/>
              </a:xfrm>
              <a:prstGeom prst="line">
                <a:avLst/>
              </a:prstGeom>
              <a:noFill/>
              <a:ln w="6350" cap="flat" cmpd="sng" algn="ctr">
                <a:solidFill>
                  <a:srgbClr val="4472C4"/>
                </a:solidFill>
                <a:prstDash val="solid"/>
                <a:miter lim="800000"/>
              </a:ln>
              <a:effectLst/>
            </p:spPr>
          </p:cxnSp>
          <p:cxnSp>
            <p:nvCxnSpPr>
              <p:cNvPr id="144" name="Straight Arrow Connector 143">
                <a:extLst>
                  <a:ext uri="{FF2B5EF4-FFF2-40B4-BE49-F238E27FC236}">
                    <a16:creationId xmlns:a16="http://schemas.microsoft.com/office/drawing/2014/main" id="{AB946AC6-32FD-40EB-90CA-2B50263056AB}"/>
                  </a:ext>
                </a:extLst>
              </p:cNvPr>
              <p:cNvCxnSpPr>
                <a:cxnSpLocks/>
              </p:cNvCxnSpPr>
              <p:nvPr/>
            </p:nvCxnSpPr>
            <p:spPr>
              <a:xfrm flipV="1">
                <a:off x="9129734" y="876409"/>
                <a:ext cx="4586" cy="137918"/>
              </a:xfrm>
              <a:prstGeom prst="straightConnector1">
                <a:avLst/>
              </a:prstGeom>
              <a:noFill/>
              <a:ln w="6350" cap="flat" cmpd="sng" algn="ctr">
                <a:solidFill>
                  <a:srgbClr val="4472C4"/>
                </a:solidFill>
                <a:prstDash val="solid"/>
                <a:miter lim="800000"/>
                <a:tailEnd type="triangle"/>
              </a:ln>
              <a:effectLst/>
            </p:spPr>
          </p:cxnSp>
          <p:sp>
            <p:nvSpPr>
              <p:cNvPr id="145" name="TextBox 144">
                <a:extLst>
                  <a:ext uri="{FF2B5EF4-FFF2-40B4-BE49-F238E27FC236}">
                    <a16:creationId xmlns:a16="http://schemas.microsoft.com/office/drawing/2014/main" id="{B1C83EC0-609D-47AF-80FE-479463AD1CE3}"/>
                  </a:ext>
                </a:extLst>
              </p:cNvPr>
              <p:cNvSpPr txBox="1"/>
              <p:nvPr/>
            </p:nvSpPr>
            <p:spPr>
              <a:xfrm>
                <a:off x="9192712" y="924822"/>
                <a:ext cx="246093"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rsp</a:t>
                </a:r>
                <a:endParaRPr lang="en-US" sz="1400" kern="0" dirty="0">
                  <a:solidFill>
                    <a:prstClr val="black"/>
                  </a:solidFill>
                </a:endParaRPr>
              </a:p>
            </p:txBody>
          </p:sp>
        </p:grpSp>
        <p:sp>
          <p:nvSpPr>
            <p:cNvPr id="146" name="Rectangle 145">
              <a:extLst>
                <a:ext uri="{FF2B5EF4-FFF2-40B4-BE49-F238E27FC236}">
                  <a16:creationId xmlns:a16="http://schemas.microsoft.com/office/drawing/2014/main" id="{76F28DC3-7DB4-4B4C-AC0A-3F9F4D47AD26}"/>
                </a:ext>
              </a:extLst>
            </p:cNvPr>
            <p:cNvSpPr/>
            <p:nvPr/>
          </p:nvSpPr>
          <p:spPr>
            <a:xfrm>
              <a:off x="6379712" y="3326949"/>
              <a:ext cx="2056563" cy="240590"/>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stack</a:t>
              </a:r>
            </a:p>
          </p:txBody>
        </p:sp>
        <p:sp>
          <p:nvSpPr>
            <p:cNvPr id="147" name="Rectangle 146">
              <a:extLst>
                <a:ext uri="{FF2B5EF4-FFF2-40B4-BE49-F238E27FC236}">
                  <a16:creationId xmlns:a16="http://schemas.microsoft.com/office/drawing/2014/main" id="{FA003200-AEE4-4721-9893-9EF0770AD212}"/>
                </a:ext>
              </a:extLst>
            </p:cNvPr>
            <p:cNvSpPr/>
            <p:nvPr/>
          </p:nvSpPr>
          <p:spPr>
            <a:xfrm>
              <a:off x="6973375" y="2579324"/>
              <a:ext cx="650718"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48" name="TextBox 147">
              <a:extLst>
                <a:ext uri="{FF2B5EF4-FFF2-40B4-BE49-F238E27FC236}">
                  <a16:creationId xmlns:a16="http://schemas.microsoft.com/office/drawing/2014/main" id="{F9F14E6F-3B82-462D-8D3B-2D2CDBD6C6D6}"/>
                </a:ext>
              </a:extLst>
            </p:cNvPr>
            <p:cNvSpPr txBox="1"/>
            <p:nvPr/>
          </p:nvSpPr>
          <p:spPr>
            <a:xfrm>
              <a:off x="7074457" y="2766968"/>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res</a:t>
              </a:r>
            </a:p>
          </p:txBody>
        </p:sp>
        <p:cxnSp>
          <p:nvCxnSpPr>
            <p:cNvPr id="149" name="Straight Connector 148">
              <a:extLst>
                <a:ext uri="{FF2B5EF4-FFF2-40B4-BE49-F238E27FC236}">
                  <a16:creationId xmlns:a16="http://schemas.microsoft.com/office/drawing/2014/main" id="{B0464E45-4A62-48C3-AFEF-B24973EC2280}"/>
                </a:ext>
              </a:extLst>
            </p:cNvPr>
            <p:cNvCxnSpPr>
              <a:cxnSpLocks/>
            </p:cNvCxnSpPr>
            <p:nvPr/>
          </p:nvCxnSpPr>
          <p:spPr>
            <a:xfrm>
              <a:off x="8416942" y="3109222"/>
              <a:ext cx="1679" cy="123428"/>
            </a:xfrm>
            <a:prstGeom prst="line">
              <a:avLst/>
            </a:prstGeom>
            <a:noFill/>
            <a:ln w="19050" cap="flat" cmpd="sng" algn="ctr">
              <a:solidFill>
                <a:sysClr val="windowText" lastClr="000000"/>
              </a:solidFill>
              <a:prstDash val="solid"/>
              <a:miter lim="800000"/>
            </a:ln>
            <a:effectLst/>
          </p:spPr>
        </p:cxnSp>
        <p:cxnSp>
          <p:nvCxnSpPr>
            <p:cNvPr id="150" name="Straight Connector 149">
              <a:extLst>
                <a:ext uri="{FF2B5EF4-FFF2-40B4-BE49-F238E27FC236}">
                  <a16:creationId xmlns:a16="http://schemas.microsoft.com/office/drawing/2014/main" id="{770393B2-B68F-4551-939A-9E7A965A9F0C}"/>
                </a:ext>
              </a:extLst>
            </p:cNvPr>
            <p:cNvCxnSpPr>
              <a:cxnSpLocks/>
            </p:cNvCxnSpPr>
            <p:nvPr/>
          </p:nvCxnSpPr>
          <p:spPr>
            <a:xfrm>
              <a:off x="6368884" y="3232384"/>
              <a:ext cx="2056563" cy="0"/>
            </a:xfrm>
            <a:prstGeom prst="line">
              <a:avLst/>
            </a:prstGeom>
            <a:noFill/>
            <a:ln w="19050" cap="flat" cmpd="sng" algn="ctr">
              <a:solidFill>
                <a:sysClr val="windowText" lastClr="000000"/>
              </a:solidFill>
              <a:prstDash val="solid"/>
              <a:miter lim="800000"/>
            </a:ln>
            <a:effectLst/>
          </p:spPr>
        </p:cxnSp>
        <p:sp>
          <p:nvSpPr>
            <p:cNvPr id="151" name="TextBox 150">
              <a:extLst>
                <a:ext uri="{FF2B5EF4-FFF2-40B4-BE49-F238E27FC236}">
                  <a16:creationId xmlns:a16="http://schemas.microsoft.com/office/drawing/2014/main" id="{E8730890-D322-4AF4-ACE6-4FBA28DBBCA7}"/>
                </a:ext>
              </a:extLst>
            </p:cNvPr>
            <p:cNvSpPr txBox="1"/>
            <p:nvPr/>
          </p:nvSpPr>
          <p:spPr>
            <a:xfrm>
              <a:off x="7045601" y="3121679"/>
              <a:ext cx="659906"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a:solidFill>
                    <a:prstClr val="black"/>
                  </a:solidFill>
                </a:rPr>
                <a:t>fn2 AR</a:t>
              </a:r>
            </a:p>
          </p:txBody>
        </p:sp>
        <p:sp>
          <p:nvSpPr>
            <p:cNvPr id="152" name="Rectangle 151">
              <a:extLst>
                <a:ext uri="{FF2B5EF4-FFF2-40B4-BE49-F238E27FC236}">
                  <a16:creationId xmlns:a16="http://schemas.microsoft.com/office/drawing/2014/main" id="{F8480D66-BA4B-4878-8BEF-35BC9764DE9C}"/>
                </a:ext>
              </a:extLst>
            </p:cNvPr>
            <p:cNvSpPr/>
            <p:nvPr/>
          </p:nvSpPr>
          <p:spPr>
            <a:xfrm>
              <a:off x="1066479" y="3311021"/>
              <a:ext cx="1647893" cy="24239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code segment</a:t>
              </a:r>
            </a:p>
          </p:txBody>
        </p:sp>
        <p:sp>
          <p:nvSpPr>
            <p:cNvPr id="153" name="Rectangle 152">
              <a:extLst>
                <a:ext uri="{FF2B5EF4-FFF2-40B4-BE49-F238E27FC236}">
                  <a16:creationId xmlns:a16="http://schemas.microsoft.com/office/drawing/2014/main" id="{3AB8C792-55E2-4DF5-9E73-92BE260E27C7}"/>
                </a:ext>
              </a:extLst>
            </p:cNvPr>
            <p:cNvSpPr/>
            <p:nvPr/>
          </p:nvSpPr>
          <p:spPr>
            <a:xfrm>
              <a:off x="3550975" y="3319327"/>
              <a:ext cx="2276505" cy="247155"/>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heap</a:t>
              </a:r>
            </a:p>
          </p:txBody>
        </p:sp>
        <p:grpSp>
          <p:nvGrpSpPr>
            <p:cNvPr id="154" name="Group 153">
              <a:extLst>
                <a:ext uri="{FF2B5EF4-FFF2-40B4-BE49-F238E27FC236}">
                  <a16:creationId xmlns:a16="http://schemas.microsoft.com/office/drawing/2014/main" id="{F412017C-24CB-40B3-AB91-6A59B234A96F}"/>
                </a:ext>
              </a:extLst>
            </p:cNvPr>
            <p:cNvGrpSpPr/>
            <p:nvPr/>
          </p:nvGrpSpPr>
          <p:grpSpPr>
            <a:xfrm>
              <a:off x="5817108" y="2467301"/>
              <a:ext cx="551774" cy="383441"/>
              <a:chOff x="4541846" y="3192128"/>
              <a:chExt cx="551774" cy="383441"/>
            </a:xfrm>
          </p:grpSpPr>
          <p:sp>
            <p:nvSpPr>
              <p:cNvPr id="155" name="Rectangle 154">
                <a:extLst>
                  <a:ext uri="{FF2B5EF4-FFF2-40B4-BE49-F238E27FC236}">
                    <a16:creationId xmlns:a16="http://schemas.microsoft.com/office/drawing/2014/main" id="{5D7A26EC-777E-4D10-A8FF-A01255C28585}"/>
                  </a:ext>
                </a:extLst>
              </p:cNvPr>
              <p:cNvSpPr/>
              <p:nvPr/>
            </p:nvSpPr>
            <p:spPr>
              <a:xfrm>
                <a:off x="4541846" y="3297763"/>
                <a:ext cx="551774" cy="277806"/>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algn="ctr" defTabSz="914400">
                  <a:defRPr/>
                </a:pPr>
                <a:endParaRPr lang="en-US" kern="0" dirty="0">
                  <a:solidFill>
                    <a:prstClr val="black"/>
                  </a:solidFill>
                  <a:latin typeface="Calibri" panose="020F0502020204030204"/>
                </a:endParaRPr>
              </a:p>
            </p:txBody>
          </p:sp>
          <p:sp>
            <p:nvSpPr>
              <p:cNvPr id="156" name="TextBox 155">
                <a:extLst>
                  <a:ext uri="{FF2B5EF4-FFF2-40B4-BE49-F238E27FC236}">
                    <a16:creationId xmlns:a16="http://schemas.microsoft.com/office/drawing/2014/main" id="{2A2FCCE1-4B2E-4BAF-A1AB-C4CF89AE3E3E}"/>
                  </a:ext>
                </a:extLst>
              </p:cNvPr>
              <p:cNvSpPr txBox="1"/>
              <p:nvPr/>
            </p:nvSpPr>
            <p:spPr>
              <a:xfrm>
                <a:off x="4655028" y="3192128"/>
                <a:ext cx="343364" cy="369332"/>
              </a:xfrm>
              <a:prstGeom prst="rect">
                <a:avLst/>
              </a:prstGeom>
              <a:noFill/>
            </p:spPr>
            <p:txBody>
              <a:bodyPr wrap="none" rtlCol="0">
                <a:spAutoFit/>
              </a:bodyPr>
              <a:lstStyle/>
              <a:p>
                <a:pPr defTabSz="914400">
                  <a:defRPr/>
                </a:pPr>
                <a:r>
                  <a:rPr lang="en-US" kern="0" dirty="0">
                    <a:solidFill>
                      <a:prstClr val="black"/>
                    </a:solidFill>
                  </a:rPr>
                  <a:t>…</a:t>
                </a:r>
              </a:p>
            </p:txBody>
          </p:sp>
        </p:grpSp>
        <p:sp>
          <p:nvSpPr>
            <p:cNvPr id="157" name="Rectangle 156">
              <a:extLst>
                <a:ext uri="{FF2B5EF4-FFF2-40B4-BE49-F238E27FC236}">
                  <a16:creationId xmlns:a16="http://schemas.microsoft.com/office/drawing/2014/main" id="{1AF5FB7B-8EF9-45E3-9B6C-560D5631007A}"/>
                </a:ext>
              </a:extLst>
            </p:cNvPr>
            <p:cNvSpPr/>
            <p:nvPr/>
          </p:nvSpPr>
          <p:spPr>
            <a:xfrm>
              <a:off x="1066479" y="2566865"/>
              <a:ext cx="801187" cy="277248"/>
            </a:xfrm>
            <a:prstGeom prst="rect">
              <a:avLst/>
            </a:prstGeom>
            <a:solidFill>
              <a:srgbClr val="4472C4">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cxnSp>
          <p:nvCxnSpPr>
            <p:cNvPr id="158" name="Straight Connector 157">
              <a:extLst>
                <a:ext uri="{FF2B5EF4-FFF2-40B4-BE49-F238E27FC236}">
                  <a16:creationId xmlns:a16="http://schemas.microsoft.com/office/drawing/2014/main" id="{747277E2-4610-4ED0-BF51-C7B8E0CB5337}"/>
                </a:ext>
              </a:extLst>
            </p:cNvPr>
            <p:cNvCxnSpPr>
              <a:cxnSpLocks/>
            </p:cNvCxnSpPr>
            <p:nvPr/>
          </p:nvCxnSpPr>
          <p:spPr>
            <a:xfrm>
              <a:off x="1065871" y="3074868"/>
              <a:ext cx="610" cy="123428"/>
            </a:xfrm>
            <a:prstGeom prst="line">
              <a:avLst/>
            </a:prstGeom>
            <a:noFill/>
            <a:ln w="19050" cap="flat" cmpd="sng" algn="ctr">
              <a:solidFill>
                <a:sysClr val="windowText" lastClr="000000"/>
              </a:solidFill>
              <a:prstDash val="solid"/>
              <a:miter lim="800000"/>
            </a:ln>
            <a:effectLst/>
          </p:spPr>
        </p:cxnSp>
        <p:cxnSp>
          <p:nvCxnSpPr>
            <p:cNvPr id="159" name="Straight Connector 158">
              <a:extLst>
                <a:ext uri="{FF2B5EF4-FFF2-40B4-BE49-F238E27FC236}">
                  <a16:creationId xmlns:a16="http://schemas.microsoft.com/office/drawing/2014/main" id="{97ACAEBC-DF46-44ED-95F6-CC50892AF467}"/>
                </a:ext>
              </a:extLst>
            </p:cNvPr>
            <p:cNvCxnSpPr>
              <a:cxnSpLocks/>
            </p:cNvCxnSpPr>
            <p:nvPr/>
          </p:nvCxnSpPr>
          <p:spPr>
            <a:xfrm>
              <a:off x="1066481" y="3188862"/>
              <a:ext cx="809539" cy="9118"/>
            </a:xfrm>
            <a:prstGeom prst="line">
              <a:avLst/>
            </a:prstGeom>
            <a:noFill/>
            <a:ln w="19050" cap="flat" cmpd="sng" algn="ctr">
              <a:solidFill>
                <a:sysClr val="windowText" lastClr="000000"/>
              </a:solidFill>
              <a:prstDash val="solid"/>
              <a:miter lim="800000"/>
            </a:ln>
            <a:effectLst/>
          </p:spPr>
        </p:cxnSp>
        <p:sp>
          <p:nvSpPr>
            <p:cNvPr id="160" name="TextBox 159">
              <a:extLst>
                <a:ext uri="{FF2B5EF4-FFF2-40B4-BE49-F238E27FC236}">
                  <a16:creationId xmlns:a16="http://schemas.microsoft.com/office/drawing/2014/main" id="{4A5FB096-1F76-4D53-AE1D-21BBCDDA69C7}"/>
                </a:ext>
              </a:extLst>
            </p:cNvPr>
            <p:cNvSpPr txBox="1"/>
            <p:nvPr/>
          </p:nvSpPr>
          <p:spPr>
            <a:xfrm>
              <a:off x="1106712" y="3106377"/>
              <a:ext cx="718879"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1 code</a:t>
              </a:r>
            </a:p>
          </p:txBody>
        </p:sp>
        <p:cxnSp>
          <p:nvCxnSpPr>
            <p:cNvPr id="161" name="Straight Connector 160">
              <a:extLst>
                <a:ext uri="{FF2B5EF4-FFF2-40B4-BE49-F238E27FC236}">
                  <a16:creationId xmlns:a16="http://schemas.microsoft.com/office/drawing/2014/main" id="{11DC6DA8-ECC5-4D59-A0FC-F5ED2F018C70}"/>
                </a:ext>
              </a:extLst>
            </p:cNvPr>
            <p:cNvCxnSpPr>
              <a:cxnSpLocks/>
            </p:cNvCxnSpPr>
            <p:nvPr/>
          </p:nvCxnSpPr>
          <p:spPr>
            <a:xfrm>
              <a:off x="1872140" y="3074553"/>
              <a:ext cx="610" cy="123428"/>
            </a:xfrm>
            <a:prstGeom prst="line">
              <a:avLst/>
            </a:prstGeom>
            <a:noFill/>
            <a:ln w="19050" cap="flat" cmpd="sng" algn="ctr">
              <a:solidFill>
                <a:sysClr val="windowText" lastClr="000000"/>
              </a:solidFill>
              <a:prstDash val="solid"/>
              <a:miter lim="800000"/>
            </a:ln>
            <a:effectLst/>
          </p:spPr>
        </p:cxnSp>
        <p:sp>
          <p:nvSpPr>
            <p:cNvPr id="162" name="TextBox 161">
              <a:extLst>
                <a:ext uri="{FF2B5EF4-FFF2-40B4-BE49-F238E27FC236}">
                  <a16:creationId xmlns:a16="http://schemas.microsoft.com/office/drawing/2014/main" id="{6A9BE7D4-14BC-48E4-A358-3A616AA2CBD4}"/>
                </a:ext>
              </a:extLst>
            </p:cNvPr>
            <p:cNvSpPr txBox="1"/>
            <p:nvPr/>
          </p:nvSpPr>
          <p:spPr>
            <a:xfrm>
              <a:off x="3989286" y="1788601"/>
              <a:ext cx="1927002" cy="369332"/>
            </a:xfrm>
            <a:prstGeom prst="rect">
              <a:avLst/>
            </a:prstGeom>
            <a:solidFill>
              <a:sysClr val="window" lastClr="FFFFFF"/>
            </a:solidFill>
          </p:spPr>
          <p:txBody>
            <a:bodyPr wrap="none" rtlCol="0">
              <a:spAutoFit/>
            </a:bodyPr>
            <a:lstStyle/>
            <a:p>
              <a:pPr defTabSz="914400">
                <a:defRPr/>
              </a:pPr>
              <a:r>
                <a:rPr lang="en-US" b="1" kern="0" dirty="0">
                  <a:solidFill>
                    <a:prstClr val="black"/>
                  </a:solidFill>
                </a:rPr>
                <a:t>Memory snapshot</a:t>
              </a:r>
            </a:p>
          </p:txBody>
        </p:sp>
        <p:cxnSp>
          <p:nvCxnSpPr>
            <p:cNvPr id="163" name="Straight Connector 162">
              <a:extLst>
                <a:ext uri="{FF2B5EF4-FFF2-40B4-BE49-F238E27FC236}">
                  <a16:creationId xmlns:a16="http://schemas.microsoft.com/office/drawing/2014/main" id="{54E4B9EE-29A5-433E-9F80-EA82B37157D4}"/>
                </a:ext>
              </a:extLst>
            </p:cNvPr>
            <p:cNvCxnSpPr>
              <a:cxnSpLocks/>
            </p:cNvCxnSpPr>
            <p:nvPr/>
          </p:nvCxnSpPr>
          <p:spPr>
            <a:xfrm>
              <a:off x="1900203" y="3079629"/>
              <a:ext cx="610" cy="123428"/>
            </a:xfrm>
            <a:prstGeom prst="line">
              <a:avLst/>
            </a:prstGeom>
            <a:noFill/>
            <a:ln w="19050" cap="flat" cmpd="sng" algn="ctr">
              <a:solidFill>
                <a:sysClr val="windowText" lastClr="000000"/>
              </a:solidFill>
              <a:prstDash val="solid"/>
              <a:miter lim="800000"/>
            </a:ln>
            <a:effectLst/>
          </p:spPr>
        </p:cxnSp>
        <p:cxnSp>
          <p:nvCxnSpPr>
            <p:cNvPr id="164" name="Straight Connector 163">
              <a:extLst>
                <a:ext uri="{FF2B5EF4-FFF2-40B4-BE49-F238E27FC236}">
                  <a16:creationId xmlns:a16="http://schemas.microsoft.com/office/drawing/2014/main" id="{BC2BD404-9F62-45CF-A21F-BE55DEC1C1D3}"/>
                </a:ext>
              </a:extLst>
            </p:cNvPr>
            <p:cNvCxnSpPr>
              <a:cxnSpLocks/>
            </p:cNvCxnSpPr>
            <p:nvPr/>
          </p:nvCxnSpPr>
          <p:spPr>
            <a:xfrm>
              <a:off x="1900813" y="3193624"/>
              <a:ext cx="816813" cy="4356"/>
            </a:xfrm>
            <a:prstGeom prst="line">
              <a:avLst/>
            </a:prstGeom>
            <a:noFill/>
            <a:ln w="19050" cap="flat" cmpd="sng" algn="ctr">
              <a:solidFill>
                <a:sysClr val="windowText" lastClr="000000"/>
              </a:solidFill>
              <a:prstDash val="solid"/>
              <a:miter lim="800000"/>
            </a:ln>
            <a:effectLst/>
          </p:spPr>
        </p:cxnSp>
        <p:sp>
          <p:nvSpPr>
            <p:cNvPr id="165" name="TextBox 164">
              <a:extLst>
                <a:ext uri="{FF2B5EF4-FFF2-40B4-BE49-F238E27FC236}">
                  <a16:creationId xmlns:a16="http://schemas.microsoft.com/office/drawing/2014/main" id="{853288F0-C770-4615-9D21-1239DF686563}"/>
                </a:ext>
              </a:extLst>
            </p:cNvPr>
            <p:cNvSpPr txBox="1"/>
            <p:nvPr/>
          </p:nvSpPr>
          <p:spPr>
            <a:xfrm>
              <a:off x="1957250" y="3111138"/>
              <a:ext cx="701873" cy="172420"/>
            </a:xfrm>
            <a:prstGeom prst="rect">
              <a:avLst/>
            </a:prstGeom>
            <a:solidFill>
              <a:sysClr val="window" lastClr="FFFFFF"/>
            </a:solidFill>
          </p:spPr>
          <p:txBody>
            <a:bodyPr wrap="square" lIns="0" tIns="0" rIns="0" bIns="0" rtlCol="0">
              <a:spAutoFit/>
            </a:bodyPr>
            <a:lstStyle/>
            <a:p>
              <a:pPr algn="ctr" defTabSz="914400">
                <a:lnSpc>
                  <a:spcPts val="1300"/>
                </a:lnSpc>
                <a:defRPr/>
              </a:pPr>
              <a:r>
                <a:rPr lang="en-US" sz="1400" kern="0" dirty="0" err="1">
                  <a:solidFill>
                    <a:prstClr val="black"/>
                  </a:solidFill>
                </a:rPr>
                <a:t>fn</a:t>
              </a:r>
              <a:r>
                <a:rPr lang="en-US" sz="1400" kern="0" dirty="0">
                  <a:solidFill>
                    <a:prstClr val="black"/>
                  </a:solidFill>
                </a:rPr>
                <a:t> 2 code</a:t>
              </a:r>
            </a:p>
          </p:txBody>
        </p:sp>
        <p:sp>
          <p:nvSpPr>
            <p:cNvPr id="166" name="Rectangle 165">
              <a:extLst>
                <a:ext uri="{FF2B5EF4-FFF2-40B4-BE49-F238E27FC236}">
                  <a16:creationId xmlns:a16="http://schemas.microsoft.com/office/drawing/2014/main" id="{B6D488DA-A319-4A31-8822-EA333534C5ED}"/>
                </a:ext>
              </a:extLst>
            </p:cNvPr>
            <p:cNvSpPr/>
            <p:nvPr/>
          </p:nvSpPr>
          <p:spPr>
            <a:xfrm>
              <a:off x="1893510" y="2566834"/>
              <a:ext cx="835792"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lIns="0" rIns="0" rtlCol="0" anchor="ctr"/>
            <a:lstStyle/>
            <a:p>
              <a:pPr algn="ctr" defTabSz="914400">
                <a:defRPr/>
              </a:pPr>
              <a:r>
                <a:rPr lang="en-US" sz="1400" kern="0" dirty="0">
                  <a:solidFill>
                    <a:prstClr val="black"/>
                  </a:solidFill>
                  <a:latin typeface="Calibri" panose="020F0502020204030204"/>
                </a:rPr>
                <a:t>…</a:t>
              </a:r>
            </a:p>
          </p:txBody>
        </p:sp>
        <p:sp>
          <p:nvSpPr>
            <p:cNvPr id="167" name="Rectangle 166">
              <a:extLst>
                <a:ext uri="{FF2B5EF4-FFF2-40B4-BE49-F238E27FC236}">
                  <a16:creationId xmlns:a16="http://schemas.microsoft.com/office/drawing/2014/main" id="{3D576D4B-E86A-436D-B4CF-9835B7130292}"/>
                </a:ext>
              </a:extLst>
            </p:cNvPr>
            <p:cNvSpPr/>
            <p:nvPr/>
          </p:nvSpPr>
          <p:spPr>
            <a:xfrm>
              <a:off x="2732256" y="3311021"/>
              <a:ext cx="769886"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err="1">
                  <a:solidFill>
                    <a:prstClr val="black"/>
                  </a:solidFill>
                  <a:latin typeface="Calibri" panose="020F0502020204030204"/>
                </a:rPr>
                <a:t>globals</a:t>
              </a:r>
              <a:endParaRPr lang="en-US" sz="1400" kern="0" dirty="0">
                <a:solidFill>
                  <a:prstClr val="black"/>
                </a:solidFill>
                <a:latin typeface="Calibri" panose="020F0502020204030204"/>
              </a:endParaRPr>
            </a:p>
          </p:txBody>
        </p:sp>
        <p:sp>
          <p:nvSpPr>
            <p:cNvPr id="168" name="Rectangle 167">
              <a:extLst>
                <a:ext uri="{FF2B5EF4-FFF2-40B4-BE49-F238E27FC236}">
                  <a16:creationId xmlns:a16="http://schemas.microsoft.com/office/drawing/2014/main" id="{6AFC97E1-18AE-455D-B962-6AC43028452E}"/>
                </a:ext>
              </a:extLst>
            </p:cNvPr>
            <p:cNvSpPr/>
            <p:nvPr/>
          </p:nvSpPr>
          <p:spPr>
            <a:xfrm>
              <a:off x="2745906" y="2565785"/>
              <a:ext cx="780505" cy="274261"/>
            </a:xfrm>
            <a:prstGeom prst="rect">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t"/>
            <a:lstStyle/>
            <a:p>
              <a:pPr algn="ctr" defTabSz="914400">
                <a:defRPr/>
              </a:pPr>
              <a:endParaRPr lang="en-US" sz="1200" kern="0" dirty="0">
                <a:solidFill>
                  <a:prstClr val="white"/>
                </a:solidFill>
                <a:latin typeface="Calibri" panose="020F0502020204030204"/>
              </a:endParaRPr>
            </a:p>
          </p:txBody>
        </p:sp>
        <p:sp>
          <p:nvSpPr>
            <p:cNvPr id="169" name="TextBox 168">
              <a:extLst>
                <a:ext uri="{FF2B5EF4-FFF2-40B4-BE49-F238E27FC236}">
                  <a16:creationId xmlns:a16="http://schemas.microsoft.com/office/drawing/2014/main" id="{441969D3-9369-4FB4-8860-9C44B0F938BE}"/>
                </a:ext>
              </a:extLst>
            </p:cNvPr>
            <p:cNvSpPr txBox="1"/>
            <p:nvPr/>
          </p:nvSpPr>
          <p:spPr>
            <a:xfrm>
              <a:off x="2831742" y="2741525"/>
              <a:ext cx="643849"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g</a:t>
              </a:r>
            </a:p>
          </p:txBody>
        </p:sp>
        <p:sp>
          <p:nvSpPr>
            <p:cNvPr id="170" name="TextBox 169">
              <a:extLst>
                <a:ext uri="{FF2B5EF4-FFF2-40B4-BE49-F238E27FC236}">
                  <a16:creationId xmlns:a16="http://schemas.microsoft.com/office/drawing/2014/main" id="{9A989492-85C1-4651-95A0-378BE684AC9A}"/>
                </a:ext>
              </a:extLst>
            </p:cNvPr>
            <p:cNvSpPr txBox="1"/>
            <p:nvPr/>
          </p:nvSpPr>
          <p:spPr>
            <a:xfrm>
              <a:off x="2904062" y="2581980"/>
              <a:ext cx="522178" cy="172420"/>
            </a:xfrm>
            <a:prstGeom prst="rect">
              <a:avLst/>
            </a:prstGeom>
            <a:solidFill>
              <a:srgbClr val="70AD47">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0x80</a:t>
              </a:r>
            </a:p>
          </p:txBody>
        </p:sp>
        <p:sp>
          <p:nvSpPr>
            <p:cNvPr id="171" name="Rectangle 170">
              <a:extLst>
                <a:ext uri="{FF2B5EF4-FFF2-40B4-BE49-F238E27FC236}">
                  <a16:creationId xmlns:a16="http://schemas.microsoft.com/office/drawing/2014/main" id="{A95A8C6A-AC21-4811-8037-9FA9710A3D96}"/>
                </a:ext>
              </a:extLst>
            </p:cNvPr>
            <p:cNvSpPr/>
            <p:nvPr/>
          </p:nvSpPr>
          <p:spPr>
            <a:xfrm>
              <a:off x="5876691" y="3319327"/>
              <a:ext cx="481545" cy="247153"/>
            </a:xfrm>
            <a:prstGeom prst="rect">
              <a:avLst/>
            </a:prstGeom>
            <a:solidFill>
              <a:sysClr val="window" lastClr="FFFFFF"/>
            </a:solidFill>
            <a:ln w="12700" cap="flat" cmpd="sng" algn="ctr">
              <a:solidFill>
                <a:sysClr val="windowText" lastClr="000000"/>
              </a:solidFill>
              <a:prstDash val="dash"/>
              <a:miter lim="800000"/>
            </a:ln>
            <a:effectLst/>
          </p:spPr>
          <p:txBody>
            <a:bodyPr rtlCol="0" anchor="ctr"/>
            <a:lstStyle/>
            <a:p>
              <a:pPr algn="ctr" defTabSz="914400">
                <a:defRPr/>
              </a:pPr>
              <a:r>
                <a:rPr lang="en-US" sz="1400" kern="0" dirty="0">
                  <a:solidFill>
                    <a:prstClr val="black"/>
                  </a:solidFill>
                  <a:latin typeface="Calibri" panose="020F0502020204030204"/>
                </a:rPr>
                <a:t>free</a:t>
              </a:r>
            </a:p>
          </p:txBody>
        </p:sp>
        <p:sp>
          <p:nvSpPr>
            <p:cNvPr id="172" name="Rectangle 171">
              <a:extLst>
                <a:ext uri="{FF2B5EF4-FFF2-40B4-BE49-F238E27FC236}">
                  <a16:creationId xmlns:a16="http://schemas.microsoft.com/office/drawing/2014/main" id="{8CC9CC62-6695-494F-8D3F-AA5CAEF1CBE4}"/>
                </a:ext>
              </a:extLst>
            </p:cNvPr>
            <p:cNvSpPr/>
            <p:nvPr/>
          </p:nvSpPr>
          <p:spPr>
            <a:xfrm>
              <a:off x="3554248" y="2568080"/>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3" name="TextBox 172">
              <a:extLst>
                <a:ext uri="{FF2B5EF4-FFF2-40B4-BE49-F238E27FC236}">
                  <a16:creationId xmlns:a16="http://schemas.microsoft.com/office/drawing/2014/main" id="{97458BC5-CB77-45A2-958D-511E4A5DBCCE}"/>
                </a:ext>
              </a:extLst>
            </p:cNvPr>
            <p:cNvSpPr txBox="1"/>
            <p:nvPr/>
          </p:nvSpPr>
          <p:spPr>
            <a:xfrm>
              <a:off x="3597863" y="2763065"/>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cxnSp>
          <p:nvCxnSpPr>
            <p:cNvPr id="174" name="Straight Connector 173">
              <a:extLst>
                <a:ext uri="{FF2B5EF4-FFF2-40B4-BE49-F238E27FC236}">
                  <a16:creationId xmlns:a16="http://schemas.microsoft.com/office/drawing/2014/main" id="{191BA229-7C88-4F41-8D50-C777A4492D5A}"/>
                </a:ext>
              </a:extLst>
            </p:cNvPr>
            <p:cNvCxnSpPr>
              <a:cxnSpLocks/>
            </p:cNvCxnSpPr>
            <p:nvPr/>
          </p:nvCxnSpPr>
          <p:spPr>
            <a:xfrm>
              <a:off x="2707455" y="3074865"/>
              <a:ext cx="610" cy="123428"/>
            </a:xfrm>
            <a:prstGeom prst="line">
              <a:avLst/>
            </a:prstGeom>
            <a:noFill/>
            <a:ln w="19050" cap="flat" cmpd="sng" algn="ctr">
              <a:solidFill>
                <a:sysClr val="windowText" lastClr="000000"/>
              </a:solidFill>
              <a:prstDash val="solid"/>
              <a:miter lim="800000"/>
            </a:ln>
            <a:effectLst/>
          </p:spPr>
        </p:cxnSp>
        <p:sp>
          <p:nvSpPr>
            <p:cNvPr id="175" name="Rectangle 174">
              <a:extLst>
                <a:ext uri="{FF2B5EF4-FFF2-40B4-BE49-F238E27FC236}">
                  <a16:creationId xmlns:a16="http://schemas.microsoft.com/office/drawing/2014/main" id="{D3D228D4-A8C5-4EA2-B9EB-FFF195F14176}"/>
                </a:ext>
              </a:extLst>
            </p:cNvPr>
            <p:cNvSpPr/>
            <p:nvPr/>
          </p:nvSpPr>
          <p:spPr>
            <a:xfrm>
              <a:off x="6371962" y="2579317"/>
              <a:ext cx="602254" cy="274261"/>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76" name="TextBox 175">
              <a:extLst>
                <a:ext uri="{FF2B5EF4-FFF2-40B4-BE49-F238E27FC236}">
                  <a16:creationId xmlns:a16="http://schemas.microsoft.com/office/drawing/2014/main" id="{FD241090-6BCE-48F4-9F25-91C244A7A63F}"/>
                </a:ext>
              </a:extLst>
            </p:cNvPr>
            <p:cNvSpPr txBox="1"/>
            <p:nvPr/>
          </p:nvSpPr>
          <p:spPr>
            <a:xfrm>
              <a:off x="6458033" y="2766961"/>
              <a:ext cx="46927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obj2</a:t>
              </a:r>
            </a:p>
          </p:txBody>
        </p:sp>
        <p:grpSp>
          <p:nvGrpSpPr>
            <p:cNvPr id="177" name="Group 176">
              <a:extLst>
                <a:ext uri="{FF2B5EF4-FFF2-40B4-BE49-F238E27FC236}">
                  <a16:creationId xmlns:a16="http://schemas.microsoft.com/office/drawing/2014/main" id="{E2946BF3-086F-466E-B285-B7902BE411CB}"/>
                </a:ext>
              </a:extLst>
            </p:cNvPr>
            <p:cNvGrpSpPr/>
            <p:nvPr/>
          </p:nvGrpSpPr>
          <p:grpSpPr>
            <a:xfrm>
              <a:off x="3556939" y="2298142"/>
              <a:ext cx="490840" cy="276999"/>
              <a:chOff x="5709592" y="641488"/>
              <a:chExt cx="490840" cy="276999"/>
            </a:xfrm>
          </p:grpSpPr>
          <p:sp>
            <p:nvSpPr>
              <p:cNvPr id="178" name="TextBox 177">
                <a:extLst>
                  <a:ext uri="{FF2B5EF4-FFF2-40B4-BE49-F238E27FC236}">
                    <a16:creationId xmlns:a16="http://schemas.microsoft.com/office/drawing/2014/main" id="{339CB92D-5A6E-4B51-BD7E-00CBB52A71DA}"/>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0x60</a:t>
                </a:r>
              </a:p>
            </p:txBody>
          </p:sp>
          <p:grpSp>
            <p:nvGrpSpPr>
              <p:cNvPr id="179" name="Group 178">
                <a:extLst>
                  <a:ext uri="{FF2B5EF4-FFF2-40B4-BE49-F238E27FC236}">
                    <a16:creationId xmlns:a16="http://schemas.microsoft.com/office/drawing/2014/main" id="{3D3C0183-5704-4070-915C-07F9E243CC5D}"/>
                  </a:ext>
                </a:extLst>
              </p:cNvPr>
              <p:cNvGrpSpPr/>
              <p:nvPr/>
            </p:nvGrpSpPr>
            <p:grpSpPr>
              <a:xfrm>
                <a:off x="5730746" y="787192"/>
                <a:ext cx="41678" cy="93532"/>
                <a:chOff x="6661541" y="70773"/>
                <a:chExt cx="41678" cy="93532"/>
              </a:xfrm>
            </p:grpSpPr>
            <p:cxnSp>
              <p:nvCxnSpPr>
                <p:cNvPr id="180" name="Straight Arrow Connector 179">
                  <a:extLst>
                    <a:ext uri="{FF2B5EF4-FFF2-40B4-BE49-F238E27FC236}">
                      <a16:creationId xmlns:a16="http://schemas.microsoft.com/office/drawing/2014/main" id="{E4EE2B6D-3E6B-4041-868F-16965070319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81" name="Straight Connector 180">
                  <a:extLst>
                    <a:ext uri="{FF2B5EF4-FFF2-40B4-BE49-F238E27FC236}">
                      <a16:creationId xmlns:a16="http://schemas.microsoft.com/office/drawing/2014/main" id="{93F273C5-8A32-4E63-8D75-5DCDB12E1B9D}"/>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cxnSp>
          <p:nvCxnSpPr>
            <p:cNvPr id="182" name="Straight Connector 181">
              <a:extLst>
                <a:ext uri="{FF2B5EF4-FFF2-40B4-BE49-F238E27FC236}">
                  <a16:creationId xmlns:a16="http://schemas.microsoft.com/office/drawing/2014/main" id="{F40D1367-5AEB-417D-BE66-0C3645ED6EC3}"/>
                </a:ext>
              </a:extLst>
            </p:cNvPr>
            <p:cNvCxnSpPr>
              <a:cxnSpLocks/>
              <a:stCxn id="141" idx="0"/>
            </p:cNvCxnSpPr>
            <p:nvPr/>
          </p:nvCxnSpPr>
          <p:spPr>
            <a:xfrm>
              <a:off x="8011596" y="2575779"/>
              <a:ext cx="0" cy="271443"/>
            </a:xfrm>
            <a:prstGeom prst="line">
              <a:avLst/>
            </a:prstGeom>
            <a:noFill/>
            <a:ln w="6350" cap="flat" cmpd="sng" algn="ctr">
              <a:solidFill>
                <a:srgbClr val="4472C4"/>
              </a:solidFill>
              <a:prstDash val="dash"/>
              <a:miter lim="800000"/>
            </a:ln>
            <a:effectLst/>
          </p:spPr>
        </p:cxnSp>
        <p:sp>
          <p:nvSpPr>
            <p:cNvPr id="183" name="TextBox 182">
              <a:extLst>
                <a:ext uri="{FF2B5EF4-FFF2-40B4-BE49-F238E27FC236}">
                  <a16:creationId xmlns:a16="http://schemas.microsoft.com/office/drawing/2014/main" id="{9CE881E7-2C82-4C8A-92A3-26945B42BD94}"/>
                </a:ext>
              </a:extLst>
            </p:cNvPr>
            <p:cNvSpPr txBox="1"/>
            <p:nvPr/>
          </p:nvSpPr>
          <p:spPr>
            <a:xfrm>
              <a:off x="7724375" y="2766905"/>
              <a:ext cx="571419"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books</a:t>
              </a:r>
            </a:p>
          </p:txBody>
        </p:sp>
        <p:grpSp>
          <p:nvGrpSpPr>
            <p:cNvPr id="184" name="Group 183">
              <a:extLst>
                <a:ext uri="{FF2B5EF4-FFF2-40B4-BE49-F238E27FC236}">
                  <a16:creationId xmlns:a16="http://schemas.microsoft.com/office/drawing/2014/main" id="{03C560A5-78CC-4506-A9DD-133948530A6E}"/>
                </a:ext>
              </a:extLst>
            </p:cNvPr>
            <p:cNvGrpSpPr/>
            <p:nvPr/>
          </p:nvGrpSpPr>
          <p:grpSpPr>
            <a:xfrm>
              <a:off x="8395869" y="2872475"/>
              <a:ext cx="321094" cy="229681"/>
              <a:chOff x="8380958" y="1293880"/>
              <a:chExt cx="321094" cy="229681"/>
            </a:xfrm>
          </p:grpSpPr>
          <p:cxnSp>
            <p:nvCxnSpPr>
              <p:cNvPr id="185" name="Straight Connector 184">
                <a:extLst>
                  <a:ext uri="{FF2B5EF4-FFF2-40B4-BE49-F238E27FC236}">
                    <a16:creationId xmlns:a16="http://schemas.microsoft.com/office/drawing/2014/main" id="{1AFF7E5C-3B8B-4C0F-82B4-DDD273FF7C8F}"/>
                  </a:ext>
                </a:extLst>
              </p:cNvPr>
              <p:cNvCxnSpPr>
                <a:cxnSpLocks/>
              </p:cNvCxnSpPr>
              <p:nvPr/>
            </p:nvCxnSpPr>
            <p:spPr>
              <a:xfrm flipH="1">
                <a:off x="8383811" y="1431764"/>
                <a:ext cx="68570" cy="0"/>
              </a:xfrm>
              <a:prstGeom prst="line">
                <a:avLst/>
              </a:prstGeom>
              <a:noFill/>
              <a:ln w="6350" cap="flat" cmpd="sng" algn="ctr">
                <a:solidFill>
                  <a:srgbClr val="4472C4"/>
                </a:solidFill>
                <a:prstDash val="solid"/>
                <a:miter lim="800000"/>
              </a:ln>
              <a:effectLst/>
            </p:spPr>
          </p:cxnSp>
          <p:grpSp>
            <p:nvGrpSpPr>
              <p:cNvPr id="186" name="Group 185">
                <a:extLst>
                  <a:ext uri="{FF2B5EF4-FFF2-40B4-BE49-F238E27FC236}">
                    <a16:creationId xmlns:a16="http://schemas.microsoft.com/office/drawing/2014/main" id="{7421DB7A-0832-477B-90C1-DE3A4F3198EF}"/>
                  </a:ext>
                </a:extLst>
              </p:cNvPr>
              <p:cNvGrpSpPr/>
              <p:nvPr/>
            </p:nvGrpSpPr>
            <p:grpSpPr>
              <a:xfrm>
                <a:off x="8380958" y="1293880"/>
                <a:ext cx="321094" cy="229681"/>
                <a:chOff x="8761228" y="935971"/>
                <a:chExt cx="321094" cy="229681"/>
              </a:xfrm>
            </p:grpSpPr>
            <p:cxnSp>
              <p:nvCxnSpPr>
                <p:cNvPr id="187" name="Straight Arrow Connector 186">
                  <a:extLst>
                    <a:ext uri="{FF2B5EF4-FFF2-40B4-BE49-F238E27FC236}">
                      <a16:creationId xmlns:a16="http://schemas.microsoft.com/office/drawing/2014/main" id="{4E9A1AE9-223B-4267-9A7B-21D29A0B0136}"/>
                    </a:ext>
                  </a:extLst>
                </p:cNvPr>
                <p:cNvCxnSpPr>
                  <a:cxnSpLocks/>
                </p:cNvCxnSpPr>
                <p:nvPr/>
              </p:nvCxnSpPr>
              <p:spPr>
                <a:xfrm flipV="1">
                  <a:off x="8761228" y="935971"/>
                  <a:ext cx="4586" cy="137918"/>
                </a:xfrm>
                <a:prstGeom prst="straightConnector1">
                  <a:avLst/>
                </a:prstGeom>
                <a:noFill/>
                <a:ln w="6350" cap="flat" cmpd="sng" algn="ctr">
                  <a:solidFill>
                    <a:srgbClr val="4472C4"/>
                  </a:solidFill>
                  <a:prstDash val="solid"/>
                  <a:miter lim="800000"/>
                  <a:tailEnd type="triangle"/>
                </a:ln>
                <a:effectLst/>
              </p:spPr>
            </p:cxnSp>
            <p:sp>
              <p:nvSpPr>
                <p:cNvPr id="188" name="TextBox 187">
                  <a:extLst>
                    <a:ext uri="{FF2B5EF4-FFF2-40B4-BE49-F238E27FC236}">
                      <a16:creationId xmlns:a16="http://schemas.microsoft.com/office/drawing/2014/main" id="{8F49851E-B366-4A61-BD03-831D361FF32D}"/>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defTabSz="914400">
                    <a:lnSpc>
                      <a:spcPts val="1200"/>
                    </a:lnSpc>
                    <a:defRPr/>
                  </a:pPr>
                  <a:r>
                    <a:rPr lang="en-US" sz="1400" kern="0" dirty="0" err="1">
                      <a:solidFill>
                        <a:prstClr val="black"/>
                      </a:solidFill>
                    </a:rPr>
                    <a:t>rbp</a:t>
                  </a:r>
                  <a:endParaRPr lang="en-US" sz="1400" kern="0" dirty="0">
                    <a:solidFill>
                      <a:prstClr val="black"/>
                    </a:solidFill>
                  </a:endParaRPr>
                </a:p>
              </p:txBody>
            </p:sp>
          </p:grpSp>
        </p:grpSp>
        <p:cxnSp>
          <p:nvCxnSpPr>
            <p:cNvPr id="189" name="Straight Connector 188">
              <a:extLst>
                <a:ext uri="{FF2B5EF4-FFF2-40B4-BE49-F238E27FC236}">
                  <a16:creationId xmlns:a16="http://schemas.microsoft.com/office/drawing/2014/main" id="{3F48D360-52D9-4F1C-B059-187C921C76FB}"/>
                </a:ext>
              </a:extLst>
            </p:cNvPr>
            <p:cNvCxnSpPr>
              <a:cxnSpLocks/>
            </p:cNvCxnSpPr>
            <p:nvPr/>
          </p:nvCxnSpPr>
          <p:spPr>
            <a:xfrm>
              <a:off x="6383702" y="3105507"/>
              <a:ext cx="1679" cy="123428"/>
            </a:xfrm>
            <a:prstGeom prst="line">
              <a:avLst/>
            </a:prstGeom>
            <a:noFill/>
            <a:ln w="19050" cap="flat" cmpd="sng" algn="ctr">
              <a:solidFill>
                <a:sysClr val="windowText" lastClr="000000"/>
              </a:solidFill>
              <a:prstDash val="solid"/>
              <a:miter lim="800000"/>
            </a:ln>
            <a:effectLst/>
          </p:spPr>
        </p:cxnSp>
        <p:sp>
          <p:nvSpPr>
            <p:cNvPr id="190" name="TextBox 189">
              <a:extLst>
                <a:ext uri="{FF2B5EF4-FFF2-40B4-BE49-F238E27FC236}">
                  <a16:creationId xmlns:a16="http://schemas.microsoft.com/office/drawing/2014/main" id="{093020CE-BB37-4DA3-946F-D48BD51D1BCF}"/>
                </a:ext>
              </a:extLst>
            </p:cNvPr>
            <p:cNvSpPr txBox="1"/>
            <p:nvPr/>
          </p:nvSpPr>
          <p:spPr>
            <a:xfrm>
              <a:off x="6421664" y="2600130"/>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0x60</a:t>
              </a:r>
            </a:p>
          </p:txBody>
        </p:sp>
        <p:sp>
          <p:nvSpPr>
            <p:cNvPr id="191" name="Rectangle 190">
              <a:extLst>
                <a:ext uri="{FF2B5EF4-FFF2-40B4-BE49-F238E27FC236}">
                  <a16:creationId xmlns:a16="http://schemas.microsoft.com/office/drawing/2014/main" id="{E666EC9C-53B6-4150-91B8-D08875740307}"/>
                </a:ext>
              </a:extLst>
            </p:cNvPr>
            <p:cNvSpPr/>
            <p:nvPr/>
          </p:nvSpPr>
          <p:spPr>
            <a:xfrm>
              <a:off x="4375722" y="2575516"/>
              <a:ext cx="790353"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192" name="TextBox 191">
              <a:extLst>
                <a:ext uri="{FF2B5EF4-FFF2-40B4-BE49-F238E27FC236}">
                  <a16:creationId xmlns:a16="http://schemas.microsoft.com/office/drawing/2014/main" id="{136B1F8D-6BA7-4A35-BEB9-5E9E63CA3605}"/>
                </a:ext>
              </a:extLst>
            </p:cNvPr>
            <p:cNvSpPr txBox="1"/>
            <p:nvPr/>
          </p:nvSpPr>
          <p:spPr>
            <a:xfrm>
              <a:off x="4419337" y="2770501"/>
              <a:ext cx="677629"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193" name="Group 192">
              <a:extLst>
                <a:ext uri="{FF2B5EF4-FFF2-40B4-BE49-F238E27FC236}">
                  <a16:creationId xmlns:a16="http://schemas.microsoft.com/office/drawing/2014/main" id="{A2A6D5D3-48A0-48FF-8934-312C05BA1B7A}"/>
                </a:ext>
              </a:extLst>
            </p:cNvPr>
            <p:cNvGrpSpPr/>
            <p:nvPr/>
          </p:nvGrpSpPr>
          <p:grpSpPr>
            <a:xfrm>
              <a:off x="4333805" y="2305577"/>
              <a:ext cx="490840" cy="276999"/>
              <a:chOff x="5709592" y="641488"/>
              <a:chExt cx="490840" cy="276999"/>
            </a:xfrm>
          </p:grpSpPr>
          <p:sp>
            <p:nvSpPr>
              <p:cNvPr id="194" name="TextBox 193">
                <a:extLst>
                  <a:ext uri="{FF2B5EF4-FFF2-40B4-BE49-F238E27FC236}">
                    <a16:creationId xmlns:a16="http://schemas.microsoft.com/office/drawing/2014/main" id="{804A59DA-9A31-4342-B6A7-A33C0EF9E68F}"/>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0x70</a:t>
                </a:r>
              </a:p>
            </p:txBody>
          </p:sp>
          <p:grpSp>
            <p:nvGrpSpPr>
              <p:cNvPr id="195" name="Group 194">
                <a:extLst>
                  <a:ext uri="{FF2B5EF4-FFF2-40B4-BE49-F238E27FC236}">
                    <a16:creationId xmlns:a16="http://schemas.microsoft.com/office/drawing/2014/main" id="{3A3AA851-8756-412B-9D4D-C0096875693A}"/>
                  </a:ext>
                </a:extLst>
              </p:cNvPr>
              <p:cNvGrpSpPr/>
              <p:nvPr/>
            </p:nvGrpSpPr>
            <p:grpSpPr>
              <a:xfrm>
                <a:off x="5730746" y="787192"/>
                <a:ext cx="41678" cy="93532"/>
                <a:chOff x="6661541" y="70773"/>
                <a:chExt cx="41678" cy="93532"/>
              </a:xfrm>
            </p:grpSpPr>
            <p:cxnSp>
              <p:nvCxnSpPr>
                <p:cNvPr id="196" name="Straight Arrow Connector 195">
                  <a:extLst>
                    <a:ext uri="{FF2B5EF4-FFF2-40B4-BE49-F238E27FC236}">
                      <a16:creationId xmlns:a16="http://schemas.microsoft.com/office/drawing/2014/main" id="{94C3BF84-806E-47BF-874A-427563C12EC1}"/>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197" name="Straight Connector 196">
                  <a:extLst>
                    <a:ext uri="{FF2B5EF4-FFF2-40B4-BE49-F238E27FC236}">
                      <a16:creationId xmlns:a16="http://schemas.microsoft.com/office/drawing/2014/main" id="{0F0E03CF-546B-4B7E-BB15-2A11CF6DD7FE}"/>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sp>
          <p:nvSpPr>
            <p:cNvPr id="198" name="TextBox 197">
              <a:extLst>
                <a:ext uri="{FF2B5EF4-FFF2-40B4-BE49-F238E27FC236}">
                  <a16:creationId xmlns:a16="http://schemas.microsoft.com/office/drawing/2014/main" id="{566C6335-8A2F-4534-ACDA-BCFB7F03196A}"/>
                </a:ext>
              </a:extLst>
            </p:cNvPr>
            <p:cNvSpPr txBox="1"/>
            <p:nvPr/>
          </p:nvSpPr>
          <p:spPr>
            <a:xfrm>
              <a:off x="7031263" y="2607566"/>
              <a:ext cx="522178" cy="172420"/>
            </a:xfrm>
            <a:prstGeom prst="rect">
              <a:avLst/>
            </a:prstGeom>
            <a:solidFill>
              <a:srgbClr val="ED7D31">
                <a:lumMod val="20000"/>
                <a:lumOff val="80000"/>
              </a:srgbClr>
            </a:solidFill>
          </p:spPr>
          <p:txBody>
            <a:bodyPr wrap="square" lIns="0" tIns="0" rIns="0" bIns="0" rtlCol="0">
              <a:spAutoFit/>
            </a:bodyPr>
            <a:lstStyle/>
            <a:p>
              <a:pPr algn="ctr" defTabSz="914400">
                <a:lnSpc>
                  <a:spcPts val="1300"/>
                </a:lnSpc>
                <a:defRPr/>
              </a:pPr>
              <a:r>
                <a:rPr lang="en-US" sz="1400" kern="0" dirty="0">
                  <a:solidFill>
                    <a:prstClr val="black"/>
                  </a:solidFill>
                </a:rPr>
                <a:t>0x70</a:t>
              </a:r>
            </a:p>
          </p:txBody>
        </p:sp>
        <p:sp>
          <p:nvSpPr>
            <p:cNvPr id="199" name="Rectangle 198">
              <a:extLst>
                <a:ext uri="{FF2B5EF4-FFF2-40B4-BE49-F238E27FC236}">
                  <a16:creationId xmlns:a16="http://schemas.microsoft.com/office/drawing/2014/main" id="{44F6EBCC-9173-4284-AF27-D25791D43A39}"/>
                </a:ext>
              </a:extLst>
            </p:cNvPr>
            <p:cNvSpPr/>
            <p:nvPr/>
          </p:nvSpPr>
          <p:spPr>
            <a:xfrm>
              <a:off x="5174814" y="2579317"/>
              <a:ext cx="721244" cy="274261"/>
            </a:xfrm>
            <a:prstGeom prst="rect">
              <a:avLst/>
            </a:prstGeom>
            <a:solidFill>
              <a:srgbClr val="FFD3D3"/>
            </a:solidFill>
            <a:ln w="12700" cap="flat" cmpd="sng" algn="ctr">
              <a:solidFill>
                <a:srgbClr val="4472C4">
                  <a:shade val="50000"/>
                </a:srgbClr>
              </a:solidFill>
              <a:prstDash val="solid"/>
              <a:miter lim="800000"/>
            </a:ln>
            <a:effectLst/>
          </p:spPr>
          <p:txBody>
            <a:bodyPr rtlCol="0" anchor="ctr"/>
            <a:lstStyle/>
            <a:p>
              <a:pPr algn="ctr" defTabSz="914400">
                <a:defRPr/>
              </a:pPr>
              <a:endParaRPr lang="en-US" kern="0">
                <a:solidFill>
                  <a:prstClr val="white"/>
                </a:solidFill>
                <a:latin typeface="Calibri" panose="020F0502020204030204"/>
              </a:endParaRPr>
            </a:p>
          </p:txBody>
        </p:sp>
        <p:sp>
          <p:nvSpPr>
            <p:cNvPr id="200" name="TextBox 199">
              <a:extLst>
                <a:ext uri="{FF2B5EF4-FFF2-40B4-BE49-F238E27FC236}">
                  <a16:creationId xmlns:a16="http://schemas.microsoft.com/office/drawing/2014/main" id="{04D44377-5BC1-469C-BF6C-C37366A2457F}"/>
                </a:ext>
              </a:extLst>
            </p:cNvPr>
            <p:cNvSpPr txBox="1"/>
            <p:nvPr/>
          </p:nvSpPr>
          <p:spPr>
            <a:xfrm>
              <a:off x="5240731" y="2754400"/>
              <a:ext cx="586750" cy="172420"/>
            </a:xfrm>
            <a:prstGeom prst="rect">
              <a:avLst/>
            </a:prstGeom>
            <a:solidFill>
              <a:srgbClr val="FFD3D3"/>
            </a:solidFill>
          </p:spPr>
          <p:txBody>
            <a:bodyPr wrap="square" lIns="0" tIns="0" rIns="0" bIns="0" rtlCol="0">
              <a:spAutoFit/>
            </a:bodyPr>
            <a:lstStyle/>
            <a:p>
              <a:pPr algn="ctr" defTabSz="914400">
                <a:lnSpc>
                  <a:spcPts val="1300"/>
                </a:lnSpc>
                <a:defRPr/>
              </a:pPr>
              <a:r>
                <a:rPr lang="en-US" sz="1400" kern="0" dirty="0">
                  <a:solidFill>
                    <a:prstClr val="black"/>
                  </a:solidFill>
                </a:rPr>
                <a:t>Obj</a:t>
              </a:r>
            </a:p>
          </p:txBody>
        </p:sp>
        <p:grpSp>
          <p:nvGrpSpPr>
            <p:cNvPr id="201" name="Group 200">
              <a:extLst>
                <a:ext uri="{FF2B5EF4-FFF2-40B4-BE49-F238E27FC236}">
                  <a16:creationId xmlns:a16="http://schemas.microsoft.com/office/drawing/2014/main" id="{C47A7F85-329C-4A38-91CE-565DAF3C3697}"/>
                </a:ext>
              </a:extLst>
            </p:cNvPr>
            <p:cNvGrpSpPr/>
            <p:nvPr/>
          </p:nvGrpSpPr>
          <p:grpSpPr>
            <a:xfrm>
              <a:off x="5132896" y="2309378"/>
              <a:ext cx="490840" cy="276999"/>
              <a:chOff x="5709592" y="641488"/>
              <a:chExt cx="490840" cy="276999"/>
            </a:xfrm>
          </p:grpSpPr>
          <p:sp>
            <p:nvSpPr>
              <p:cNvPr id="202" name="TextBox 201">
                <a:extLst>
                  <a:ext uri="{FF2B5EF4-FFF2-40B4-BE49-F238E27FC236}">
                    <a16:creationId xmlns:a16="http://schemas.microsoft.com/office/drawing/2014/main" id="{BA8CB48B-866B-423B-BF56-5404CAC15419}"/>
                  </a:ext>
                </a:extLst>
              </p:cNvPr>
              <p:cNvSpPr txBox="1"/>
              <p:nvPr/>
            </p:nvSpPr>
            <p:spPr>
              <a:xfrm>
                <a:off x="5709592" y="641488"/>
                <a:ext cx="490840" cy="276999"/>
              </a:xfrm>
              <a:prstGeom prst="rect">
                <a:avLst/>
              </a:prstGeom>
              <a:noFill/>
            </p:spPr>
            <p:txBody>
              <a:bodyPr wrap="none" rtlCol="0">
                <a:spAutoFit/>
              </a:bodyPr>
              <a:lstStyle/>
              <a:p>
                <a:pPr defTabSz="914400">
                  <a:defRPr/>
                </a:pPr>
                <a:r>
                  <a:rPr lang="en-US" sz="1200" b="1" kern="0" dirty="0">
                    <a:solidFill>
                      <a:prstClr val="black"/>
                    </a:solidFill>
                  </a:rPr>
                  <a:t>0x80</a:t>
                </a:r>
              </a:p>
            </p:txBody>
          </p:sp>
          <p:grpSp>
            <p:nvGrpSpPr>
              <p:cNvPr id="203" name="Group 202">
                <a:extLst>
                  <a:ext uri="{FF2B5EF4-FFF2-40B4-BE49-F238E27FC236}">
                    <a16:creationId xmlns:a16="http://schemas.microsoft.com/office/drawing/2014/main" id="{54EF0071-E408-44FE-A243-246DA3354583}"/>
                  </a:ext>
                </a:extLst>
              </p:cNvPr>
              <p:cNvGrpSpPr/>
              <p:nvPr/>
            </p:nvGrpSpPr>
            <p:grpSpPr>
              <a:xfrm>
                <a:off x="5730746" y="787192"/>
                <a:ext cx="41678" cy="93532"/>
                <a:chOff x="6661541" y="70773"/>
                <a:chExt cx="41678" cy="93532"/>
              </a:xfrm>
            </p:grpSpPr>
            <p:cxnSp>
              <p:nvCxnSpPr>
                <p:cNvPr id="204" name="Straight Arrow Connector 203">
                  <a:extLst>
                    <a:ext uri="{FF2B5EF4-FFF2-40B4-BE49-F238E27FC236}">
                      <a16:creationId xmlns:a16="http://schemas.microsoft.com/office/drawing/2014/main" id="{C77C131F-2A86-4ED0-B908-ADF2295FDE58}"/>
                    </a:ext>
                  </a:extLst>
                </p:cNvPr>
                <p:cNvCxnSpPr>
                  <a:cxnSpLocks/>
                </p:cNvCxnSpPr>
                <p:nvPr/>
              </p:nvCxnSpPr>
              <p:spPr>
                <a:xfrm>
                  <a:off x="6661541" y="70773"/>
                  <a:ext cx="3570" cy="93532"/>
                </a:xfrm>
                <a:prstGeom prst="straightConnector1">
                  <a:avLst/>
                </a:prstGeom>
                <a:noFill/>
                <a:ln w="6350" cap="flat" cmpd="sng" algn="ctr">
                  <a:solidFill>
                    <a:sysClr val="windowText" lastClr="000000"/>
                  </a:solidFill>
                  <a:prstDash val="solid"/>
                  <a:miter lim="800000"/>
                  <a:headEnd w="sm" len="med"/>
                  <a:tailEnd type="triangle" w="sm" len="sm"/>
                </a:ln>
                <a:effectLst/>
              </p:spPr>
            </p:cxnSp>
            <p:cxnSp>
              <p:nvCxnSpPr>
                <p:cNvPr id="205" name="Straight Connector 204">
                  <a:extLst>
                    <a:ext uri="{FF2B5EF4-FFF2-40B4-BE49-F238E27FC236}">
                      <a16:creationId xmlns:a16="http://schemas.microsoft.com/office/drawing/2014/main" id="{CA03171C-2E60-45AB-88C7-F26CBFBA5B89}"/>
                    </a:ext>
                  </a:extLst>
                </p:cNvPr>
                <p:cNvCxnSpPr/>
                <p:nvPr/>
              </p:nvCxnSpPr>
              <p:spPr>
                <a:xfrm>
                  <a:off x="6661541" y="70773"/>
                  <a:ext cx="41678" cy="0"/>
                </a:xfrm>
                <a:prstGeom prst="line">
                  <a:avLst/>
                </a:prstGeom>
                <a:noFill/>
                <a:ln w="6350" cap="flat" cmpd="sng" algn="ctr">
                  <a:solidFill>
                    <a:sysClr val="windowText" lastClr="000000"/>
                  </a:solidFill>
                  <a:prstDash val="solid"/>
                  <a:miter lim="800000"/>
                </a:ln>
                <a:effectLst/>
              </p:spPr>
            </p:cxnSp>
          </p:grpSp>
        </p:grpSp>
      </p:grpSp>
      <p:sp>
        <p:nvSpPr>
          <p:cNvPr id="206" name="TextBox 205">
            <a:extLst>
              <a:ext uri="{FF2B5EF4-FFF2-40B4-BE49-F238E27FC236}">
                <a16:creationId xmlns:a16="http://schemas.microsoft.com/office/drawing/2014/main" id="{B4164CAD-AF96-4DB5-AF86-D47EF570145E}"/>
              </a:ext>
            </a:extLst>
          </p:cNvPr>
          <p:cNvSpPr txBox="1"/>
          <p:nvPr/>
        </p:nvSpPr>
        <p:spPr>
          <a:xfrm>
            <a:off x="7400237" y="1608870"/>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5" name="Rectangle: Rounded Corners 4">
            <a:extLst>
              <a:ext uri="{FF2B5EF4-FFF2-40B4-BE49-F238E27FC236}">
                <a16:creationId xmlns:a16="http://schemas.microsoft.com/office/drawing/2014/main" id="{57F61CB1-4794-4E9C-A804-1D68C7AEF906}"/>
              </a:ext>
            </a:extLst>
          </p:cNvPr>
          <p:cNvSpPr/>
          <p:nvPr/>
        </p:nvSpPr>
        <p:spPr>
          <a:xfrm>
            <a:off x="7790984" y="2295803"/>
            <a:ext cx="1258666" cy="18596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TextBox 2047">
            <a:extLst>
              <a:ext uri="{FF2B5EF4-FFF2-40B4-BE49-F238E27FC236}">
                <a16:creationId xmlns:a16="http://schemas.microsoft.com/office/drawing/2014/main" id="{87BB6DBF-B166-41AA-8828-D16F46D4E2DF}"/>
              </a:ext>
            </a:extLst>
          </p:cNvPr>
          <p:cNvSpPr txBox="1"/>
          <p:nvPr/>
        </p:nvSpPr>
        <p:spPr>
          <a:xfrm rot="19679547">
            <a:off x="5357035" y="1984922"/>
            <a:ext cx="2130711" cy="584775"/>
          </a:xfrm>
          <a:prstGeom prst="rect">
            <a:avLst/>
          </a:prstGeom>
          <a:noFill/>
        </p:spPr>
        <p:txBody>
          <a:bodyPr wrap="none" rtlCol="0">
            <a:spAutoFit/>
          </a:bodyPr>
          <a:lstStyle/>
          <a:p>
            <a:pPr algn="ctr"/>
            <a:r>
              <a:rPr lang="en-US" sz="1600" b="1" dirty="0">
                <a:solidFill>
                  <a:schemeClr val="accent6"/>
                </a:solidFill>
                <a:latin typeface="MV Boli" panose="02000500030200090000" pitchFamily="2" charset="0"/>
                <a:cs typeface="MV Boli" panose="02000500030200090000" pitchFamily="2" charset="0"/>
              </a:rPr>
              <a:t>Just return address</a:t>
            </a:r>
          </a:p>
          <a:p>
            <a:pPr algn="ctr"/>
            <a:r>
              <a:rPr lang="en-US" sz="1600" b="1" dirty="0">
                <a:solidFill>
                  <a:schemeClr val="accent6"/>
                </a:solidFill>
                <a:latin typeface="MV Boli" panose="02000500030200090000" pitchFamily="2" charset="0"/>
                <a:cs typeface="MV Boli" panose="02000500030200090000" pitchFamily="2" charset="0"/>
              </a:rPr>
              <a:t>0x60 in register</a:t>
            </a:r>
          </a:p>
        </p:txBody>
      </p:sp>
      <p:sp>
        <p:nvSpPr>
          <p:cNvPr id="2049" name="Freeform: Shape 2048">
            <a:extLst>
              <a:ext uri="{FF2B5EF4-FFF2-40B4-BE49-F238E27FC236}">
                <a16:creationId xmlns:a16="http://schemas.microsoft.com/office/drawing/2014/main" id="{9A27829E-5F58-4CB9-A556-6E5DAE0B2D46}"/>
              </a:ext>
            </a:extLst>
          </p:cNvPr>
          <p:cNvSpPr/>
          <p:nvPr/>
        </p:nvSpPr>
        <p:spPr>
          <a:xfrm>
            <a:off x="6687015" y="2386361"/>
            <a:ext cx="970156" cy="290962"/>
          </a:xfrm>
          <a:custGeom>
            <a:avLst/>
            <a:gdLst>
              <a:gd name="connsiteX0" fmla="*/ 0 w 970156"/>
              <a:gd name="connsiteY0" fmla="*/ 78059 h 290962"/>
              <a:gd name="connsiteX1" fmla="*/ 211873 w 970156"/>
              <a:gd name="connsiteY1" fmla="*/ 289932 h 290962"/>
              <a:gd name="connsiteX2" fmla="*/ 970156 w 970156"/>
              <a:gd name="connsiteY2" fmla="*/ 0 h 290962"/>
            </a:gdLst>
            <a:ahLst/>
            <a:cxnLst>
              <a:cxn ang="0">
                <a:pos x="connsiteX0" y="connsiteY0"/>
              </a:cxn>
              <a:cxn ang="0">
                <a:pos x="connsiteX1" y="connsiteY1"/>
              </a:cxn>
              <a:cxn ang="0">
                <a:pos x="connsiteX2" y="connsiteY2"/>
              </a:cxn>
            </a:cxnLst>
            <a:rect l="l" t="t" r="r" b="b"/>
            <a:pathLst>
              <a:path w="970156" h="290962">
                <a:moveTo>
                  <a:pt x="0" y="78059"/>
                </a:moveTo>
                <a:cubicBezTo>
                  <a:pt x="25090" y="190500"/>
                  <a:pt x="50180" y="302942"/>
                  <a:pt x="211873" y="289932"/>
                </a:cubicBezTo>
                <a:cubicBezTo>
                  <a:pt x="373566" y="276922"/>
                  <a:pt x="671861" y="138461"/>
                  <a:pt x="970156" y="0"/>
                </a:cubicBezTo>
              </a:path>
            </a:pathLst>
          </a:custGeom>
          <a:noFill/>
          <a:ln>
            <a:solidFill>
              <a:schemeClr val="accent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ontent Placeholder 2">
            <a:extLst>
              <a:ext uri="{FF2B5EF4-FFF2-40B4-BE49-F238E27FC236}">
                <a16:creationId xmlns:a16="http://schemas.microsoft.com/office/drawing/2014/main" id="{3E096F9B-AF79-4E50-AD96-884B4CC7DB3D}"/>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p:txBody>
      </p:sp>
    </p:spTree>
    <p:extLst>
      <p:ext uri="{BB962C8B-B14F-4D97-AF65-F5344CB8AC3E}">
        <p14:creationId xmlns:p14="http://schemas.microsoft.com/office/powerpoint/2010/main" val="14069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48" grpId="0"/>
      <p:bldP spid="2049" grpId="0" animBg="1"/>
      <p:bldP spid="212" grpId="0" uiExpand="1" build="p"/>
    </p:bldLst>
  </p:timing>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18</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About the Heap</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pic>
        <p:nvPicPr>
          <p:cNvPr id="2050" name="Picture 2" descr="Image result for the heap">
            <a:extLst>
              <a:ext uri="{FF2B5EF4-FFF2-40B4-BE49-F238E27FC236}">
                <a16:creationId xmlns:a16="http://schemas.microsoft.com/office/drawing/2014/main" id="{00298776-3024-4D54-A12C-6CC94D57A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951" y="1393206"/>
            <a:ext cx="3135562" cy="4562242"/>
          </a:xfrm>
          <a:prstGeom prst="rect">
            <a:avLst/>
          </a:prstGeom>
          <a:noFill/>
          <a:extLst>
            <a:ext uri="{909E8E84-426E-40DD-AFC4-6F175D3DCCD1}">
              <a14:hiddenFill xmlns:a14="http://schemas.microsoft.com/office/drawing/2010/main">
                <a:solidFill>
                  <a:srgbClr val="FFFFFF"/>
                </a:solidFill>
              </a14:hiddenFill>
            </a:ext>
          </a:extLst>
        </p:spPr>
      </p:pic>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1" y="1354015"/>
            <a:ext cx="4260759" cy="4525963"/>
          </a:xfrm>
        </p:spPr>
        <p:txBody>
          <a:bodyPr>
            <a:normAutofit/>
          </a:bodyPr>
          <a:lstStyle/>
          <a:p>
            <a:pPr marL="0" indent="0">
              <a:buNone/>
            </a:pPr>
            <a:r>
              <a:rPr lang="en-US" b="1" dirty="0"/>
              <a:t>Appropriately named:</a:t>
            </a:r>
            <a:endParaRPr lang="en-US" b="1" i="1" dirty="0"/>
          </a:p>
          <a:p>
            <a:r>
              <a:rPr lang="en-US" sz="2800" dirty="0"/>
              <a:t>Not as well-ordered compared to the stack</a:t>
            </a:r>
          </a:p>
          <a:p>
            <a:pPr marL="0" indent="0">
              <a:buNone/>
            </a:pPr>
            <a:r>
              <a:rPr lang="en-US" sz="2800" b="1" dirty="0"/>
              <a:t>Benefits</a:t>
            </a:r>
          </a:p>
          <a:p>
            <a:r>
              <a:rPr lang="en-US" sz="2800" dirty="0"/>
              <a:t>Reduces data copied between caller and </a:t>
            </a:r>
            <a:r>
              <a:rPr lang="en-US" sz="2800" dirty="0" err="1"/>
              <a:t>callee</a:t>
            </a:r>
            <a:endParaRPr lang="en-US" sz="2800" dirty="0"/>
          </a:p>
          <a:p>
            <a:r>
              <a:rPr lang="en-US" sz="2800" dirty="0"/>
              <a:t>Flexible lifetime</a:t>
            </a:r>
          </a:p>
          <a:p>
            <a:r>
              <a:rPr lang="en-US" sz="2800" dirty="0"/>
              <a:t>Allows for various non-stack abstractions</a:t>
            </a:r>
          </a:p>
        </p:txBody>
      </p:sp>
    </p:spTree>
    <p:extLst>
      <p:ext uri="{BB962C8B-B14F-4D97-AF65-F5344CB8AC3E}">
        <p14:creationId xmlns:p14="http://schemas.microsoft.com/office/powerpoint/2010/main" val="16491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19</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Heap-Appropriate Abstractions</a:t>
            </a:r>
          </a:p>
          <a:p>
            <a:pPr lvl="0" algn="ctr">
              <a:lnSpc>
                <a:spcPct val="70000"/>
              </a:lnSpc>
            </a:pPr>
            <a:r>
              <a:rPr lang="en-US" sz="2000" dirty="0">
                <a:ln w="12700">
                  <a:noFill/>
                </a:ln>
                <a:latin typeface="Garamond" panose="02020404030301010803" pitchFamily="18" charset="0"/>
              </a:rPr>
              <a:t>Heap Management</a:t>
            </a:r>
            <a:r>
              <a:rPr lang="en-US" sz="2000" i="1" dirty="0">
                <a:ln w="12700">
                  <a:solidFill>
                    <a:sysClr val="windowText" lastClr="000000"/>
                  </a:solidFill>
                </a:ln>
                <a:solidFill>
                  <a:sysClr val="window" lastClr="FFFFFF">
                    <a:lumMod val="85000"/>
                  </a:sysClr>
                </a:solidFill>
                <a:latin typeface="Calibri Light" panose="020F0302020204030204"/>
              </a:rPr>
              <a:t> </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547410" cy="4525963"/>
          </a:xfrm>
        </p:spPr>
        <p:txBody>
          <a:bodyPr>
            <a:normAutofit/>
          </a:bodyPr>
          <a:lstStyle/>
          <a:p>
            <a:pPr marL="0" indent="0">
              <a:buNone/>
            </a:pPr>
            <a:r>
              <a:rPr lang="en-US" b="1" dirty="0"/>
              <a:t>Some Functions don’t fit the tradition stack-based lifecycle</a:t>
            </a:r>
          </a:p>
          <a:p>
            <a:pPr marL="0" indent="0">
              <a:buNone/>
            </a:pPr>
            <a:endParaRPr lang="en-US" sz="2800" dirty="0"/>
          </a:p>
          <a:p>
            <a:r>
              <a:rPr lang="en-US" sz="2800" dirty="0"/>
              <a:t>First-class functions</a:t>
            </a:r>
          </a:p>
          <a:p>
            <a:r>
              <a:rPr lang="en-US" sz="2800" dirty="0"/>
              <a:t>Function closures</a:t>
            </a:r>
          </a:p>
          <a:p>
            <a:pPr marL="0" indent="0">
              <a:buNone/>
            </a:pPr>
            <a:endParaRPr lang="en-US" sz="2800" dirty="0"/>
          </a:p>
          <a:p>
            <a:pPr marL="0" indent="0">
              <a:buNone/>
            </a:pPr>
            <a:r>
              <a:rPr lang="en-US" sz="2800" b="1" dirty="0"/>
              <a:t>Simply allocate the closure on the heap</a:t>
            </a:r>
          </a:p>
        </p:txBody>
      </p:sp>
      <p:sp>
        <p:nvSpPr>
          <p:cNvPr id="3" name="TextBox 2">
            <a:extLst>
              <a:ext uri="{FF2B5EF4-FFF2-40B4-BE49-F238E27FC236}">
                <a16:creationId xmlns:a16="http://schemas.microsoft.com/office/drawing/2014/main" id="{66D6CFF1-81D6-42B4-918E-C64216ED2712}"/>
              </a:ext>
            </a:extLst>
          </p:cNvPr>
          <p:cNvSpPr txBox="1"/>
          <p:nvPr/>
        </p:nvSpPr>
        <p:spPr>
          <a:xfrm>
            <a:off x="5721350" y="2413338"/>
            <a:ext cx="2252540" cy="2031325"/>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def outer {</a:t>
            </a:r>
          </a:p>
          <a:p>
            <a:r>
              <a:rPr lang="en-US" dirty="0">
                <a:latin typeface="Courier New" panose="02070309020205020404" pitchFamily="49" charset="0"/>
                <a:cs typeface="Courier New" panose="02070309020205020404" pitchFamily="49" charset="0"/>
              </a:rPr>
              <a:t>  int a;</a:t>
            </a:r>
          </a:p>
          <a:p>
            <a:r>
              <a:rPr lang="en-US" dirty="0">
                <a:latin typeface="Courier New" panose="02070309020205020404" pitchFamily="49" charset="0"/>
                <a:cs typeface="Courier New" panose="02070309020205020404" pitchFamily="49" charset="0"/>
              </a:rPr>
              <a:t>  def inner(){</a:t>
            </a:r>
          </a:p>
          <a:p>
            <a:r>
              <a:rPr lang="en-US" dirty="0">
                <a:latin typeface="Courier New" panose="02070309020205020404" pitchFamily="49" charset="0"/>
                <a:cs typeface="Courier New" panose="02070309020205020404" pitchFamily="49" charset="0"/>
              </a:rPr>
              <a:t>    a = 1;</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return inner;</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992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8224D-68BB-9F85-BC95-A3098CC566B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84EFACE-52B3-6AAB-9522-05FE05246431}"/>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Check-in 30 Solution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Review – Other </a:t>
            </a:r>
            <a:r>
              <a:rPr lang="en-US" sz="2000" dirty="0" err="1">
                <a:ln w="12700">
                  <a:noFill/>
                </a:ln>
                <a:latin typeface="Garamond" panose="02020404030301010803" pitchFamily="18" charset="0"/>
              </a:rPr>
              <a:t>Codegen</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A5611F61-57B4-78E6-1A05-3266A2C0A761}"/>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a:t>
            </a:fld>
            <a:endParaRPr lang="en-US"/>
          </a:p>
        </p:txBody>
      </p:sp>
      <p:grpSp>
        <p:nvGrpSpPr>
          <p:cNvPr id="15" name="Group 14">
            <a:extLst>
              <a:ext uri="{FF2B5EF4-FFF2-40B4-BE49-F238E27FC236}">
                <a16:creationId xmlns:a16="http://schemas.microsoft.com/office/drawing/2014/main" id="{0E82886A-EDFF-0372-5EFB-C436CA6AEC2B}"/>
              </a:ext>
            </a:extLst>
          </p:cNvPr>
          <p:cNvGrpSpPr/>
          <p:nvPr/>
        </p:nvGrpSpPr>
        <p:grpSpPr>
          <a:xfrm>
            <a:off x="559971" y="1956359"/>
            <a:ext cx="1776829" cy="505228"/>
            <a:chOff x="559971" y="1956359"/>
            <a:chExt cx="1776829" cy="505228"/>
          </a:xfrm>
        </p:grpSpPr>
      </p:grpSp>
      <p:grpSp>
        <p:nvGrpSpPr>
          <p:cNvPr id="16" name="Group 15">
            <a:extLst>
              <a:ext uri="{FF2B5EF4-FFF2-40B4-BE49-F238E27FC236}">
                <a16:creationId xmlns:a16="http://schemas.microsoft.com/office/drawing/2014/main" id="{F48DB3E6-439A-55E4-C3A5-2BC05196F67A}"/>
              </a:ext>
            </a:extLst>
          </p:cNvPr>
          <p:cNvGrpSpPr/>
          <p:nvPr/>
        </p:nvGrpSpPr>
        <p:grpSpPr>
          <a:xfrm>
            <a:off x="780170" y="2582779"/>
            <a:ext cx="1524546" cy="667305"/>
            <a:chOff x="780170" y="2582779"/>
            <a:chExt cx="1524546" cy="667305"/>
          </a:xfrm>
        </p:grpSpPr>
      </p:grpSp>
    </p:spTree>
    <p:extLst>
      <p:ext uri="{BB962C8B-B14F-4D97-AF65-F5344CB8AC3E}">
        <p14:creationId xmlns:p14="http://schemas.microsoft.com/office/powerpoint/2010/main" val="3192080225"/>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Naïve approach 1:</a:t>
            </a:r>
          </a:p>
          <a:p>
            <a:r>
              <a:rPr lang="en-US" dirty="0"/>
              <a:t>Allocate all process memory at load time</a:t>
            </a:r>
          </a:p>
          <a:p>
            <a:r>
              <a:rPr lang="en-US" dirty="0"/>
              <a:t>Incredibly wasteful (probably not even possible)!</a:t>
            </a:r>
          </a:p>
          <a:p>
            <a:pPr marL="0" indent="0">
              <a:buNone/>
            </a:pPr>
            <a:r>
              <a:rPr lang="en-US" dirty="0"/>
              <a:t>A modern 64-bit OS will actually limit heap / stack size to discrete, never-overlapping segments</a:t>
            </a:r>
          </a:p>
          <a:p>
            <a:r>
              <a:rPr lang="en-US" dirty="0"/>
              <a:t>This might seem like a limitation – it isn’t</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20</a:t>
            </a:fld>
            <a:endParaRPr lang="en-US"/>
          </a:p>
        </p:txBody>
      </p:sp>
      <p:grpSp>
        <p:nvGrpSpPr>
          <p:cNvPr id="82" name="Group 81">
            <a:extLst>
              <a:ext uri="{FF2B5EF4-FFF2-40B4-BE49-F238E27FC236}">
                <a16:creationId xmlns:a16="http://schemas.microsoft.com/office/drawing/2014/main" id="{18F11FE2-F6AA-4605-BB15-E20D08E849F9}"/>
              </a:ext>
            </a:extLst>
          </p:cNvPr>
          <p:cNvGrpSpPr/>
          <p:nvPr/>
        </p:nvGrpSpPr>
        <p:grpSpPr>
          <a:xfrm>
            <a:off x="5159299" y="4404732"/>
            <a:ext cx="4730782" cy="1339488"/>
            <a:chOff x="3635299" y="4404732"/>
            <a:chExt cx="4730782" cy="1339488"/>
          </a:xfrm>
        </p:grpSpPr>
        <p:sp>
          <p:nvSpPr>
            <p:cNvPr id="80" name="TextBox 79">
              <a:extLst>
                <a:ext uri="{FF2B5EF4-FFF2-40B4-BE49-F238E27FC236}">
                  <a16:creationId xmlns:a16="http://schemas.microsoft.com/office/drawing/2014/main" id="{D8E4B224-6FEB-4CFB-8B9F-2B07F9662194}"/>
                </a:ext>
              </a:extLst>
            </p:cNvPr>
            <p:cNvSpPr txBox="1"/>
            <p:nvPr/>
          </p:nvSpPr>
          <p:spPr>
            <a:xfrm>
              <a:off x="3635299" y="5374888"/>
              <a:ext cx="4730782" cy="369332"/>
            </a:xfrm>
            <a:prstGeom prst="rect">
              <a:avLst/>
            </a:prstGeom>
            <a:noFill/>
          </p:spPr>
          <p:txBody>
            <a:bodyPr wrap="none" rtlCol="0">
              <a:spAutoFit/>
            </a:bodyPr>
            <a:lstStyle/>
            <a:p>
              <a:r>
                <a:rPr lang="en-US" dirty="0">
                  <a:solidFill>
                    <a:schemeClr val="accent2"/>
                  </a:solidFill>
                  <a:latin typeface="MV Boli" panose="02000500030200090000" pitchFamily="2" charset="0"/>
                  <a:cs typeface="MV Boli" panose="02000500030200090000" pitchFamily="2" charset="0"/>
                </a:rPr>
                <a:t>2</a:t>
              </a:r>
              <a:r>
                <a:rPr lang="en-US" baseline="30000" dirty="0">
                  <a:solidFill>
                    <a:schemeClr val="accent2"/>
                  </a:solidFill>
                  <a:latin typeface="MV Boli" panose="02000500030200090000" pitchFamily="2" charset="0"/>
                  <a:cs typeface="MV Boli" panose="02000500030200090000" pitchFamily="2" charset="0"/>
                </a:rPr>
                <a:t>64</a:t>
              </a:r>
              <a:r>
                <a:rPr lang="en-US" dirty="0">
                  <a:solidFill>
                    <a:schemeClr val="accent2"/>
                  </a:solidFill>
                  <a:latin typeface="MV Boli" panose="02000500030200090000" pitchFamily="2" charset="0"/>
                  <a:cs typeface="MV Boli" panose="02000500030200090000" pitchFamily="2" charset="0"/>
                </a:rPr>
                <a:t> bytes &gt; 18 million terabytes of RAM</a:t>
              </a:r>
              <a:endParaRPr lang="en-US" baseline="30000" dirty="0">
                <a:solidFill>
                  <a:schemeClr val="accent2"/>
                </a:solidFill>
                <a:latin typeface="MV Boli" panose="02000500030200090000" pitchFamily="2" charset="0"/>
                <a:cs typeface="MV Boli" panose="02000500030200090000" pitchFamily="2" charset="0"/>
              </a:endParaRPr>
            </a:p>
          </p:txBody>
        </p:sp>
        <p:sp>
          <p:nvSpPr>
            <p:cNvPr id="81" name="Freeform: Shape 80">
              <a:extLst>
                <a:ext uri="{FF2B5EF4-FFF2-40B4-BE49-F238E27FC236}">
                  <a16:creationId xmlns:a16="http://schemas.microsoft.com/office/drawing/2014/main" id="{A2A122DB-F14F-4DA2-BD95-937ADC1552A0}"/>
                </a:ext>
              </a:extLst>
            </p:cNvPr>
            <p:cNvSpPr/>
            <p:nvPr/>
          </p:nvSpPr>
          <p:spPr>
            <a:xfrm>
              <a:off x="5766071" y="4404732"/>
              <a:ext cx="604354" cy="836341"/>
            </a:xfrm>
            <a:custGeom>
              <a:avLst/>
              <a:gdLst>
                <a:gd name="connsiteX0" fmla="*/ 54866 w 604354"/>
                <a:gd name="connsiteY0" fmla="*/ 836341 h 836341"/>
                <a:gd name="connsiteX1" fmla="*/ 43714 w 604354"/>
                <a:gd name="connsiteY1" fmla="*/ 379141 h 836341"/>
                <a:gd name="connsiteX2" fmla="*/ 534368 w 604354"/>
                <a:gd name="connsiteY2" fmla="*/ 479502 h 836341"/>
                <a:gd name="connsiteX3" fmla="*/ 590124 w 604354"/>
                <a:gd name="connsiteY3" fmla="*/ 0 h 836341"/>
              </a:gdLst>
              <a:ahLst/>
              <a:cxnLst>
                <a:cxn ang="0">
                  <a:pos x="connsiteX0" y="connsiteY0"/>
                </a:cxn>
                <a:cxn ang="0">
                  <a:pos x="connsiteX1" y="connsiteY1"/>
                </a:cxn>
                <a:cxn ang="0">
                  <a:pos x="connsiteX2" y="connsiteY2"/>
                </a:cxn>
                <a:cxn ang="0">
                  <a:pos x="connsiteX3" y="connsiteY3"/>
                </a:cxn>
              </a:cxnLst>
              <a:rect l="l" t="t" r="r" b="b"/>
              <a:pathLst>
                <a:path w="604354" h="836341">
                  <a:moveTo>
                    <a:pt x="54866" y="836341"/>
                  </a:moveTo>
                  <a:cubicBezTo>
                    <a:pt x="9331" y="637477"/>
                    <a:pt x="-36203" y="438614"/>
                    <a:pt x="43714" y="379141"/>
                  </a:cubicBezTo>
                  <a:cubicBezTo>
                    <a:pt x="123631" y="319668"/>
                    <a:pt x="443300" y="542692"/>
                    <a:pt x="534368" y="479502"/>
                  </a:cubicBezTo>
                  <a:cubicBezTo>
                    <a:pt x="625436" y="416312"/>
                    <a:pt x="607780" y="208156"/>
                    <a:pt x="590124" y="0"/>
                  </a:cubicBezTo>
                </a:path>
              </a:pathLst>
            </a:custGeom>
            <a:noFill/>
            <a:ln w="19050">
              <a:solidFill>
                <a:schemeClr val="accent2"/>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596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8DF4FA-1925-43F8-A6F3-C4BFAB04A3FB}"/>
              </a:ext>
            </a:extLst>
          </p:cNvPr>
          <p:cNvSpPr>
            <a:spLocks noGrp="1"/>
          </p:cNvSpPr>
          <p:nvPr>
            <p:ph type="sldNum" sz="quarter" idx="12"/>
          </p:nvPr>
        </p:nvSpPr>
        <p:spPr>
          <a:xfrm>
            <a:off x="8523246" y="6467861"/>
            <a:ext cx="2133600" cy="365125"/>
          </a:xfrm>
        </p:spPr>
        <p:txBody>
          <a:bodyPr/>
          <a:lstStyle/>
          <a:p>
            <a:pPr defTabSz="914400">
              <a:defRPr/>
            </a:pPr>
            <a:fld id="{E2218D17-624A-4996-8458-E634E28CA05F}" type="slidenum">
              <a:rPr lang="en-US">
                <a:solidFill>
                  <a:prstClr val="black">
                    <a:tint val="75000"/>
                  </a:prstClr>
                </a:solidFill>
                <a:latin typeface="Calibri"/>
              </a:rPr>
              <a:pPr defTabSz="914400">
                <a:defRPr/>
              </a:pPr>
              <a:t>21</a:t>
            </a:fld>
            <a:endParaRPr lang="en-US" dirty="0">
              <a:solidFill>
                <a:prstClr val="black">
                  <a:tint val="75000"/>
                </a:prstClr>
              </a:solidFill>
              <a:latin typeface="Calibri"/>
            </a:endParaRPr>
          </a:p>
        </p:txBody>
      </p:sp>
      <p:sp>
        <p:nvSpPr>
          <p:cNvPr id="93" name="Title 1">
            <a:extLst>
              <a:ext uri="{FF2B5EF4-FFF2-40B4-BE49-F238E27FC236}">
                <a16:creationId xmlns:a16="http://schemas.microsoft.com/office/drawing/2014/main" id="{700E88C7-8AD6-47F3-B162-899DC2240485}"/>
              </a:ext>
            </a:extLst>
          </p:cNvPr>
          <p:cNvSpPr txBox="1">
            <a:spLocks/>
          </p:cNvSpPr>
          <p:nvPr/>
        </p:nvSpPr>
        <p:spPr>
          <a:xfrm>
            <a:off x="1524000" y="2049"/>
            <a:ext cx="9144000" cy="1325563"/>
          </a:xfrm>
          <a:prstGeom prst="rect">
            <a:avLst/>
          </a:prstGeom>
          <a:noFill/>
          <a:ln w="1270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70000"/>
              </a:lnSpc>
              <a:defRPr/>
            </a:pPr>
            <a:r>
              <a:rPr lang="en-US" sz="4500" dirty="0">
                <a:ln w="12700">
                  <a:solidFill>
                    <a:sysClr val="windowText" lastClr="000000"/>
                  </a:solidFill>
                </a:ln>
                <a:solidFill>
                  <a:sysClr val="window" lastClr="FFFFFF">
                    <a:lumMod val="85000"/>
                  </a:sysClr>
                </a:solidFill>
                <a:latin typeface="Calibri Light" panose="020F0302020204030204"/>
              </a:rPr>
              <a:t>Managing the Heap</a:t>
            </a:r>
          </a:p>
          <a:p>
            <a:pPr lvl="0" algn="ctr">
              <a:lnSpc>
                <a:spcPct val="70000"/>
              </a:lnSpc>
            </a:pPr>
            <a:r>
              <a:rPr lang="en-US" sz="2000" dirty="0">
                <a:ln w="12700">
                  <a:noFill/>
                </a:ln>
                <a:latin typeface="Garamond" panose="02020404030301010803" pitchFamily="18" charset="0"/>
              </a:rPr>
              <a:t>Heap Management</a:t>
            </a:r>
            <a:endParaRPr lang="en-US" sz="5000" dirty="0">
              <a:ln w="12700">
                <a:solidFill>
                  <a:sysClr val="windowText" lastClr="000000"/>
                </a:solidFill>
              </a:ln>
              <a:solidFill>
                <a:sysClr val="window" lastClr="FFFFFF">
                  <a:lumMod val="85000"/>
                </a:sysClr>
              </a:solidFill>
              <a:latin typeface="Calibri Light" panose="020F0302020204030204"/>
            </a:endParaRPr>
          </a:p>
        </p:txBody>
      </p:sp>
      <p:sp>
        <p:nvSpPr>
          <p:cNvPr id="33" name="Content Placeholder 2">
            <a:extLst>
              <a:ext uri="{FF2B5EF4-FFF2-40B4-BE49-F238E27FC236}">
                <a16:creationId xmlns:a16="http://schemas.microsoft.com/office/drawing/2014/main" id="{7A2D3835-811F-4535-83F6-CBB258D043AE}"/>
              </a:ext>
            </a:extLst>
          </p:cNvPr>
          <p:cNvSpPr>
            <a:spLocks noGrp="1"/>
          </p:cNvSpPr>
          <p:nvPr>
            <p:ph idx="1"/>
          </p:nvPr>
        </p:nvSpPr>
        <p:spPr>
          <a:xfrm>
            <a:off x="1752600" y="1354015"/>
            <a:ext cx="8435898" cy="4525963"/>
          </a:xfrm>
        </p:spPr>
        <p:txBody>
          <a:bodyPr>
            <a:normAutofit/>
          </a:bodyPr>
          <a:lstStyle/>
          <a:p>
            <a:pPr marL="0" indent="0">
              <a:buNone/>
            </a:pPr>
            <a:r>
              <a:rPr lang="en-US" b="1" dirty="0"/>
              <a:t>Only use the memory you need</a:t>
            </a:r>
          </a:p>
          <a:p>
            <a:r>
              <a:rPr lang="en-US" sz="2800" dirty="0"/>
              <a:t>The whole point is to allocate memory dynamically</a:t>
            </a:r>
          </a:p>
        </p:txBody>
      </p:sp>
      <p:pic>
        <p:nvPicPr>
          <p:cNvPr id="20482" name="Picture 2" descr="Image result for reduce your footprint">
            <a:extLst>
              <a:ext uri="{FF2B5EF4-FFF2-40B4-BE49-F238E27FC236}">
                <a16:creationId xmlns:a16="http://schemas.microsoft.com/office/drawing/2014/main" id="{7FFF39B7-41E2-4FFE-81D8-75E1F65A5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241" y="2620690"/>
            <a:ext cx="4363518" cy="38471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EE7648-76E0-4BC7-B64C-0A684209D017}"/>
              </a:ext>
            </a:extLst>
          </p:cNvPr>
          <p:cNvSpPr txBox="1"/>
          <p:nvPr/>
        </p:nvSpPr>
        <p:spPr>
          <a:xfrm>
            <a:off x="4925120" y="4661208"/>
            <a:ext cx="1526636" cy="55399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000" dirty="0"/>
              <a:t>Memory</a:t>
            </a:r>
          </a:p>
        </p:txBody>
      </p:sp>
    </p:spTree>
    <p:extLst>
      <p:ext uri="{BB962C8B-B14F-4D97-AF65-F5344CB8AC3E}">
        <p14:creationId xmlns:p14="http://schemas.microsoft.com/office/powerpoint/2010/main" val="296129253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 </a:t>
            </a:r>
            <a:r>
              <a:rPr lang="en-US" sz="4500" dirty="0" err="1">
                <a:ln w="12700">
                  <a:solidFill>
                    <a:schemeClr val="tx1"/>
                  </a:solidFill>
                </a:ln>
                <a:solidFill>
                  <a:schemeClr val="bg1">
                    <a:lumMod val="85000"/>
                  </a:schemeClr>
                </a:solidFill>
              </a:rPr>
              <a:t>brk</a:t>
            </a:r>
            <a:r>
              <a:rPr lang="en-US" sz="4500" dirty="0">
                <a:ln w="12700">
                  <a:solidFill>
                    <a:schemeClr val="tx1"/>
                  </a:solidFill>
                </a:ln>
                <a:solidFill>
                  <a:schemeClr val="bg1">
                    <a:lumMod val="85000"/>
                  </a:schemeClr>
                </a:solidFill>
              </a:rPr>
              <a:t> / </a:t>
            </a:r>
            <a:r>
              <a:rPr lang="en-US" sz="4500" dirty="0" err="1">
                <a:ln w="12700">
                  <a:solidFill>
                    <a:schemeClr val="tx1"/>
                  </a:solidFill>
                </a:ln>
                <a:solidFill>
                  <a:schemeClr val="bg1">
                    <a:lumMod val="85000"/>
                  </a:schemeClr>
                </a:solidFill>
              </a:rPr>
              <a:t>sbrk</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normAutofit/>
          </a:bodyPr>
          <a:lstStyle/>
          <a:p>
            <a:pPr marL="0" indent="0">
              <a:buNone/>
            </a:pPr>
            <a:r>
              <a:rPr lang="en-US" b="1" dirty="0"/>
              <a:t>Linux </a:t>
            </a:r>
            <a:r>
              <a:rPr lang="en-US" b="1" dirty="0" err="1"/>
              <a:t>syscall</a:t>
            </a:r>
            <a:r>
              <a:rPr lang="en-US" b="1" dirty="0"/>
              <a:t> for growing the heap</a:t>
            </a:r>
          </a:p>
          <a:p>
            <a:r>
              <a:rPr lang="en-US" altLang="en-US" b="1" dirty="0">
                <a:solidFill>
                  <a:srgbClr val="502000"/>
                </a:solidFill>
                <a:latin typeface="Courier New" panose="02070309020205020404" pitchFamily="49" charset="0"/>
              </a:rPr>
              <a:t>int </a:t>
            </a:r>
            <a:r>
              <a:rPr lang="en-US" altLang="en-US" b="1" dirty="0" err="1">
                <a:solidFill>
                  <a:srgbClr val="502000"/>
                </a:solidFill>
                <a:latin typeface="Courier New" panose="02070309020205020404" pitchFamily="49" charset="0"/>
              </a:rPr>
              <a:t>brk</a:t>
            </a:r>
            <a:r>
              <a:rPr lang="en-US" altLang="en-US" b="1" dirty="0">
                <a:solidFill>
                  <a:srgbClr val="502000"/>
                </a:solidFill>
                <a:latin typeface="Courier New" panose="02070309020205020404" pitchFamily="49" charset="0"/>
              </a:rPr>
              <a:t>(void *</a:t>
            </a:r>
            <a:r>
              <a:rPr lang="en-US" altLang="en-US" i="1" dirty="0" err="1">
                <a:solidFill>
                  <a:srgbClr val="006000"/>
                </a:solidFill>
                <a:latin typeface="Courier New" panose="02070309020205020404" pitchFamily="49" charset="0"/>
              </a:rPr>
              <a:t>addr</a:t>
            </a:r>
            <a:r>
              <a:rPr lang="en-US" altLang="en-US" b="1" dirty="0">
                <a:solidFill>
                  <a:srgbClr val="502000"/>
                </a:solidFill>
                <a:latin typeface="Courier New" panose="02070309020205020404" pitchFamily="49" charset="0"/>
              </a:rPr>
              <a:t>);</a:t>
            </a:r>
            <a:r>
              <a:rPr lang="en-US" altLang="en-US" sz="800" dirty="0"/>
              <a:t> </a:t>
            </a:r>
          </a:p>
          <a:p>
            <a:pPr marL="0" indent="0">
              <a:buNone/>
            </a:pPr>
            <a:r>
              <a:rPr lang="en-US" altLang="en-US" sz="2000" dirty="0"/>
              <a:t>     - Set the position of the program break</a:t>
            </a:r>
            <a:endParaRPr lang="en-US" altLang="en-US" sz="4000" dirty="0">
              <a:latin typeface="Arial" panose="020B0604020202020204" pitchFamily="34" charset="0"/>
            </a:endParaRPr>
          </a:p>
          <a:p>
            <a:pPr marL="0" indent="0">
              <a:buNone/>
            </a:pPr>
            <a:r>
              <a:rPr lang="en-US" altLang="en-US" sz="2000" dirty="0"/>
              <a:t>    - Linux: when </a:t>
            </a:r>
            <a:r>
              <a:rPr lang="en-US" altLang="en-US" sz="2000" dirty="0" err="1"/>
              <a:t>addr</a:t>
            </a:r>
            <a:r>
              <a:rPr lang="en-US" altLang="en-US" sz="2000" dirty="0"/>
              <a:t> is 0, returns current program break</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22</a:t>
            </a:fld>
            <a:endParaRPr lang="en-US"/>
          </a:p>
        </p:txBody>
      </p:sp>
      <p:grpSp>
        <p:nvGrpSpPr>
          <p:cNvPr id="12" name="Group 11">
            <a:extLst>
              <a:ext uri="{FF2B5EF4-FFF2-40B4-BE49-F238E27FC236}">
                <a16:creationId xmlns:a16="http://schemas.microsoft.com/office/drawing/2014/main" id="{36885857-3B26-4A1E-8788-A0A054294BF9}"/>
              </a:ext>
            </a:extLst>
          </p:cNvPr>
          <p:cNvGrpSpPr/>
          <p:nvPr/>
        </p:nvGrpSpPr>
        <p:grpSpPr>
          <a:xfrm>
            <a:off x="5432301" y="5130938"/>
            <a:ext cx="1022603" cy="321569"/>
            <a:chOff x="3622550" y="5943739"/>
            <a:chExt cx="1022603" cy="321569"/>
          </a:xfrm>
        </p:grpSpPr>
        <p:cxnSp>
          <p:nvCxnSpPr>
            <p:cNvPr id="13" name="Straight Connector 12">
              <a:extLst>
                <a:ext uri="{FF2B5EF4-FFF2-40B4-BE49-F238E27FC236}">
                  <a16:creationId xmlns:a16="http://schemas.microsoft.com/office/drawing/2014/main" id="{DA792D9F-C884-46CC-94B0-981DB969D6E4}"/>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0C1279-02B3-45D6-8F52-70BF3553CE78}"/>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09EC71-755C-42E0-B06E-C239C176D08F}"/>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78FBA27-D3FA-4CC8-A74F-5DF70DFCF1D3}"/>
              </a:ext>
            </a:extLst>
          </p:cNvPr>
          <p:cNvSpPr/>
          <p:nvPr/>
        </p:nvSpPr>
        <p:spPr>
          <a:xfrm>
            <a:off x="5645660" y="52355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F8FA4F4-E45D-4501-AA71-72BA56A77668}"/>
              </a:ext>
            </a:extLst>
          </p:cNvPr>
          <p:cNvSpPr/>
          <p:nvPr/>
        </p:nvSpPr>
        <p:spPr>
          <a:xfrm>
            <a:off x="5521452" y="50082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9" name="Rectangle 18">
            <a:extLst>
              <a:ext uri="{FF2B5EF4-FFF2-40B4-BE49-F238E27FC236}">
                <a16:creationId xmlns:a16="http://schemas.microsoft.com/office/drawing/2014/main" id="{B9D9F1C0-9B01-4CEF-9E0C-90D3F03BC93D}"/>
              </a:ext>
            </a:extLst>
          </p:cNvPr>
          <p:cNvSpPr/>
          <p:nvPr/>
        </p:nvSpPr>
        <p:spPr>
          <a:xfrm>
            <a:off x="5432301" y="55597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20" name="Rectangle 19">
            <a:extLst>
              <a:ext uri="{FF2B5EF4-FFF2-40B4-BE49-F238E27FC236}">
                <a16:creationId xmlns:a16="http://schemas.microsoft.com/office/drawing/2014/main" id="{2EAFA93A-F64D-410B-8F11-8941CEA82502}"/>
              </a:ext>
            </a:extLst>
          </p:cNvPr>
          <p:cNvSpPr/>
          <p:nvPr/>
        </p:nvSpPr>
        <p:spPr>
          <a:xfrm>
            <a:off x="7730489"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1" name="Rectangle 20">
            <a:extLst>
              <a:ext uri="{FF2B5EF4-FFF2-40B4-BE49-F238E27FC236}">
                <a16:creationId xmlns:a16="http://schemas.microsoft.com/office/drawing/2014/main" id="{479D6425-7AB8-4D56-B10A-9D39426BF293}"/>
              </a:ext>
            </a:extLst>
          </p:cNvPr>
          <p:cNvSpPr/>
          <p:nvPr/>
        </p:nvSpPr>
        <p:spPr>
          <a:xfrm>
            <a:off x="3230119" y="55576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22" name="Rectangle 21">
            <a:extLst>
              <a:ext uri="{FF2B5EF4-FFF2-40B4-BE49-F238E27FC236}">
                <a16:creationId xmlns:a16="http://schemas.microsoft.com/office/drawing/2014/main" id="{87DF81D3-60F6-431D-AD51-17A479E2C25F}"/>
              </a:ext>
            </a:extLst>
          </p:cNvPr>
          <p:cNvSpPr/>
          <p:nvPr/>
        </p:nvSpPr>
        <p:spPr>
          <a:xfrm>
            <a:off x="2522983" y="5555601"/>
            <a:ext cx="67360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25" name="Rectangle 24">
            <a:extLst>
              <a:ext uri="{FF2B5EF4-FFF2-40B4-BE49-F238E27FC236}">
                <a16:creationId xmlns:a16="http://schemas.microsoft.com/office/drawing/2014/main" id="{E4BCB25F-FCFF-48BC-977E-364838168C5F}"/>
              </a:ext>
            </a:extLst>
          </p:cNvPr>
          <p:cNvSpPr/>
          <p:nvPr/>
        </p:nvSpPr>
        <p:spPr>
          <a:xfrm>
            <a:off x="7117843"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26" name="Rectangle 25">
            <a:extLst>
              <a:ext uri="{FF2B5EF4-FFF2-40B4-BE49-F238E27FC236}">
                <a16:creationId xmlns:a16="http://schemas.microsoft.com/office/drawing/2014/main" id="{66D17067-B815-4396-BEE3-DB1E96675974}"/>
              </a:ext>
            </a:extLst>
          </p:cNvPr>
          <p:cNvSpPr/>
          <p:nvPr/>
        </p:nvSpPr>
        <p:spPr>
          <a:xfrm>
            <a:off x="6505197" y="51287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27" name="Arrow: Down 26">
            <a:extLst>
              <a:ext uri="{FF2B5EF4-FFF2-40B4-BE49-F238E27FC236}">
                <a16:creationId xmlns:a16="http://schemas.microsoft.com/office/drawing/2014/main" id="{8FFD3ABF-DAE7-46B7-8772-569BFFDC9FC0}"/>
              </a:ext>
            </a:extLst>
          </p:cNvPr>
          <p:cNvSpPr/>
          <p:nvPr/>
        </p:nvSpPr>
        <p:spPr>
          <a:xfrm>
            <a:off x="6415278"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1978797-3554-4E7C-AD37-A9B6A31E3FD2}"/>
              </a:ext>
            </a:extLst>
          </p:cNvPr>
          <p:cNvSpPr/>
          <p:nvPr/>
        </p:nvSpPr>
        <p:spPr>
          <a:xfrm>
            <a:off x="6357366"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9" name="Arrow: Down 28">
            <a:extLst>
              <a:ext uri="{FF2B5EF4-FFF2-40B4-BE49-F238E27FC236}">
                <a16:creationId xmlns:a16="http://schemas.microsoft.com/office/drawing/2014/main" id="{64D350D2-45D8-4E5F-985F-1CE4C4FDD744}"/>
              </a:ext>
            </a:extLst>
          </p:cNvPr>
          <p:cNvSpPr/>
          <p:nvPr/>
        </p:nvSpPr>
        <p:spPr>
          <a:xfrm>
            <a:off x="7021067" y="49412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D156838D-A275-49C3-A72B-F57BA6D4BB5F}"/>
              </a:ext>
            </a:extLst>
          </p:cNvPr>
          <p:cNvSpPr/>
          <p:nvPr/>
        </p:nvSpPr>
        <p:spPr>
          <a:xfrm>
            <a:off x="6963155" y="47714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 name="Straight Arrow Connector 3">
            <a:extLst>
              <a:ext uri="{FF2B5EF4-FFF2-40B4-BE49-F238E27FC236}">
                <a16:creationId xmlns:a16="http://schemas.microsoft.com/office/drawing/2014/main" id="{19602F54-CB69-476C-964C-8221CB4916FA}"/>
              </a:ext>
            </a:extLst>
          </p:cNvPr>
          <p:cNvCxnSpPr/>
          <p:nvPr/>
        </p:nvCxnSpPr>
        <p:spPr>
          <a:xfrm>
            <a:off x="3196589" y="5235574"/>
            <a:ext cx="0" cy="258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0AA78F4-02A9-4684-96F4-A772820DD1EA}"/>
              </a:ext>
            </a:extLst>
          </p:cNvPr>
          <p:cNvSpPr txBox="1"/>
          <p:nvPr/>
        </p:nvSpPr>
        <p:spPr>
          <a:xfrm>
            <a:off x="2867251" y="4826001"/>
            <a:ext cx="661912" cy="430887"/>
          </a:xfrm>
          <a:prstGeom prst="rect">
            <a:avLst/>
          </a:prstGeom>
          <a:noFill/>
        </p:spPr>
        <p:txBody>
          <a:bodyPr wrap="none" lIns="0" tIns="0" rIns="0" bIns="0" rtlCol="0">
            <a:spAutoFit/>
          </a:bodyPr>
          <a:lstStyle/>
          <a:p>
            <a:pPr algn="ctr"/>
            <a:r>
              <a:rPr lang="en-US" sz="1400" dirty="0"/>
              <a:t>program </a:t>
            </a:r>
          </a:p>
          <a:p>
            <a:pPr algn="ctr"/>
            <a:r>
              <a:rPr lang="en-US" sz="1400" dirty="0"/>
              <a:t>break</a:t>
            </a:r>
          </a:p>
        </p:txBody>
      </p:sp>
    </p:spTree>
    <p:extLst>
      <p:ext uri="{BB962C8B-B14F-4D97-AF65-F5344CB8AC3E}">
        <p14:creationId xmlns:p14="http://schemas.microsoft.com/office/powerpoint/2010/main" val="3638021159"/>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Naïve approach 2:</a:t>
            </a:r>
          </a:p>
          <a:p>
            <a:r>
              <a:rPr lang="en-US" dirty="0"/>
              <a:t>Ask the OS to allocate exactly the number of bytes we need for each new object</a:t>
            </a:r>
          </a:p>
          <a:p>
            <a:r>
              <a:rPr lang="en-US" dirty="0"/>
              <a:t>Very slow!</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23</a:t>
            </a:fld>
            <a:endParaRPr lang="en-US"/>
          </a:p>
        </p:txBody>
      </p:sp>
      <p:grpSp>
        <p:nvGrpSpPr>
          <p:cNvPr id="5" name="Group 4">
            <a:extLst>
              <a:ext uri="{FF2B5EF4-FFF2-40B4-BE49-F238E27FC236}">
                <a16:creationId xmlns:a16="http://schemas.microsoft.com/office/drawing/2014/main" id="{AB80783E-6568-46AB-A482-B81BE032986D}"/>
              </a:ext>
            </a:extLst>
          </p:cNvPr>
          <p:cNvGrpSpPr/>
          <p:nvPr/>
        </p:nvGrpSpPr>
        <p:grpSpPr>
          <a:xfrm>
            <a:off x="6181601" y="4006988"/>
            <a:ext cx="1022603" cy="321569"/>
            <a:chOff x="3622550" y="5943739"/>
            <a:chExt cx="1022603" cy="321569"/>
          </a:xfrm>
        </p:grpSpPr>
        <p:cxnSp>
          <p:nvCxnSpPr>
            <p:cNvPr id="6" name="Straight Connector 5">
              <a:extLst>
                <a:ext uri="{FF2B5EF4-FFF2-40B4-BE49-F238E27FC236}">
                  <a16:creationId xmlns:a16="http://schemas.microsoft.com/office/drawing/2014/main" id="{8C6A6BE6-8C73-4C8E-AC46-32BAD2E1FA6F}"/>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9E4384B-8CAB-4CFF-8FA0-F32B1941A2E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F793C7-FCBB-468B-BCC2-B655492C1C5C}"/>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11A8C906-1DB2-42B1-B71C-546700C8B63E}"/>
              </a:ext>
            </a:extLst>
          </p:cNvPr>
          <p:cNvSpPr/>
          <p:nvPr/>
        </p:nvSpPr>
        <p:spPr>
          <a:xfrm>
            <a:off x="6394960" y="41116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B49BEE4-B0D9-42D4-88EF-CD3290834546}"/>
              </a:ext>
            </a:extLst>
          </p:cNvPr>
          <p:cNvSpPr/>
          <p:nvPr/>
        </p:nvSpPr>
        <p:spPr>
          <a:xfrm>
            <a:off x="6270752" y="38843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3" name="Rectangle 12">
            <a:extLst>
              <a:ext uri="{FF2B5EF4-FFF2-40B4-BE49-F238E27FC236}">
                <a16:creationId xmlns:a16="http://schemas.microsoft.com/office/drawing/2014/main" id="{9EFB114D-F88A-4CFB-BBDA-8BFA31A415F6}"/>
              </a:ext>
            </a:extLst>
          </p:cNvPr>
          <p:cNvSpPr/>
          <p:nvPr/>
        </p:nvSpPr>
        <p:spPr>
          <a:xfrm>
            <a:off x="6181601" y="44358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14" name="Rectangle 13">
            <a:extLst>
              <a:ext uri="{FF2B5EF4-FFF2-40B4-BE49-F238E27FC236}">
                <a16:creationId xmlns:a16="http://schemas.microsoft.com/office/drawing/2014/main" id="{68960E61-85FF-43B6-9FA6-4DE101CE4F73}"/>
              </a:ext>
            </a:extLst>
          </p:cNvPr>
          <p:cNvSpPr/>
          <p:nvPr/>
        </p:nvSpPr>
        <p:spPr>
          <a:xfrm>
            <a:off x="8479789"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15" name="Rectangle 14">
            <a:extLst>
              <a:ext uri="{FF2B5EF4-FFF2-40B4-BE49-F238E27FC236}">
                <a16:creationId xmlns:a16="http://schemas.microsoft.com/office/drawing/2014/main" id="{F3CA8378-8022-4027-A8CD-65F85D492CB4}"/>
              </a:ext>
            </a:extLst>
          </p:cNvPr>
          <p:cNvSpPr/>
          <p:nvPr/>
        </p:nvSpPr>
        <p:spPr>
          <a:xfrm>
            <a:off x="4445001" y="4433735"/>
            <a:ext cx="16924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 name="Rectangle 15">
            <a:extLst>
              <a:ext uri="{FF2B5EF4-FFF2-40B4-BE49-F238E27FC236}">
                <a16:creationId xmlns:a16="http://schemas.microsoft.com/office/drawing/2014/main" id="{CCB5CE06-388D-4006-9CAD-67EEC5EA6D75}"/>
              </a:ext>
            </a:extLst>
          </p:cNvPr>
          <p:cNvSpPr/>
          <p:nvPr/>
        </p:nvSpPr>
        <p:spPr>
          <a:xfrm>
            <a:off x="2368554" y="4431651"/>
            <a:ext cx="204164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per object) -&gt; </a:t>
            </a:r>
          </a:p>
        </p:txBody>
      </p:sp>
      <p:sp>
        <p:nvSpPr>
          <p:cNvPr id="17" name="Rectangle 16">
            <a:extLst>
              <a:ext uri="{FF2B5EF4-FFF2-40B4-BE49-F238E27FC236}">
                <a16:creationId xmlns:a16="http://schemas.microsoft.com/office/drawing/2014/main" id="{457D731D-AB5B-446A-B811-5C868E1580F7}"/>
              </a:ext>
            </a:extLst>
          </p:cNvPr>
          <p:cNvSpPr/>
          <p:nvPr/>
        </p:nvSpPr>
        <p:spPr>
          <a:xfrm>
            <a:off x="7867143"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18" name="Rectangle 17">
            <a:extLst>
              <a:ext uri="{FF2B5EF4-FFF2-40B4-BE49-F238E27FC236}">
                <a16:creationId xmlns:a16="http://schemas.microsoft.com/office/drawing/2014/main" id="{3AEB83F6-7299-4516-A08D-3A2F02DF5A93}"/>
              </a:ext>
            </a:extLst>
          </p:cNvPr>
          <p:cNvSpPr/>
          <p:nvPr/>
        </p:nvSpPr>
        <p:spPr>
          <a:xfrm>
            <a:off x="7254497" y="40048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19" name="Arrow: Down 18">
            <a:extLst>
              <a:ext uri="{FF2B5EF4-FFF2-40B4-BE49-F238E27FC236}">
                <a16:creationId xmlns:a16="http://schemas.microsoft.com/office/drawing/2014/main" id="{21687AB5-0920-4496-A9A6-360F21CEDE16}"/>
              </a:ext>
            </a:extLst>
          </p:cNvPr>
          <p:cNvSpPr/>
          <p:nvPr/>
        </p:nvSpPr>
        <p:spPr>
          <a:xfrm>
            <a:off x="7164578"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1BF378C-96D1-4E4F-9D87-2CDB5FA9FB90}"/>
              </a:ext>
            </a:extLst>
          </p:cNvPr>
          <p:cNvSpPr/>
          <p:nvPr/>
        </p:nvSpPr>
        <p:spPr>
          <a:xfrm>
            <a:off x="7106666"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21" name="Arrow: Down 20">
            <a:extLst>
              <a:ext uri="{FF2B5EF4-FFF2-40B4-BE49-F238E27FC236}">
                <a16:creationId xmlns:a16="http://schemas.microsoft.com/office/drawing/2014/main" id="{C1DA9DAE-E2A0-4B07-AB20-075EFF570D2D}"/>
              </a:ext>
            </a:extLst>
          </p:cNvPr>
          <p:cNvSpPr/>
          <p:nvPr/>
        </p:nvSpPr>
        <p:spPr>
          <a:xfrm>
            <a:off x="7770367" y="38172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6708CAE-A0D9-47ED-8060-F76D86C114AC}"/>
              </a:ext>
            </a:extLst>
          </p:cNvPr>
          <p:cNvSpPr/>
          <p:nvPr/>
        </p:nvSpPr>
        <p:spPr>
          <a:xfrm>
            <a:off x="7712455" y="36474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25" name="TextBox 24">
            <a:extLst>
              <a:ext uri="{FF2B5EF4-FFF2-40B4-BE49-F238E27FC236}">
                <a16:creationId xmlns:a16="http://schemas.microsoft.com/office/drawing/2014/main" id="{5A4A5354-74E8-4446-BDBD-E396E564250F}"/>
              </a:ext>
            </a:extLst>
          </p:cNvPr>
          <p:cNvSpPr txBox="1"/>
          <p:nvPr/>
        </p:nvSpPr>
        <p:spPr>
          <a:xfrm>
            <a:off x="4984911" y="3324349"/>
            <a:ext cx="1508105" cy="369332"/>
          </a:xfrm>
          <a:prstGeom prst="rect">
            <a:avLst/>
          </a:prstGeom>
          <a:noFill/>
        </p:spPr>
        <p:txBody>
          <a:bodyPr wrap="none" rtlCol="0">
            <a:spAutoFit/>
          </a:bodyPr>
          <a:lstStyle/>
          <a:p>
            <a:r>
              <a:rPr lang="en-US" dirty="0">
                <a:solidFill>
                  <a:schemeClr val="accent2"/>
                </a:solidFill>
              </a:rPr>
              <a:t>Naïve Scheme</a:t>
            </a:r>
          </a:p>
        </p:txBody>
      </p:sp>
      <p:grpSp>
        <p:nvGrpSpPr>
          <p:cNvPr id="26" name="Group 25">
            <a:extLst>
              <a:ext uri="{FF2B5EF4-FFF2-40B4-BE49-F238E27FC236}">
                <a16:creationId xmlns:a16="http://schemas.microsoft.com/office/drawing/2014/main" id="{94E1DF3E-74DD-46FC-BBDE-7DFD86531C76}"/>
              </a:ext>
            </a:extLst>
          </p:cNvPr>
          <p:cNvGrpSpPr/>
          <p:nvPr/>
        </p:nvGrpSpPr>
        <p:grpSpPr>
          <a:xfrm>
            <a:off x="6048251" y="5861188"/>
            <a:ext cx="1022603" cy="321569"/>
            <a:chOff x="3622550" y="5943739"/>
            <a:chExt cx="1022603" cy="321569"/>
          </a:xfrm>
        </p:grpSpPr>
        <p:cxnSp>
          <p:nvCxnSpPr>
            <p:cNvPr id="27" name="Straight Connector 26">
              <a:extLst>
                <a:ext uri="{FF2B5EF4-FFF2-40B4-BE49-F238E27FC236}">
                  <a16:creationId xmlns:a16="http://schemas.microsoft.com/office/drawing/2014/main" id="{3392DC94-8405-41DA-8FFA-7E5FA931CFE9}"/>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0A8663-B8E0-4C0C-8405-ADED7F517AE3}"/>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90A032-6896-495C-820D-2FEBFB0EC58E}"/>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26F3A934-7ABC-4D5E-A764-CC923F250283}"/>
              </a:ext>
            </a:extLst>
          </p:cNvPr>
          <p:cNvSpPr/>
          <p:nvPr/>
        </p:nvSpPr>
        <p:spPr>
          <a:xfrm>
            <a:off x="6261610" y="596582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66E1DE-8261-4734-B30F-5B7E0F29A30E}"/>
              </a:ext>
            </a:extLst>
          </p:cNvPr>
          <p:cNvSpPr/>
          <p:nvPr/>
        </p:nvSpPr>
        <p:spPr>
          <a:xfrm>
            <a:off x="6137402" y="573850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32" name="Rectangle 31">
            <a:extLst>
              <a:ext uri="{FF2B5EF4-FFF2-40B4-BE49-F238E27FC236}">
                <a16:creationId xmlns:a16="http://schemas.microsoft.com/office/drawing/2014/main" id="{082E7E3D-D5B9-4186-984D-DC7BF05F07B7}"/>
              </a:ext>
            </a:extLst>
          </p:cNvPr>
          <p:cNvSpPr/>
          <p:nvPr/>
        </p:nvSpPr>
        <p:spPr>
          <a:xfrm>
            <a:off x="6048251" y="629001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 (doesn’t grow)</a:t>
            </a:r>
          </a:p>
        </p:txBody>
      </p:sp>
      <p:sp>
        <p:nvSpPr>
          <p:cNvPr id="33" name="Rectangle 32">
            <a:extLst>
              <a:ext uri="{FF2B5EF4-FFF2-40B4-BE49-F238E27FC236}">
                <a16:creationId xmlns:a16="http://schemas.microsoft.com/office/drawing/2014/main" id="{6CEC5A59-FC40-412F-9398-7623D7480114}"/>
              </a:ext>
            </a:extLst>
          </p:cNvPr>
          <p:cNvSpPr/>
          <p:nvPr/>
        </p:nvSpPr>
        <p:spPr>
          <a:xfrm>
            <a:off x="8346439"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34" name="Rectangle 33">
            <a:extLst>
              <a:ext uri="{FF2B5EF4-FFF2-40B4-BE49-F238E27FC236}">
                <a16:creationId xmlns:a16="http://schemas.microsoft.com/office/drawing/2014/main" id="{20D85EF8-24B6-41E7-9BC4-D56957D034B7}"/>
              </a:ext>
            </a:extLst>
          </p:cNvPr>
          <p:cNvSpPr/>
          <p:nvPr/>
        </p:nvSpPr>
        <p:spPr>
          <a:xfrm>
            <a:off x="5408172" y="6287935"/>
            <a:ext cx="595880"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6" name="Rectangle 35">
            <a:extLst>
              <a:ext uri="{FF2B5EF4-FFF2-40B4-BE49-F238E27FC236}">
                <a16:creationId xmlns:a16="http://schemas.microsoft.com/office/drawing/2014/main" id="{238C4F56-F662-45F2-A7E1-80B3D70CD557}"/>
              </a:ext>
            </a:extLst>
          </p:cNvPr>
          <p:cNvSpPr/>
          <p:nvPr/>
        </p:nvSpPr>
        <p:spPr>
          <a:xfrm>
            <a:off x="7733793"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7" name="Rectangle 36">
            <a:extLst>
              <a:ext uri="{FF2B5EF4-FFF2-40B4-BE49-F238E27FC236}">
                <a16:creationId xmlns:a16="http://schemas.microsoft.com/office/drawing/2014/main" id="{E5EC7321-1B02-4FA2-B1E0-F54C6E909C5A}"/>
              </a:ext>
            </a:extLst>
          </p:cNvPr>
          <p:cNvSpPr/>
          <p:nvPr/>
        </p:nvSpPr>
        <p:spPr>
          <a:xfrm>
            <a:off x="7121147" y="585904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8" name="Arrow: Down 37">
            <a:extLst>
              <a:ext uri="{FF2B5EF4-FFF2-40B4-BE49-F238E27FC236}">
                <a16:creationId xmlns:a16="http://schemas.microsoft.com/office/drawing/2014/main" id="{377FBC4A-F79F-45E8-BF21-F4FB0E4764E8}"/>
              </a:ext>
            </a:extLst>
          </p:cNvPr>
          <p:cNvSpPr/>
          <p:nvPr/>
        </p:nvSpPr>
        <p:spPr>
          <a:xfrm>
            <a:off x="7031228"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CD38C133-278E-4532-A69D-543885DFAB01}"/>
              </a:ext>
            </a:extLst>
          </p:cNvPr>
          <p:cNvSpPr/>
          <p:nvPr/>
        </p:nvSpPr>
        <p:spPr>
          <a:xfrm>
            <a:off x="6973316"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40" name="Arrow: Down 39">
            <a:extLst>
              <a:ext uri="{FF2B5EF4-FFF2-40B4-BE49-F238E27FC236}">
                <a16:creationId xmlns:a16="http://schemas.microsoft.com/office/drawing/2014/main" id="{9B9D3DBA-2463-44EF-BB57-172A09937B66}"/>
              </a:ext>
            </a:extLst>
          </p:cNvPr>
          <p:cNvSpPr/>
          <p:nvPr/>
        </p:nvSpPr>
        <p:spPr>
          <a:xfrm>
            <a:off x="7637017" y="567145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579ED8B-F126-4BE6-952F-B91D2D928DC1}"/>
              </a:ext>
            </a:extLst>
          </p:cNvPr>
          <p:cNvSpPr/>
          <p:nvPr/>
        </p:nvSpPr>
        <p:spPr>
          <a:xfrm>
            <a:off x="7579105" y="550169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cxnSp>
        <p:nvCxnSpPr>
          <p:cNvPr id="42" name="Straight Arrow Connector 41">
            <a:extLst>
              <a:ext uri="{FF2B5EF4-FFF2-40B4-BE49-F238E27FC236}">
                <a16:creationId xmlns:a16="http://schemas.microsoft.com/office/drawing/2014/main" id="{27554F22-F27F-41F0-BE5E-0BF1692BA89B}"/>
              </a:ext>
            </a:extLst>
          </p:cNvPr>
          <p:cNvCxnSpPr>
            <a:cxnSpLocks/>
            <a:stCxn id="43" idx="2"/>
          </p:cNvCxnSpPr>
          <p:nvPr/>
        </p:nvCxnSpPr>
        <p:spPr>
          <a:xfrm>
            <a:off x="5408008" y="5841190"/>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44F2280-5412-4C6C-8A1A-F2ADAD50FC95}"/>
              </a:ext>
            </a:extLst>
          </p:cNvPr>
          <p:cNvSpPr txBox="1"/>
          <p:nvPr/>
        </p:nvSpPr>
        <p:spPr>
          <a:xfrm>
            <a:off x="5077051" y="5524500"/>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45" name="TextBox 44">
            <a:extLst>
              <a:ext uri="{FF2B5EF4-FFF2-40B4-BE49-F238E27FC236}">
                <a16:creationId xmlns:a16="http://schemas.microsoft.com/office/drawing/2014/main" id="{09BB3E89-43C5-4539-BE91-6AE6D669236B}"/>
              </a:ext>
            </a:extLst>
          </p:cNvPr>
          <p:cNvSpPr txBox="1"/>
          <p:nvPr/>
        </p:nvSpPr>
        <p:spPr>
          <a:xfrm>
            <a:off x="4034256" y="5003202"/>
            <a:ext cx="3220241" cy="369332"/>
          </a:xfrm>
          <a:prstGeom prst="rect">
            <a:avLst/>
          </a:prstGeom>
          <a:noFill/>
        </p:spPr>
        <p:txBody>
          <a:bodyPr wrap="none" rtlCol="0">
            <a:spAutoFit/>
          </a:bodyPr>
          <a:lstStyle/>
          <a:p>
            <a:r>
              <a:rPr lang="en-US" dirty="0">
                <a:solidFill>
                  <a:schemeClr val="accent2"/>
                </a:solidFill>
              </a:rPr>
              <a:t>Better Scheme (another budget)</a:t>
            </a:r>
          </a:p>
        </p:txBody>
      </p:sp>
      <p:grpSp>
        <p:nvGrpSpPr>
          <p:cNvPr id="52" name="Group 51">
            <a:extLst>
              <a:ext uri="{FF2B5EF4-FFF2-40B4-BE49-F238E27FC236}">
                <a16:creationId xmlns:a16="http://schemas.microsoft.com/office/drawing/2014/main" id="{AA3876B2-96B8-49BE-8576-5B42D8990E41}"/>
              </a:ext>
            </a:extLst>
          </p:cNvPr>
          <p:cNvGrpSpPr/>
          <p:nvPr/>
        </p:nvGrpSpPr>
        <p:grpSpPr>
          <a:xfrm>
            <a:off x="4321051" y="5854838"/>
            <a:ext cx="1022603" cy="321569"/>
            <a:chOff x="3622550" y="5943739"/>
            <a:chExt cx="1022603" cy="321569"/>
          </a:xfrm>
        </p:grpSpPr>
        <p:cxnSp>
          <p:nvCxnSpPr>
            <p:cNvPr id="53" name="Straight Connector 52">
              <a:extLst>
                <a:ext uri="{FF2B5EF4-FFF2-40B4-BE49-F238E27FC236}">
                  <a16:creationId xmlns:a16="http://schemas.microsoft.com/office/drawing/2014/main" id="{E1575035-2AF2-492C-B8FB-602591A41C6B}"/>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ABFB5F-8D33-4156-B27D-D86C3E62F0A0}"/>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DF4ACF5-0637-4FD2-9187-4CF5BA22910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1FDC7C8C-2977-40A5-9AD7-F86E61CC27C3}"/>
              </a:ext>
            </a:extLst>
          </p:cNvPr>
          <p:cNvSpPr/>
          <p:nvPr/>
        </p:nvSpPr>
        <p:spPr>
          <a:xfrm>
            <a:off x="4534410" y="59594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50E1567A-CDE1-4BB1-8FA9-46235D4C22DE}"/>
              </a:ext>
            </a:extLst>
          </p:cNvPr>
          <p:cNvSpPr/>
          <p:nvPr/>
        </p:nvSpPr>
        <p:spPr>
          <a:xfrm>
            <a:off x="4410202" y="57321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heap “budget” </a:t>
            </a:r>
          </a:p>
          <a:p>
            <a:pPr algn="ctr"/>
            <a:r>
              <a:rPr lang="en-US" sz="1200" dirty="0">
                <a:solidFill>
                  <a:schemeClr val="tx1"/>
                </a:solidFill>
              </a:rPr>
              <a:t>remaining</a:t>
            </a:r>
          </a:p>
        </p:txBody>
      </p:sp>
      <p:sp>
        <p:nvSpPr>
          <p:cNvPr id="58" name="Rectangle 57">
            <a:extLst>
              <a:ext uri="{FF2B5EF4-FFF2-40B4-BE49-F238E27FC236}">
                <a16:creationId xmlns:a16="http://schemas.microsoft.com/office/drawing/2014/main" id="{D61BCEE8-1048-499C-B0EF-2D06CC81F0C1}"/>
              </a:ext>
            </a:extLst>
          </p:cNvPr>
          <p:cNvSpPr/>
          <p:nvPr/>
        </p:nvSpPr>
        <p:spPr>
          <a:xfrm>
            <a:off x="2405139" y="6278933"/>
            <a:ext cx="2976367"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 (grow in chunks) -&gt; </a:t>
            </a:r>
          </a:p>
        </p:txBody>
      </p:sp>
      <p:sp>
        <p:nvSpPr>
          <p:cNvPr id="62" name="Rectangle 61">
            <a:extLst>
              <a:ext uri="{FF2B5EF4-FFF2-40B4-BE49-F238E27FC236}">
                <a16:creationId xmlns:a16="http://schemas.microsoft.com/office/drawing/2014/main" id="{A8BC2EC4-3CB2-4500-A24C-64543604905F}"/>
              </a:ext>
            </a:extLst>
          </p:cNvPr>
          <p:cNvSpPr/>
          <p:nvPr/>
        </p:nvSpPr>
        <p:spPr>
          <a:xfrm>
            <a:off x="3661157"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4" name="Rectangle 63">
            <a:extLst>
              <a:ext uri="{FF2B5EF4-FFF2-40B4-BE49-F238E27FC236}">
                <a16:creationId xmlns:a16="http://schemas.microsoft.com/office/drawing/2014/main" id="{971B7020-8517-4ADC-AA40-71636AB8C7EE}"/>
              </a:ext>
            </a:extLst>
          </p:cNvPr>
          <p:cNvSpPr/>
          <p:nvPr/>
        </p:nvSpPr>
        <p:spPr>
          <a:xfrm>
            <a:off x="3044698"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65" name="Rectangle 64">
            <a:extLst>
              <a:ext uri="{FF2B5EF4-FFF2-40B4-BE49-F238E27FC236}">
                <a16:creationId xmlns:a16="http://schemas.microsoft.com/office/drawing/2014/main" id="{91F63FD3-AC46-4406-AD66-8BFAF4CE14D6}"/>
              </a:ext>
            </a:extLst>
          </p:cNvPr>
          <p:cNvSpPr/>
          <p:nvPr/>
        </p:nvSpPr>
        <p:spPr>
          <a:xfrm>
            <a:off x="2428239" y="5827714"/>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cxnSp>
        <p:nvCxnSpPr>
          <p:cNvPr id="66" name="Straight Arrow Connector 65">
            <a:extLst>
              <a:ext uri="{FF2B5EF4-FFF2-40B4-BE49-F238E27FC236}">
                <a16:creationId xmlns:a16="http://schemas.microsoft.com/office/drawing/2014/main" id="{887EBF7F-469E-4AC0-B5EB-D120366F5608}"/>
              </a:ext>
            </a:extLst>
          </p:cNvPr>
          <p:cNvCxnSpPr>
            <a:cxnSpLocks/>
            <a:stCxn id="67" idx="2"/>
          </p:cNvCxnSpPr>
          <p:nvPr/>
        </p:nvCxnSpPr>
        <p:spPr>
          <a:xfrm>
            <a:off x="4410204" y="4042652"/>
            <a:ext cx="2193" cy="3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7AF8528-0E1C-4313-8612-999E2F5FEF11}"/>
              </a:ext>
            </a:extLst>
          </p:cNvPr>
          <p:cNvSpPr txBox="1"/>
          <p:nvPr/>
        </p:nvSpPr>
        <p:spPr>
          <a:xfrm>
            <a:off x="4079247" y="3725962"/>
            <a:ext cx="661912" cy="316690"/>
          </a:xfrm>
          <a:prstGeom prst="rect">
            <a:avLst/>
          </a:prstGeom>
          <a:noFill/>
        </p:spPr>
        <p:txBody>
          <a:bodyPr wrap="none" lIns="0" tIns="0" rIns="0" bIns="0" rtlCol="0">
            <a:spAutoFit/>
          </a:bodyPr>
          <a:lstStyle/>
          <a:p>
            <a:pPr algn="ctr">
              <a:lnSpc>
                <a:spcPts val="1200"/>
              </a:lnSpc>
            </a:pPr>
            <a:r>
              <a:rPr lang="en-US" sz="1400" dirty="0"/>
              <a:t>program </a:t>
            </a:r>
          </a:p>
          <a:p>
            <a:pPr algn="ctr">
              <a:lnSpc>
                <a:spcPts val="1200"/>
              </a:lnSpc>
            </a:pPr>
            <a:r>
              <a:rPr lang="en-US" sz="1400" dirty="0"/>
              <a:t>break</a:t>
            </a:r>
          </a:p>
        </p:txBody>
      </p:sp>
      <p:sp>
        <p:nvSpPr>
          <p:cNvPr id="68" name="Rectangle 67">
            <a:extLst>
              <a:ext uri="{FF2B5EF4-FFF2-40B4-BE49-F238E27FC236}">
                <a16:creationId xmlns:a16="http://schemas.microsoft.com/office/drawing/2014/main" id="{E6DE2F2D-DF57-4CD9-B086-516EEEF93832}"/>
              </a:ext>
            </a:extLst>
          </p:cNvPr>
          <p:cNvSpPr/>
          <p:nvPr/>
        </p:nvSpPr>
        <p:spPr>
          <a:xfrm>
            <a:off x="3603496"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3</a:t>
            </a:r>
          </a:p>
        </p:txBody>
      </p:sp>
      <p:sp>
        <p:nvSpPr>
          <p:cNvPr id="69" name="Rectangle 68">
            <a:extLst>
              <a:ext uri="{FF2B5EF4-FFF2-40B4-BE49-F238E27FC236}">
                <a16:creationId xmlns:a16="http://schemas.microsoft.com/office/drawing/2014/main" id="{0897AE81-2377-49EB-8184-DE7665C88226}"/>
              </a:ext>
            </a:extLst>
          </p:cNvPr>
          <p:cNvSpPr/>
          <p:nvPr/>
        </p:nvSpPr>
        <p:spPr>
          <a:xfrm>
            <a:off x="2987037"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2</a:t>
            </a:r>
          </a:p>
        </p:txBody>
      </p:sp>
      <p:sp>
        <p:nvSpPr>
          <p:cNvPr id="70" name="Rectangle 69">
            <a:extLst>
              <a:ext uri="{FF2B5EF4-FFF2-40B4-BE49-F238E27FC236}">
                <a16:creationId xmlns:a16="http://schemas.microsoft.com/office/drawing/2014/main" id="{7840AFB1-6085-4B3A-9B81-C682D2DE7F93}"/>
              </a:ext>
            </a:extLst>
          </p:cNvPr>
          <p:cNvSpPr/>
          <p:nvPr/>
        </p:nvSpPr>
        <p:spPr>
          <a:xfrm>
            <a:off x="2370578" y="4015263"/>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Object 1</a:t>
            </a:r>
          </a:p>
        </p:txBody>
      </p:sp>
    </p:spTree>
    <p:extLst>
      <p:ext uri="{BB962C8B-B14F-4D97-AF65-F5344CB8AC3E}">
        <p14:creationId xmlns:p14="http://schemas.microsoft.com/office/powerpoint/2010/main" val="342528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animBg="1"/>
      <p:bldP spid="34" grpId="0" animBg="1"/>
      <p:bldP spid="36" grpId="0" animBg="1"/>
      <p:bldP spid="37" grpId="0" animBg="1"/>
      <p:bldP spid="38" grpId="0" animBg="1"/>
      <p:bldP spid="39" grpId="0" animBg="1"/>
      <p:bldP spid="40" grpId="0" animBg="1"/>
      <p:bldP spid="41" grpId="0" animBg="1"/>
      <p:bldP spid="43" grpId="0"/>
      <p:bldP spid="45" grpId="0"/>
      <p:bldP spid="56" grpId="0" animBg="1"/>
      <p:bldP spid="57" grpId="0"/>
      <p:bldP spid="58" grpId="0" animBg="1"/>
      <p:bldP spid="62" grpId="0" animBg="1"/>
      <p:bldP spid="64" grpId="0" animBg="1"/>
      <p:bldP spid="65" grpId="0" animBg="1"/>
    </p:bldLst>
  </p:timing>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24</a:t>
            </a:fld>
            <a:endParaRPr lang="en-US"/>
          </a:p>
        </p:txBody>
      </p:sp>
      <p:sp>
        <p:nvSpPr>
          <p:cNvPr id="79" name="TextBox 78">
            <a:extLst>
              <a:ext uri="{FF2B5EF4-FFF2-40B4-BE49-F238E27FC236}">
                <a16:creationId xmlns:a16="http://schemas.microsoft.com/office/drawing/2014/main" id="{3D628495-435D-42A1-B48B-CD39602CCBA0}"/>
              </a:ext>
            </a:extLst>
          </p:cNvPr>
          <p:cNvSpPr txBox="1"/>
          <p:nvPr/>
        </p:nvSpPr>
        <p:spPr>
          <a:xfrm>
            <a:off x="2399085"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Obj * res =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cxnSp>
        <p:nvCxnSpPr>
          <p:cNvPr id="4" name="Straight Connector 3">
            <a:extLst>
              <a:ext uri="{FF2B5EF4-FFF2-40B4-BE49-F238E27FC236}">
                <a16:creationId xmlns:a16="http://schemas.microsoft.com/office/drawing/2014/main" id="{907C8B37-26CC-4F14-BB56-63780259C480}"/>
              </a:ext>
            </a:extLst>
          </p:cNvPr>
          <p:cNvCxnSpPr>
            <a:cxnSpLocks/>
          </p:cNvCxnSpPr>
          <p:nvPr/>
        </p:nvCxnSpPr>
        <p:spPr>
          <a:xfrm>
            <a:off x="2678319" y="3729880"/>
            <a:ext cx="1233919"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526C3512-28C2-444C-ABD5-F155B5A7E87F}"/>
              </a:ext>
            </a:extLst>
          </p:cNvPr>
          <p:cNvSpPr txBox="1"/>
          <p:nvPr/>
        </p:nvSpPr>
        <p:spPr>
          <a:xfrm>
            <a:off x="6636170" y="2305616"/>
            <a:ext cx="2977097" cy="2246769"/>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Obj * g;</a:t>
            </a:r>
          </a:p>
          <a:p>
            <a:r>
              <a:rPr lang="en-US" sz="1400" dirty="0">
                <a:latin typeface="Courier New" panose="02070309020205020404" pitchFamily="49" charset="0"/>
                <a:cs typeface="Courier New" panose="02070309020205020404" pitchFamily="49" charset="0"/>
              </a:rPr>
              <a:t>Obj * fn1(){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Obj * obj1 = new Obj();</a:t>
            </a:r>
          </a:p>
          <a:p>
            <a:r>
              <a:rPr lang="en-US" sz="1400" dirty="0">
                <a:latin typeface="Courier New" panose="02070309020205020404" pitchFamily="49" charset="0"/>
                <a:cs typeface="Courier New" panose="02070309020205020404" pitchFamily="49" charset="0"/>
              </a:rPr>
              <a:t>   return obj1;</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void fn2(){</a:t>
            </a:r>
          </a:p>
          <a:p>
            <a:r>
              <a:rPr lang="en-US" sz="1400" dirty="0">
                <a:latin typeface="Courier New" panose="02070309020205020404" pitchFamily="49" charset="0"/>
                <a:cs typeface="Courier New" panose="02070309020205020404" pitchFamily="49" charset="0"/>
              </a:rPr>
              <a:t>  fn1();</a:t>
            </a:r>
          </a:p>
          <a:p>
            <a:r>
              <a:rPr lang="en-US" sz="1400" dirty="0">
                <a:latin typeface="Courier New" panose="02070309020205020404" pitchFamily="49" charset="0"/>
                <a:cs typeface="Courier New" panose="02070309020205020404" pitchFamily="49" charset="0"/>
              </a:rPr>
              <a:t>  Obj * obj2 = new Obj();</a:t>
            </a:r>
          </a:p>
          <a:p>
            <a:r>
              <a:rPr lang="en-US" sz="1400" dirty="0">
                <a:latin typeface="Courier New" panose="02070309020205020404" pitchFamily="49" charset="0"/>
                <a:cs typeface="Courier New" panose="02070309020205020404" pitchFamily="49" charset="0"/>
              </a:rPr>
              <a:t>  g = new Obj();</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3" name="Arrow: Right 2">
            <a:extLst>
              <a:ext uri="{FF2B5EF4-FFF2-40B4-BE49-F238E27FC236}">
                <a16:creationId xmlns:a16="http://schemas.microsoft.com/office/drawing/2014/main" id="{4576F26B-B4E1-47C8-9997-200311196750}"/>
              </a:ext>
            </a:extLst>
          </p:cNvPr>
          <p:cNvSpPr/>
          <p:nvPr/>
        </p:nvSpPr>
        <p:spPr>
          <a:xfrm>
            <a:off x="5581309" y="2907377"/>
            <a:ext cx="804891" cy="684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26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 grpId="0"/>
      <p:bldP spid="3" grpId="0" animBg="1"/>
    </p:bldLst>
  </p:timing>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25</a:t>
            </a:fld>
            <a:endParaRPr lang="en-US"/>
          </a:p>
        </p:txBody>
      </p:sp>
      <p:pic>
        <p:nvPicPr>
          <p:cNvPr id="9220" name="Picture 4" descr="Everyone's Responsibility Sign J4456 - by SafetySign.com">
            <a:extLst>
              <a:ext uri="{FF2B5EF4-FFF2-40B4-BE49-F238E27FC236}">
                <a16:creationId xmlns:a16="http://schemas.microsoft.com/office/drawing/2014/main" id="{EBF5B914-CF53-47E2-963B-07B72D47E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483" y="3409833"/>
            <a:ext cx="2141034" cy="295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990318"/>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Deallocation</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When the heck do you free up heap memory?</a:t>
            </a:r>
          </a:p>
          <a:p>
            <a:pPr marL="0" indent="0">
              <a:buNone/>
            </a:pPr>
            <a:r>
              <a:rPr lang="en-US" b="1" dirty="0"/>
              <a:t>Whose job is it?</a:t>
            </a:r>
            <a:endParaRPr lang="en-US" dirty="0"/>
          </a:p>
          <a:p>
            <a:r>
              <a:rPr lang="en-US" dirty="0"/>
              <a:t>Simplest approach: rely on the programmer</a:t>
            </a:r>
          </a:p>
          <a:p>
            <a:pPr lvl="1"/>
            <a:r>
              <a:rPr lang="en-US" dirty="0"/>
              <a:t>The C/C++ way</a:t>
            </a:r>
          </a:p>
          <a:p>
            <a:pPr lvl="1"/>
            <a:r>
              <a:rPr lang="en-US" dirty="0"/>
              <a:t>Still some complexity in managing the heap</a:t>
            </a:r>
          </a:p>
          <a:p>
            <a:pPr lvl="2"/>
            <a:r>
              <a:rPr lang="en-US" dirty="0"/>
              <a:t>Heap compaction</a:t>
            </a:r>
          </a:p>
          <a:p>
            <a:r>
              <a:rPr lang="en-US" dirty="0"/>
              <a:t>“Modern” approach: free heap space automatically</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26</a:t>
            </a:fld>
            <a:endParaRPr lang="en-US"/>
          </a:p>
        </p:txBody>
      </p:sp>
    </p:spTree>
    <p:extLst>
      <p:ext uri="{BB962C8B-B14F-4D97-AF65-F5344CB8AC3E}">
        <p14:creationId xmlns:p14="http://schemas.microsoft.com/office/powerpoint/2010/main" val="5419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Heap Management Terminology </a:t>
            </a: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r>
              <a:rPr lang="en-US" b="1" dirty="0"/>
              <a:t>Cells:</a:t>
            </a:r>
            <a:r>
              <a:rPr lang="en-US" dirty="0"/>
              <a:t> data items on the heap</a:t>
            </a:r>
          </a:p>
          <a:p>
            <a:pPr lvl="1"/>
            <a:r>
              <a:rPr lang="en-US" dirty="0"/>
              <a:t>Cells are pointed to by other cells, or by registers, stack pointers, global variables</a:t>
            </a:r>
          </a:p>
          <a:p>
            <a:r>
              <a:rPr lang="en-US" b="1" dirty="0"/>
              <a:t>Roots:</a:t>
            </a:r>
            <a:r>
              <a:rPr lang="en-US" dirty="0"/>
              <a:t> registers, stack pointers, global variables</a:t>
            </a:r>
          </a:p>
          <a:p>
            <a:r>
              <a:rPr lang="en-US" dirty="0"/>
              <a:t>A cell is </a:t>
            </a:r>
            <a:r>
              <a:rPr lang="en-US" b="1" dirty="0"/>
              <a:t>live</a:t>
            </a:r>
            <a:r>
              <a:rPr lang="en-US" dirty="0"/>
              <a:t> if it pointed to by a root or another live cell</a:t>
            </a:r>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27</a:t>
            </a:fld>
            <a:endParaRPr lang="en-US"/>
          </a:p>
        </p:txBody>
      </p:sp>
    </p:spTree>
    <p:extLst>
      <p:ext uri="{BB962C8B-B14F-4D97-AF65-F5344CB8AC3E}">
        <p14:creationId xmlns:p14="http://schemas.microsoft.com/office/powerpoint/2010/main" val="4080554023"/>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8695"/>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1788266" y="1479938"/>
            <a:ext cx="4687062" cy="4351338"/>
          </a:xfrm>
        </p:spPr>
        <p:txBody>
          <a:bodyPr/>
          <a:lstStyle/>
          <a:p>
            <a:r>
              <a:rPr lang="en-US" b="1" dirty="0"/>
              <a:t>Garbage: </a:t>
            </a:r>
            <a:r>
              <a:rPr lang="en-US" dirty="0"/>
              <a:t>A memory block that cannot be (validly) accessed by the program</a:t>
            </a:r>
          </a:p>
          <a:p>
            <a:pPr lvl="1"/>
            <a:r>
              <a:rPr lang="en-US" dirty="0"/>
              <a:t>Obviously: a cell that is no longer live</a:t>
            </a:r>
          </a:p>
          <a:p>
            <a:pPr lvl="1"/>
            <a:r>
              <a:rPr lang="en-US" dirty="0"/>
              <a:t>Less Obviously: An explicitly deallocated cell still pointed-to</a:t>
            </a:r>
          </a:p>
          <a:p>
            <a:r>
              <a:rPr lang="en-US" b="1" dirty="0"/>
              <a:t>Garbage collection: </a:t>
            </a:r>
            <a:r>
              <a:rPr lang="en-US" dirty="0"/>
              <a:t>Automatically reclaiming garbage for use in future allocation</a:t>
            </a:r>
            <a:endParaRPr lang="en-US" b="1" dirty="0"/>
          </a:p>
          <a:p>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28</a:t>
            </a:fld>
            <a:endParaRPr lang="en-US"/>
          </a:p>
        </p:txBody>
      </p:sp>
      <p:pic>
        <p:nvPicPr>
          <p:cNvPr id="5" name="Picture 2" descr="Image result for garbage truck">
            <a:extLst>
              <a:ext uri="{FF2B5EF4-FFF2-40B4-BE49-F238E27FC236}">
                <a16:creationId xmlns:a16="http://schemas.microsoft.com/office/drawing/2014/main" id="{1365ECB4-04DC-4421-8A3F-F9AD70A4C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12" y="2089836"/>
            <a:ext cx="40481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71386"/>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Considerations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 Overview</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479938"/>
            <a:ext cx="7886700" cy="4351338"/>
          </a:xfrm>
        </p:spPr>
        <p:txBody>
          <a:bodyPr/>
          <a:lstStyle/>
          <a:p>
            <a:pPr marL="0" indent="0">
              <a:buNone/>
            </a:pPr>
            <a:r>
              <a:rPr lang="en-US" b="1" dirty="0"/>
              <a:t>Because it’s automatic it can be unpredictable</a:t>
            </a:r>
          </a:p>
          <a:p>
            <a:pPr lvl="1"/>
            <a:r>
              <a:rPr lang="en-US" dirty="0"/>
              <a:t>It better not be too disruptive to performance</a:t>
            </a:r>
          </a:p>
          <a:p>
            <a:pPr lvl="1"/>
            <a:r>
              <a:rPr lang="en-US" dirty="0"/>
              <a:t>It better be correct</a:t>
            </a:r>
          </a:p>
          <a:p>
            <a:pPr lvl="2"/>
            <a:r>
              <a:rPr lang="en-US" dirty="0"/>
              <a:t>Don’t deallocate live cells / minimize memory leaks</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29</a:t>
            </a:fld>
            <a:endParaRPr lang="en-US"/>
          </a:p>
        </p:txBody>
      </p:sp>
    </p:spTree>
    <p:extLst>
      <p:ext uri="{BB962C8B-B14F-4D97-AF65-F5344CB8AC3E}">
        <p14:creationId xmlns:p14="http://schemas.microsoft.com/office/powerpoint/2010/main" val="1873172119"/>
      </p:ext>
    </p:extLst>
  </p:cSld>
  <p:clrMapOvr>
    <a:masterClrMapping/>
  </p:clrMapOvr>
</p:sld>
</file>

<file path=ppt/slides/slide3.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Announcements</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Administrivia</a:t>
            </a:r>
            <a:endParaRPr lang="en-US" sz="5000" dirty="0">
              <a:ln w="12700">
                <a:solidFill>
                  <a:schemeClr val="tx1"/>
                </a:solidFill>
              </a:ln>
              <a:solidFill>
                <a:schemeClr val="bg1">
                  <a:lumMod val="85000"/>
                </a:schemeClr>
              </a:solidFill>
            </a:endParaRPr>
          </a:p>
        </p:txBody>
      </p:sp>
      <p:sp>
        <p:nvSpPr>
          <p:cNvPr id="3" name="Content Placeholder 2">
            <a:extLst>
              <a:ext uri="{FF2B5EF4-FFF2-40B4-BE49-F238E27FC236}">
                <a16:creationId xmlns:a16="http://schemas.microsoft.com/office/drawing/2014/main" id="{1C8AA55D-B631-0ACD-6E2E-EDCA1AB4284E}"/>
              </a:ext>
            </a:extLst>
          </p:cNvPr>
          <p:cNvSpPr>
            <a:spLocks noGrp="1"/>
          </p:cNvSpPr>
          <p:nvPr>
            <p:ph idx="1"/>
          </p:nvPr>
        </p:nvSpPr>
        <p:spPr/>
        <p:txBody>
          <a:bodyPr/>
          <a:lstStyle/>
          <a:p>
            <a:pPr marL="0" indent="0">
              <a:buNone/>
            </a:pPr>
            <a:r>
              <a:rPr lang="en-US" b="1" dirty="0"/>
              <a:t>Quiz 3 Friday</a:t>
            </a:r>
          </a:p>
          <a:p>
            <a:r>
              <a:rPr lang="en-US" dirty="0"/>
              <a:t>Review session TONIGHT at 7:00 (LEEP2 2425)</a:t>
            </a:r>
          </a:p>
          <a:p>
            <a:pPr marL="0" indent="0">
              <a:buNone/>
            </a:pPr>
            <a:r>
              <a:rPr lang="en-US" dirty="0"/>
              <a:t> </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a:t>
            </a:fld>
            <a:endParaRPr lang="en-US"/>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02A7A39-8D87-6D31-A0A5-707186C0AB4E}"/>
                  </a:ext>
                </a:extLst>
              </p14:cNvPr>
              <p14:cNvContentPartPr/>
              <p14:nvPr/>
            </p14:nvContentPartPr>
            <p14:xfrm>
              <a:off x="3469680" y="2334960"/>
              <a:ext cx="4330080" cy="4155120"/>
            </p14:xfrm>
          </p:contentPart>
        </mc:Choice>
        <mc:Fallback>
          <p:pic>
            <p:nvPicPr>
              <p:cNvPr id="2" name="Ink 1">
                <a:extLst>
                  <a:ext uri="{FF2B5EF4-FFF2-40B4-BE49-F238E27FC236}">
                    <a16:creationId xmlns:a16="http://schemas.microsoft.com/office/drawing/2014/main" id="{602A7A39-8D87-6D31-A0A5-707186C0AB4E}"/>
                  </a:ext>
                </a:extLst>
              </p:cNvPr>
              <p:cNvPicPr/>
              <p:nvPr/>
            </p:nvPicPr>
            <p:blipFill>
              <a:blip r:embed="rId4"/>
              <a:stretch>
                <a:fillRect/>
              </a:stretch>
            </p:blipFill>
            <p:spPr>
              <a:xfrm>
                <a:off x="3460320" y="2325600"/>
                <a:ext cx="4348800" cy="4173840"/>
              </a:xfrm>
              <a:prstGeom prst="rect">
                <a:avLst/>
              </a:prstGeom>
            </p:spPr>
          </p:pic>
        </mc:Fallback>
      </mc:AlternateContent>
    </p:spTree>
    <p:extLst>
      <p:ext uri="{BB962C8B-B14F-4D97-AF65-F5344CB8AC3E}">
        <p14:creationId xmlns:p14="http://schemas.microsoft.com/office/powerpoint/2010/main" val="333753259"/>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Garbage Collection: Real-Time Issue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FB19AE4F-F5B9-4F36-9F61-7C7C89FF61AD}"/>
              </a:ext>
            </a:extLst>
          </p:cNvPr>
          <p:cNvSpPr>
            <a:spLocks noGrp="1"/>
          </p:cNvSpPr>
          <p:nvPr>
            <p:ph idx="1"/>
          </p:nvPr>
        </p:nvSpPr>
        <p:spPr>
          <a:xfrm>
            <a:off x="2152650" y="1362507"/>
            <a:ext cx="7886700" cy="1751400"/>
          </a:xfrm>
        </p:spPr>
        <p:txBody>
          <a:bodyPr/>
          <a:lstStyle/>
          <a:p>
            <a:pPr marL="0" indent="0">
              <a:buNone/>
            </a:pPr>
            <a:r>
              <a:rPr lang="en-US" b="1" dirty="0"/>
              <a:t>Because it’s automatic it can be unpredictable</a:t>
            </a:r>
          </a:p>
          <a:p>
            <a:r>
              <a:rPr lang="en-US" dirty="0"/>
              <a:t>When is the garbage collector kick in?</a:t>
            </a:r>
          </a:p>
          <a:p>
            <a:r>
              <a:rPr lang="en-US" dirty="0"/>
              <a:t>How long will it take to run?</a:t>
            </a:r>
          </a:p>
          <a:p>
            <a:pPr lvl="1"/>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30</a:t>
            </a:fld>
            <a:endParaRPr lang="en-US"/>
          </a:p>
        </p:txBody>
      </p:sp>
      <p:sp>
        <p:nvSpPr>
          <p:cNvPr id="6" name="TextBox 5">
            <a:extLst>
              <a:ext uri="{FF2B5EF4-FFF2-40B4-BE49-F238E27FC236}">
                <a16:creationId xmlns:a16="http://schemas.microsoft.com/office/drawing/2014/main" id="{E18F95A1-313C-4FB4-B8E5-AC4214759D00}"/>
              </a:ext>
            </a:extLst>
          </p:cNvPr>
          <p:cNvSpPr txBox="1"/>
          <p:nvPr/>
        </p:nvSpPr>
        <p:spPr>
          <a:xfrm>
            <a:off x="2241550" y="3519254"/>
            <a:ext cx="7353300" cy="2585323"/>
          </a:xfrm>
          <a:prstGeom prst="rect">
            <a:avLst/>
          </a:prstGeom>
          <a:noFill/>
        </p:spPr>
        <p:txBody>
          <a:bodyPr wrap="square" rtlCol="0">
            <a:spAutoFit/>
          </a:bodyPr>
          <a:lstStyle/>
          <a:p>
            <a:r>
              <a:rPr lang="en-US" dirty="0"/>
              <a:t>The software product may contain support for programs written in Java. Java technology is not fault tolerant and is not designed, manufactured, or intended for use or resale as on-line control equipment in hazardous environments requiring fail-safe performance, such as in the operation of nuclear facilities, aircraft navigation or communication systems, air traffic control, direct life support machines, or weapon systems, in which the failure of Java technology could lead directly to death, personal injury, or severe physical or environmental damage.</a:t>
            </a:r>
          </a:p>
          <a:p>
            <a:pPr algn="r"/>
            <a:r>
              <a:rPr lang="en-US" dirty="0"/>
              <a:t>- From the Windows EULA</a:t>
            </a:r>
          </a:p>
        </p:txBody>
      </p:sp>
      <p:cxnSp>
        <p:nvCxnSpPr>
          <p:cNvPr id="4" name="Straight Connector 3">
            <a:extLst>
              <a:ext uri="{FF2B5EF4-FFF2-40B4-BE49-F238E27FC236}">
                <a16:creationId xmlns:a16="http://schemas.microsoft.com/office/drawing/2014/main" id="{B79BDAA9-5A18-44B0-A904-3875B588935C}"/>
              </a:ext>
            </a:extLst>
          </p:cNvPr>
          <p:cNvCxnSpPr/>
          <p:nvPr/>
        </p:nvCxnSpPr>
        <p:spPr>
          <a:xfrm>
            <a:off x="5829300" y="4116616"/>
            <a:ext cx="296545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5967703B-B583-4AC6-A769-1A47BF80A0C8}"/>
              </a:ext>
            </a:extLst>
          </p:cNvPr>
          <p:cNvCxnSpPr>
            <a:cxnSpLocks/>
          </p:cNvCxnSpPr>
          <p:nvPr/>
        </p:nvCxnSpPr>
        <p:spPr>
          <a:xfrm>
            <a:off x="2336800" y="4396016"/>
            <a:ext cx="15367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6FB24194-9CDF-4F85-B168-11F02C7D9806}"/>
              </a:ext>
            </a:extLst>
          </p:cNvPr>
          <p:cNvCxnSpPr>
            <a:cxnSpLocks/>
          </p:cNvCxnSpPr>
          <p:nvPr/>
        </p:nvCxnSpPr>
        <p:spPr>
          <a:xfrm>
            <a:off x="7702550" y="5215166"/>
            <a:ext cx="17526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3348666-591F-42C6-93CF-E6141D2E47C3}"/>
              </a:ext>
            </a:extLst>
          </p:cNvPr>
          <p:cNvCxnSpPr>
            <a:cxnSpLocks/>
          </p:cNvCxnSpPr>
          <p:nvPr/>
        </p:nvCxnSpPr>
        <p:spPr>
          <a:xfrm>
            <a:off x="2336800" y="5494566"/>
            <a:ext cx="42926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92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31</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2" name="Rectangle: Rounded Corners 1">
            <a:extLst>
              <a:ext uri="{FF2B5EF4-FFF2-40B4-BE49-F238E27FC236}">
                <a16:creationId xmlns:a16="http://schemas.microsoft.com/office/drawing/2014/main" id="{E2DD2EC8-452A-44B7-99A3-F016031ECC23}"/>
              </a:ext>
            </a:extLst>
          </p:cNvPr>
          <p:cNvSpPr/>
          <p:nvPr/>
        </p:nvSpPr>
        <p:spPr>
          <a:xfrm>
            <a:off x="2152650" y="3733410"/>
            <a:ext cx="3269582" cy="508764"/>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7C0F960-8542-4E0A-B164-0487BCA521AF}"/>
              </a:ext>
            </a:extLst>
          </p:cNvPr>
          <p:cNvSpPr/>
          <p:nvPr/>
        </p:nvSpPr>
        <p:spPr>
          <a:xfrm>
            <a:off x="1813654" y="3337806"/>
            <a:ext cx="338997" cy="22835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200487"/>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a:xfrm>
            <a:off x="1810533" y="1825625"/>
            <a:ext cx="3618525" cy="4351338"/>
          </a:xfrm>
        </p:spPr>
        <p:txBody>
          <a:bodyPr>
            <a:normAutofit lnSpcReduction="10000"/>
          </a:bodyPr>
          <a:lstStyle/>
          <a:p>
            <a:pPr marL="0" indent="0">
              <a:buNone/>
            </a:pPr>
            <a:r>
              <a:rPr lang="en-US" sz="2600" b="1" dirty="0"/>
              <a:t>Associate a count with each Heap cell</a:t>
            </a:r>
          </a:p>
          <a:p>
            <a:r>
              <a:rPr lang="en-US" sz="2400" dirty="0"/>
              <a:t>When a pointer is assigned to the cell, increment count</a:t>
            </a:r>
          </a:p>
          <a:p>
            <a:r>
              <a:rPr lang="en-US" sz="2400" dirty="0"/>
              <a:t>When a pointer leaves scope (i.e. dies), decrement count</a:t>
            </a:r>
          </a:p>
          <a:p>
            <a:pPr marL="0" indent="0">
              <a:buNone/>
            </a:pPr>
            <a:r>
              <a:rPr lang="en-US" sz="2600" b="1" dirty="0"/>
              <a:t>Predictable, fairly fast</a:t>
            </a:r>
          </a:p>
          <a:p>
            <a:r>
              <a:rPr lang="en-US" sz="2600"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32</a:t>
            </a:fld>
            <a:endParaRPr lang="en-US"/>
          </a:p>
        </p:txBody>
      </p:sp>
      <p:sp>
        <p:nvSpPr>
          <p:cNvPr id="5" name="Rectangle 4">
            <a:extLst>
              <a:ext uri="{FF2B5EF4-FFF2-40B4-BE49-F238E27FC236}">
                <a16:creationId xmlns:a16="http://schemas.microsoft.com/office/drawing/2014/main" id="{7D92DD9F-7867-49D0-B7E1-2DCA0FC54E8A}"/>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88352EF5-810B-4700-8F7C-30539EC671DA}"/>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B503C90-EB2D-4A47-A4E5-B0E4EF4CC664}"/>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97B0DF3-8841-4E77-A814-B5A24E0F3C8B}"/>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BBF4A4DA-608F-498B-9870-4A542BE358F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564249-686D-4140-8F76-F9CF45416EF6}"/>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a:extLst>
              <a:ext uri="{FF2B5EF4-FFF2-40B4-BE49-F238E27FC236}">
                <a16:creationId xmlns:a16="http://schemas.microsoft.com/office/drawing/2014/main" id="{C95E54D5-98A2-42CF-8A57-683C36042EFF}"/>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3B94E6-16A5-490B-A428-3BE817534F54}"/>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0F757A07-EAF4-44BB-8F52-C64D789FA9D9}"/>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232A86-D969-48E9-86EE-C6E79C416968}"/>
              </a:ext>
            </a:extLst>
          </p:cNvPr>
          <p:cNvSpPr/>
          <p:nvPr/>
        </p:nvSpPr>
        <p:spPr>
          <a:xfrm>
            <a:off x="6959269" y="243486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210B4F96-F50C-4034-9B2B-E476B9AA8C37}"/>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A4A6C019-0DCD-4F63-94F9-B0CD1BE2C5B6}"/>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0E8F846E-77B5-46FC-B243-3BB0B8D51D64}"/>
              </a:ext>
            </a:extLst>
          </p:cNvPr>
          <p:cNvSpPr/>
          <p:nvPr/>
        </p:nvSpPr>
        <p:spPr>
          <a:xfrm>
            <a:off x="8644136" y="3229760"/>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20" name="Oval 19">
            <a:extLst>
              <a:ext uri="{FF2B5EF4-FFF2-40B4-BE49-F238E27FC236}">
                <a16:creationId xmlns:a16="http://schemas.microsoft.com/office/drawing/2014/main" id="{30A044CA-5163-48DD-ABDA-3286A87BFDAD}"/>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05F2C31-0CB5-4832-9FC4-D7F4BDBD844D}"/>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EE28FB-1C7A-47CE-AF5D-9CF0DF13E911}"/>
              </a:ext>
            </a:extLst>
          </p:cNvPr>
          <p:cNvSpPr/>
          <p:nvPr/>
        </p:nvSpPr>
        <p:spPr>
          <a:xfrm>
            <a:off x="9276491" y="386679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23" name="Rectangle 22">
            <a:extLst>
              <a:ext uri="{FF2B5EF4-FFF2-40B4-BE49-F238E27FC236}">
                <a16:creationId xmlns:a16="http://schemas.microsoft.com/office/drawing/2014/main" id="{F51E486E-411A-4FAA-924E-735BB206538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a:extLst>
              <a:ext uri="{FF2B5EF4-FFF2-40B4-BE49-F238E27FC236}">
                <a16:creationId xmlns:a16="http://schemas.microsoft.com/office/drawing/2014/main" id="{6B2D95A1-58DD-465B-9F23-268EDCCE4118}"/>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88524A5-4D5B-455A-B2E0-5F6133740FA8}"/>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94F638B-4CF5-469D-A785-F1B691F4419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B2C0E01-9A04-4362-872F-AE4E9D53AE5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476472C-91D9-4A97-9384-8D598F3B85B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362751-C743-435E-B5C0-972A390179A1}"/>
              </a:ext>
            </a:extLst>
          </p:cNvPr>
          <p:cNvSpPr/>
          <p:nvPr/>
        </p:nvSpPr>
        <p:spPr>
          <a:xfrm>
            <a:off x="6024408" y="3809832"/>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0" name="Rectangle 29">
            <a:extLst>
              <a:ext uri="{FF2B5EF4-FFF2-40B4-BE49-F238E27FC236}">
                <a16:creationId xmlns:a16="http://schemas.microsoft.com/office/drawing/2014/main" id="{0441BAD8-A838-4D65-B079-89B812DAF373}"/>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75EEBD05-FB2B-4778-BDDA-16042E1AA77A}"/>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a:extLst>
              <a:ext uri="{FF2B5EF4-FFF2-40B4-BE49-F238E27FC236}">
                <a16:creationId xmlns:a16="http://schemas.microsoft.com/office/drawing/2014/main" id="{47EF950D-A38F-4196-8555-6EF6DEC9F2A4}"/>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EA915-B416-42F4-A17D-4103A12ED748}"/>
              </a:ext>
            </a:extLst>
          </p:cNvPr>
          <p:cNvSpPr/>
          <p:nvPr/>
        </p:nvSpPr>
        <p:spPr>
          <a:xfrm>
            <a:off x="5690349"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34" name="Rectangle 33">
            <a:extLst>
              <a:ext uri="{FF2B5EF4-FFF2-40B4-BE49-F238E27FC236}">
                <a16:creationId xmlns:a16="http://schemas.microsoft.com/office/drawing/2014/main" id="{06288059-8CA7-4F3F-B4AD-FA9B95A95C0D}"/>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FD6158FF-9433-4812-979E-842E2A44F5D0}"/>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a:extLst>
              <a:ext uri="{FF2B5EF4-FFF2-40B4-BE49-F238E27FC236}">
                <a16:creationId xmlns:a16="http://schemas.microsoft.com/office/drawing/2014/main" id="{A0A3555C-D15A-426D-A8EA-A3391FAB64FD}"/>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8554B21-27E0-4FFF-9427-B10C7241349E}"/>
              </a:ext>
            </a:extLst>
          </p:cNvPr>
          <p:cNvSpPr/>
          <p:nvPr/>
        </p:nvSpPr>
        <p:spPr>
          <a:xfrm>
            <a:off x="726816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2</a:t>
            </a:r>
          </a:p>
        </p:txBody>
      </p:sp>
      <p:sp>
        <p:nvSpPr>
          <p:cNvPr id="38" name="Rectangle 37">
            <a:extLst>
              <a:ext uri="{FF2B5EF4-FFF2-40B4-BE49-F238E27FC236}">
                <a16:creationId xmlns:a16="http://schemas.microsoft.com/office/drawing/2014/main" id="{711C6C50-BB4B-417C-95C2-8A92185DA3A8}"/>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6C7A7C3E-C894-45AF-B58B-5DBE6D8DE865}"/>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5C2E0DE3-037B-4163-B284-5760843EB64B}"/>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4AD542E-D61F-4BE5-A96C-44183C9A6D7A}"/>
              </a:ext>
            </a:extLst>
          </p:cNvPr>
          <p:cNvSpPr/>
          <p:nvPr/>
        </p:nvSpPr>
        <p:spPr>
          <a:xfrm>
            <a:off x="9282335" y="4802736"/>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2" name="Rectangle 41">
            <a:extLst>
              <a:ext uri="{FF2B5EF4-FFF2-40B4-BE49-F238E27FC236}">
                <a16:creationId xmlns:a16="http://schemas.microsoft.com/office/drawing/2014/main" id="{1F4DAB9B-4659-44AC-A0C5-2BA7B803AF0F}"/>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C4C00B5A-CEE8-40B3-B53C-3A448DE075C2}"/>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a:extLst>
              <a:ext uri="{FF2B5EF4-FFF2-40B4-BE49-F238E27FC236}">
                <a16:creationId xmlns:a16="http://schemas.microsoft.com/office/drawing/2014/main" id="{E43CEE10-4410-4167-BCB0-B50083E03BDA}"/>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BB7DE77-8463-4E37-A7D9-B30AD1A54E1B}"/>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9A40775-448D-4760-BF03-592EA5237998}"/>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13876A-30E0-4DD9-8E79-AEE492A55D04}"/>
              </a:ext>
            </a:extLst>
          </p:cNvPr>
          <p:cNvSpPr/>
          <p:nvPr/>
        </p:nvSpPr>
        <p:spPr>
          <a:xfrm>
            <a:off x="7556524" y="3831565"/>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
        <p:nvSpPr>
          <p:cNvPr id="48" name="Rectangle 47">
            <a:extLst>
              <a:ext uri="{FF2B5EF4-FFF2-40B4-BE49-F238E27FC236}">
                <a16:creationId xmlns:a16="http://schemas.microsoft.com/office/drawing/2014/main" id="{2BDAC118-C177-44A7-BC40-2B32D2D3466E}"/>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8E603FB3-9389-4110-A508-B1FA9A2EBD87}"/>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a:extLst>
              <a:ext uri="{FF2B5EF4-FFF2-40B4-BE49-F238E27FC236}">
                <a16:creationId xmlns:a16="http://schemas.microsoft.com/office/drawing/2014/main" id="{33D17D31-EC59-49F2-8F60-5AEFEC18A2CB}"/>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C148DE6-35D7-4DBF-93F1-F64EE97D3395}"/>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a:extLst>
              <a:ext uri="{FF2B5EF4-FFF2-40B4-BE49-F238E27FC236}">
                <a16:creationId xmlns:a16="http://schemas.microsoft.com/office/drawing/2014/main" id="{613A0644-2BC5-4A4A-98EA-6BC1E391BE9E}"/>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2D512E8-A303-441F-A2A4-234DD54DC546}"/>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a:extLst>
              <a:ext uri="{FF2B5EF4-FFF2-40B4-BE49-F238E27FC236}">
                <a16:creationId xmlns:a16="http://schemas.microsoft.com/office/drawing/2014/main" id="{6058680F-1B49-4FE7-82F0-4065B53DDFBA}"/>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FC2F71F-140D-44E5-82B1-664F6134319A}"/>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3EB7603-C374-4263-92DD-F9A23E351F4B}"/>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C02A9C3A-29DD-46E5-8933-8A0072B9DFE9}"/>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96D30DD-0E73-4FEA-B97C-6853F7026BC3}"/>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2F182A88-523C-407B-948F-76DC1774BC57}"/>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60" name="Freeform: Shape 59">
            <a:extLst>
              <a:ext uri="{FF2B5EF4-FFF2-40B4-BE49-F238E27FC236}">
                <a16:creationId xmlns:a16="http://schemas.microsoft.com/office/drawing/2014/main" id="{B0247E9E-0F14-45E1-B83B-49D7A48F8983}"/>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88CEFF-4F7D-417A-B367-F1048B8F4631}"/>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2" name="Freeform: Shape 61">
            <a:extLst>
              <a:ext uri="{FF2B5EF4-FFF2-40B4-BE49-F238E27FC236}">
                <a16:creationId xmlns:a16="http://schemas.microsoft.com/office/drawing/2014/main" id="{CF95385A-FDF0-4319-A9F7-2B8D248D181A}"/>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CBD97B9-A0B3-409F-80D0-B6222333AF1B}"/>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4" name="Freeform: Shape 63">
            <a:extLst>
              <a:ext uri="{FF2B5EF4-FFF2-40B4-BE49-F238E27FC236}">
                <a16:creationId xmlns:a16="http://schemas.microsoft.com/office/drawing/2014/main" id="{091814C0-2758-4511-A8AD-C3ED28C34233}"/>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E572D50-5A21-48B4-981A-A379D492DA89}"/>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67" name="Cross 66">
            <a:extLst>
              <a:ext uri="{FF2B5EF4-FFF2-40B4-BE49-F238E27FC236}">
                <a16:creationId xmlns:a16="http://schemas.microsoft.com/office/drawing/2014/main" id="{6C9D7B4A-93C1-FC9D-FBC5-1AA459EDEF55}"/>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5944F9D7-F1FE-357A-8B19-50D8187F78EA}"/>
              </a:ext>
            </a:extLst>
          </p:cNvPr>
          <p:cNvCxnSpPr>
            <a:endCxn id="26" idx="2"/>
          </p:cNvCxnSpPr>
          <p:nvPr/>
        </p:nvCxnSpPr>
        <p:spPr>
          <a:xfrm flipV="1">
            <a:off x="6939856" y="2434861"/>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6EA9F12-D4E5-3B2D-81E9-53D0AE9EAE2A}"/>
              </a:ext>
            </a:extLst>
          </p:cNvPr>
          <p:cNvSpPr txBox="1"/>
          <p:nvPr/>
        </p:nvSpPr>
        <p:spPr>
          <a:xfrm>
            <a:off x="6696622" y="2432648"/>
            <a:ext cx="301686" cy="369332"/>
          </a:xfrm>
          <a:prstGeom prst="rect">
            <a:avLst/>
          </a:prstGeom>
          <a:noFill/>
        </p:spPr>
        <p:txBody>
          <a:bodyPr wrap="none" rtlCol="0">
            <a:spAutoFit/>
          </a:bodyPr>
          <a:lstStyle/>
          <a:p>
            <a:r>
              <a:rPr lang="en-US" b="1" dirty="0">
                <a:solidFill>
                  <a:srgbClr val="FF0000"/>
                </a:solidFill>
              </a:rPr>
              <a:t>0</a:t>
            </a:r>
          </a:p>
        </p:txBody>
      </p:sp>
      <p:sp>
        <p:nvSpPr>
          <p:cNvPr id="71" name="TextBox 70">
            <a:extLst>
              <a:ext uri="{FF2B5EF4-FFF2-40B4-BE49-F238E27FC236}">
                <a16:creationId xmlns:a16="http://schemas.microsoft.com/office/drawing/2014/main" id="{B97ACDD5-B5B2-7FDC-E0A1-D2517ED97395}"/>
              </a:ext>
            </a:extLst>
          </p:cNvPr>
          <p:cNvSpPr txBox="1"/>
          <p:nvPr/>
        </p:nvSpPr>
        <p:spPr>
          <a:xfrm rot="20193796">
            <a:off x="7458988" y="1915484"/>
            <a:ext cx="1062214" cy="369332"/>
          </a:xfrm>
          <a:prstGeom prst="rect">
            <a:avLst/>
          </a:prstGeom>
          <a:noFill/>
        </p:spPr>
        <p:txBody>
          <a:bodyPr wrap="none" rtlCol="0">
            <a:spAutoFit/>
          </a:bodyPr>
          <a:lstStyle/>
          <a:p>
            <a:r>
              <a:rPr lang="en-US" b="1" dirty="0">
                <a:solidFill>
                  <a:schemeClr val="accent2"/>
                </a:solidFill>
              </a:rPr>
              <a:t>Garbage!</a:t>
            </a:r>
          </a:p>
        </p:txBody>
      </p:sp>
      <p:cxnSp>
        <p:nvCxnSpPr>
          <p:cNvPr id="72" name="Straight Connector 71">
            <a:extLst>
              <a:ext uri="{FF2B5EF4-FFF2-40B4-BE49-F238E27FC236}">
                <a16:creationId xmlns:a16="http://schemas.microsoft.com/office/drawing/2014/main" id="{AE0A9F12-ED96-37E4-8EF8-510D7CEA483E}"/>
              </a:ext>
            </a:extLst>
          </p:cNvPr>
          <p:cNvCxnSpPr/>
          <p:nvPr/>
        </p:nvCxnSpPr>
        <p:spPr>
          <a:xfrm flipV="1">
            <a:off x="8602303" y="3250344"/>
            <a:ext cx="328309" cy="286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470CF2C-ECAB-32F7-552F-CCABD95DA35A}"/>
              </a:ext>
            </a:extLst>
          </p:cNvPr>
          <p:cNvSpPr txBox="1"/>
          <p:nvPr/>
        </p:nvSpPr>
        <p:spPr>
          <a:xfrm>
            <a:off x="8384522" y="3094004"/>
            <a:ext cx="301686" cy="369332"/>
          </a:xfrm>
          <a:prstGeom prst="rect">
            <a:avLst/>
          </a:prstGeom>
          <a:noFill/>
        </p:spPr>
        <p:txBody>
          <a:bodyPr wrap="none" rtlCol="0">
            <a:spAutoFit/>
          </a:bodyPr>
          <a:lstStyle/>
          <a:p>
            <a:r>
              <a:rPr lang="en-US" b="1" dirty="0">
                <a:solidFill>
                  <a:srgbClr val="FF0000"/>
                </a:solidFill>
              </a:rPr>
              <a:t>1</a:t>
            </a:r>
          </a:p>
        </p:txBody>
      </p:sp>
      <p:sp>
        <p:nvSpPr>
          <p:cNvPr id="74" name="Cross 73">
            <a:extLst>
              <a:ext uri="{FF2B5EF4-FFF2-40B4-BE49-F238E27FC236}">
                <a16:creationId xmlns:a16="http://schemas.microsoft.com/office/drawing/2014/main" id="{3578BF3C-7089-0BF2-414C-7679A7558C3A}"/>
              </a:ext>
            </a:extLst>
          </p:cNvPr>
          <p:cNvSpPr/>
          <p:nvPr/>
        </p:nvSpPr>
        <p:spPr>
          <a:xfrm rot="2731654">
            <a:off x="8167074" y="2666545"/>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EF9640B-34FA-334C-C761-57A897F8E957}"/>
              </a:ext>
            </a:extLst>
          </p:cNvPr>
          <p:cNvSpPr txBox="1"/>
          <p:nvPr/>
        </p:nvSpPr>
        <p:spPr>
          <a:xfrm rot="20193796">
            <a:off x="8877283" y="2387796"/>
            <a:ext cx="1518557" cy="369332"/>
          </a:xfrm>
          <a:prstGeom prst="rect">
            <a:avLst/>
          </a:prstGeom>
          <a:noFill/>
        </p:spPr>
        <p:txBody>
          <a:bodyPr wrap="none" rtlCol="0">
            <a:spAutoFit/>
          </a:bodyPr>
          <a:lstStyle/>
          <a:p>
            <a:r>
              <a:rPr lang="en-US" dirty="0">
                <a:solidFill>
                  <a:schemeClr val="accent5"/>
                </a:solidFill>
              </a:rPr>
              <a:t>Not garbage?!</a:t>
            </a:r>
          </a:p>
        </p:txBody>
      </p:sp>
    </p:spTree>
    <p:extLst>
      <p:ext uri="{BB962C8B-B14F-4D97-AF65-F5344CB8AC3E}">
        <p14:creationId xmlns:p14="http://schemas.microsoft.com/office/powerpoint/2010/main" val="8428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wipe(down)">
                                      <p:cBhvr>
                                        <p:cTn id="131" dur="250"/>
                                        <p:tgtEl>
                                          <p:spTgt spid="69"/>
                                        </p:tgtEl>
                                      </p:cBhvr>
                                    </p:animEffect>
                                  </p:childTnLst>
                                </p:cTn>
                              </p:par>
                            </p:childTnLst>
                          </p:cTn>
                        </p:par>
                        <p:par>
                          <p:cTn id="132" fill="hold">
                            <p:stCondLst>
                              <p:cond delay="250"/>
                            </p:stCondLst>
                            <p:childTnLst>
                              <p:par>
                                <p:cTn id="133" presetID="1" presetClass="entr" presetSubtype="0" fill="hold" grpId="0" nodeType="afterEffect">
                                  <p:stCondLst>
                                    <p:cond delay="0"/>
                                  </p:stCondLst>
                                  <p:childTnLst>
                                    <p:set>
                                      <p:cBhvr>
                                        <p:cTn id="134" dur="1" fill="hold">
                                          <p:stCondLst>
                                            <p:cond delay="0"/>
                                          </p:stCondLst>
                                        </p:cTn>
                                        <p:tgtEl>
                                          <p:spTgt spid="7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4" fill="hold" nodeType="clickEffect">
                                  <p:stCondLst>
                                    <p:cond delay="0"/>
                                  </p:stCondLst>
                                  <p:childTnLst>
                                    <p:set>
                                      <p:cBhvr>
                                        <p:cTn id="146" dur="1" fill="hold">
                                          <p:stCondLst>
                                            <p:cond delay="0"/>
                                          </p:stCondLst>
                                        </p:cTn>
                                        <p:tgtEl>
                                          <p:spTgt spid="72"/>
                                        </p:tgtEl>
                                        <p:attrNameLst>
                                          <p:attrName>style.visibility</p:attrName>
                                        </p:attrNameLst>
                                      </p:cBhvr>
                                      <p:to>
                                        <p:strVal val="visible"/>
                                      </p:to>
                                    </p:set>
                                    <p:animEffect transition="in" filter="wipe(down)">
                                      <p:cBhvr>
                                        <p:cTn id="147" dur="500"/>
                                        <p:tgtEl>
                                          <p:spTgt spid="72"/>
                                        </p:tgtEl>
                                      </p:cBhvr>
                                    </p:animEffect>
                                  </p:childTnLst>
                                </p:cTn>
                              </p:par>
                            </p:childTnLst>
                          </p:cTn>
                        </p:par>
                        <p:par>
                          <p:cTn id="148" fill="hold">
                            <p:stCondLst>
                              <p:cond delay="500"/>
                            </p:stCondLst>
                            <p:childTnLst>
                              <p:par>
                                <p:cTn id="149" presetID="1" presetClass="entr" presetSubtype="0" fill="hold" grpId="0" nodeType="afterEffect">
                                  <p:stCondLst>
                                    <p:cond delay="0"/>
                                  </p:stCondLst>
                                  <p:childTnLst>
                                    <p:set>
                                      <p:cBhvr>
                                        <p:cTn id="150" dur="1" fill="hold">
                                          <p:stCondLst>
                                            <p:cond delay="0"/>
                                          </p:stCondLst>
                                        </p:cTn>
                                        <p:tgtEl>
                                          <p:spTgt spid="7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animBg="1"/>
      <p:bldP spid="61" grpId="0"/>
      <p:bldP spid="62" grpId="0" animBg="1"/>
      <p:bldP spid="63" grpId="0"/>
      <p:bldP spid="64" grpId="0" animBg="1"/>
      <p:bldP spid="65" grpId="0"/>
      <p:bldP spid="67" grpId="0" animBg="1"/>
      <p:bldP spid="70" grpId="0"/>
      <p:bldP spid="71" grpId="0"/>
      <p:bldP spid="73" grpId="0"/>
      <p:bldP spid="74" grpId="0" animBg="1"/>
      <p:bldP spid="75" grpId="0"/>
    </p:bldLst>
  </p:timing>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Naïve Reference Counting: Limitations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Space Overhead</a:t>
            </a:r>
          </a:p>
          <a:p>
            <a:r>
              <a:rPr lang="en-US" dirty="0"/>
              <a:t>1 counter per cell</a:t>
            </a:r>
            <a:endParaRPr lang="en-US" b="1" dirty="0"/>
          </a:p>
          <a:p>
            <a:pPr marL="0" indent="0">
              <a:buNone/>
            </a:pPr>
            <a:r>
              <a:rPr lang="en-US" b="1" dirty="0"/>
              <a:t>Time Overhead</a:t>
            </a:r>
          </a:p>
          <a:p>
            <a:r>
              <a:rPr lang="en-US" dirty="0"/>
              <a:t>Fix up counts</a:t>
            </a:r>
          </a:p>
          <a:p>
            <a:r>
              <a:rPr lang="en-US" dirty="0"/>
              <a:t>Check for self-loops</a:t>
            </a:r>
          </a:p>
          <a:p>
            <a:pPr marL="0" indent="0">
              <a:buNone/>
            </a:pPr>
            <a:r>
              <a:rPr lang="en-US" b="1" dirty="0"/>
              <a:t>Potential leaks</a:t>
            </a:r>
          </a:p>
          <a:p>
            <a:r>
              <a:rPr lang="en-US" dirty="0"/>
              <a:t>Cycles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33</a:t>
            </a:fld>
            <a:endParaRPr lang="en-US"/>
          </a:p>
        </p:txBody>
      </p:sp>
      <p:pic>
        <p:nvPicPr>
          <p:cNvPr id="1026" name="Picture 2" descr="Ryan Dosier’s Ten Favorite Sesame Street Muppets | The Muppet Mindset">
            <a:extLst>
              <a:ext uri="{FF2B5EF4-FFF2-40B4-BE49-F238E27FC236}">
                <a16:creationId xmlns:a16="http://schemas.microsoft.com/office/drawing/2014/main" id="{987D4F67-5566-44D7-AC12-874D7F7E5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194" y="1727200"/>
            <a:ext cx="293511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1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C2CAA7-595C-4430-AD93-3E6923F12ACC}"/>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Reference Counting: 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2" name="Content Placeholder 1">
            <a:extLst>
              <a:ext uri="{FF2B5EF4-FFF2-40B4-BE49-F238E27FC236}">
                <a16:creationId xmlns:a16="http://schemas.microsoft.com/office/drawing/2014/main" id="{0994C134-9C0B-4E3E-BAB2-01BACB2A688A}"/>
              </a:ext>
            </a:extLst>
          </p:cNvPr>
          <p:cNvSpPr>
            <a:spLocks noGrp="1"/>
          </p:cNvSpPr>
          <p:nvPr>
            <p:ph idx="1"/>
          </p:nvPr>
        </p:nvSpPr>
        <p:spPr/>
        <p:txBody>
          <a:bodyPr/>
          <a:lstStyle/>
          <a:p>
            <a:pPr marL="0" indent="0">
              <a:buNone/>
            </a:pPr>
            <a:r>
              <a:rPr lang="en-US" b="1" dirty="0"/>
              <a:t>Associate a count with each Heap cell</a:t>
            </a:r>
          </a:p>
          <a:p>
            <a:r>
              <a:rPr lang="en-US" dirty="0"/>
              <a:t>When a pointer is assigned to the cell, increment the count</a:t>
            </a:r>
          </a:p>
          <a:p>
            <a:r>
              <a:rPr lang="en-US" dirty="0"/>
              <a:t>When a pointer goes out of scope/goes dead, decrement the count</a:t>
            </a:r>
          </a:p>
          <a:p>
            <a:pPr marL="0" indent="0">
              <a:buNone/>
            </a:pPr>
            <a:r>
              <a:rPr lang="en-US" b="1" dirty="0"/>
              <a:t>Pretty predictable, relatively fast</a:t>
            </a:r>
          </a:p>
          <a:p>
            <a:r>
              <a:rPr lang="en-US" dirty="0"/>
              <a:t>Used by C++ smart pointers / Python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p:txBody>
          <a:bodyPr/>
          <a:lstStyle/>
          <a:p>
            <a:fld id="{45949831-8C71-49A7-A206-657DC8615E42}" type="slidenum">
              <a:rPr lang="en-US" smtClean="0"/>
              <a:t>34</a:t>
            </a:fld>
            <a:endParaRPr lang="en-US"/>
          </a:p>
        </p:txBody>
      </p:sp>
    </p:spTree>
    <p:extLst>
      <p:ext uri="{BB962C8B-B14F-4D97-AF65-F5344CB8AC3E}">
        <p14:creationId xmlns:p14="http://schemas.microsoft.com/office/powerpoint/2010/main" val="51458362"/>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1762506" y="1825625"/>
            <a:ext cx="3646838" cy="4351338"/>
          </a:xfrm>
        </p:spPr>
        <p:txBody>
          <a:bodyPr>
            <a:normAutofit fontScale="92500" lnSpcReduction="10000"/>
          </a:bodyPr>
          <a:lstStyle/>
          <a:p>
            <a:pPr marL="0" indent="0">
              <a:buNone/>
            </a:pPr>
            <a:r>
              <a:rPr lang="en-US" b="1" dirty="0"/>
              <a:t>“Lazy” garbage collection</a:t>
            </a:r>
          </a:p>
          <a:p>
            <a:r>
              <a:rPr lang="en-US" dirty="0"/>
              <a:t>(Can be) performed when needed</a:t>
            </a:r>
          </a:p>
          <a:p>
            <a:pPr marL="0" indent="0">
              <a:buNone/>
            </a:pPr>
            <a:r>
              <a:rPr lang="en-US" b="1" dirty="0"/>
              <a:t>Two-phase approach:</a:t>
            </a:r>
          </a:p>
          <a:p>
            <a:r>
              <a:rPr lang="en-US" dirty="0"/>
              <a:t>Mark – Traverse memory from the roots, set a “mark bit” on each cell</a:t>
            </a:r>
          </a:p>
          <a:p>
            <a:r>
              <a:rPr lang="en-US" dirty="0"/>
              <a:t>Sweep – Free all memory that wasn’t marked</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35</a:t>
            </a:fld>
            <a:endParaRPr lang="en-US"/>
          </a:p>
        </p:txBody>
      </p:sp>
      <p:sp>
        <p:nvSpPr>
          <p:cNvPr id="61" name="Rectangle 60">
            <a:extLst>
              <a:ext uri="{FF2B5EF4-FFF2-40B4-BE49-F238E27FC236}">
                <a16:creationId xmlns:a16="http://schemas.microsoft.com/office/drawing/2014/main" id="{4C812EFA-8FE8-43D1-8B5A-00F1376E15DF}"/>
              </a:ext>
            </a:extLst>
          </p:cNvPr>
          <p:cNvSpPr/>
          <p:nvPr/>
        </p:nvSpPr>
        <p:spPr>
          <a:xfrm>
            <a:off x="8918456" y="3229760"/>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1">
            <a:extLst>
              <a:ext uri="{FF2B5EF4-FFF2-40B4-BE49-F238E27FC236}">
                <a16:creationId xmlns:a16="http://schemas.microsoft.com/office/drawing/2014/main" id="{145E1993-01AF-4C90-BF8B-B6A9170C0050}"/>
              </a:ext>
            </a:extLst>
          </p:cNvPr>
          <p:cNvSpPr/>
          <p:nvPr/>
        </p:nvSpPr>
        <p:spPr>
          <a:xfrm>
            <a:off x="9310767" y="3229760"/>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Rectangle 62">
            <a:extLst>
              <a:ext uri="{FF2B5EF4-FFF2-40B4-BE49-F238E27FC236}">
                <a16:creationId xmlns:a16="http://schemas.microsoft.com/office/drawing/2014/main" id="{31773145-1DD9-45DD-9EA1-C2F3730C8613}"/>
              </a:ext>
            </a:extLst>
          </p:cNvPr>
          <p:cNvSpPr/>
          <p:nvPr/>
        </p:nvSpPr>
        <p:spPr>
          <a:xfrm>
            <a:off x="10191939" y="386679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Rectangle 63">
            <a:extLst>
              <a:ext uri="{FF2B5EF4-FFF2-40B4-BE49-F238E27FC236}">
                <a16:creationId xmlns:a16="http://schemas.microsoft.com/office/drawing/2014/main" id="{E7240765-5C2C-4D90-87F6-E10B2E422D66}"/>
              </a:ext>
            </a:extLst>
          </p:cNvPr>
          <p:cNvSpPr/>
          <p:nvPr/>
        </p:nvSpPr>
        <p:spPr>
          <a:xfrm>
            <a:off x="6221653" y="2491629"/>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a:extLst>
              <a:ext uri="{FF2B5EF4-FFF2-40B4-BE49-F238E27FC236}">
                <a16:creationId xmlns:a16="http://schemas.microsoft.com/office/drawing/2014/main" id="{FA37307D-0798-4904-A1EA-42CCD7A6E4C4}"/>
              </a:ext>
            </a:extLst>
          </p:cNvPr>
          <p:cNvSpPr/>
          <p:nvPr/>
        </p:nvSpPr>
        <p:spPr>
          <a:xfrm>
            <a:off x="6296901" y="257487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CC7EE2C-E92B-46C3-B268-9E17906687C3}"/>
              </a:ext>
            </a:extLst>
          </p:cNvPr>
          <p:cNvSpPr/>
          <p:nvPr/>
        </p:nvSpPr>
        <p:spPr>
          <a:xfrm>
            <a:off x="6221653" y="2778141"/>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D32F0885-CD0B-40BA-957D-2D18D150DFEA}"/>
              </a:ext>
            </a:extLst>
          </p:cNvPr>
          <p:cNvSpPr/>
          <p:nvPr/>
        </p:nvSpPr>
        <p:spPr>
          <a:xfrm>
            <a:off x="6296901" y="2861389"/>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51267E8-766E-441C-B430-FAC879D646BE}"/>
              </a:ext>
            </a:extLst>
          </p:cNvPr>
          <p:cNvSpPr/>
          <p:nvPr/>
        </p:nvSpPr>
        <p:spPr>
          <a:xfrm>
            <a:off x="6221653" y="3064653"/>
            <a:ext cx="274320"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Oval 68">
            <a:extLst>
              <a:ext uri="{FF2B5EF4-FFF2-40B4-BE49-F238E27FC236}">
                <a16:creationId xmlns:a16="http://schemas.microsoft.com/office/drawing/2014/main" id="{EB90B57C-A1F9-4EB5-91FF-DCD5EE4AFD6C}"/>
              </a:ext>
            </a:extLst>
          </p:cNvPr>
          <p:cNvSpPr/>
          <p:nvPr/>
        </p:nvSpPr>
        <p:spPr>
          <a:xfrm>
            <a:off x="6296901" y="314790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FBF27CF-C7A9-44F5-ADB7-75188AAA528C}"/>
              </a:ext>
            </a:extLst>
          </p:cNvPr>
          <p:cNvSpPr/>
          <p:nvPr/>
        </p:nvSpPr>
        <p:spPr>
          <a:xfrm>
            <a:off x="7091466" y="2434861"/>
            <a:ext cx="14212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EA12375E-A53D-408A-8701-AEFE6912BDED}"/>
              </a:ext>
            </a:extLst>
          </p:cNvPr>
          <p:cNvSpPr/>
          <p:nvPr/>
        </p:nvSpPr>
        <p:spPr>
          <a:xfrm>
            <a:off x="7233589" y="2434861"/>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EA9A5AD2-18F6-432F-9F53-8302954C4325}"/>
              </a:ext>
            </a:extLst>
          </p:cNvPr>
          <p:cNvSpPr/>
          <p:nvPr/>
        </p:nvSpPr>
        <p:spPr>
          <a:xfrm>
            <a:off x="7874717" y="2434861"/>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Rectangle 72">
            <a:extLst>
              <a:ext uri="{FF2B5EF4-FFF2-40B4-BE49-F238E27FC236}">
                <a16:creationId xmlns:a16="http://schemas.microsoft.com/office/drawing/2014/main" id="{74F59DF8-F1CE-4EBD-AE81-9639A02DEAF0}"/>
              </a:ext>
            </a:extLst>
          </p:cNvPr>
          <p:cNvSpPr/>
          <p:nvPr/>
        </p:nvSpPr>
        <p:spPr>
          <a:xfrm>
            <a:off x="8796528" y="3229760"/>
            <a:ext cx="121928"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Oval 73">
            <a:extLst>
              <a:ext uri="{FF2B5EF4-FFF2-40B4-BE49-F238E27FC236}">
                <a16:creationId xmlns:a16="http://schemas.microsoft.com/office/drawing/2014/main" id="{E99A5EC9-3A71-42A0-8F1C-48EE3D5E5548}"/>
              </a:ext>
            </a:extLst>
          </p:cNvPr>
          <p:cNvSpPr/>
          <p:nvPr/>
        </p:nvSpPr>
        <p:spPr>
          <a:xfrm>
            <a:off x="9379990" y="3316056"/>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99693F5B-E72F-4E82-8EFC-C8DD8136AACA}"/>
              </a:ext>
            </a:extLst>
          </p:cNvPr>
          <p:cNvSpPr/>
          <p:nvPr/>
        </p:nvSpPr>
        <p:spPr>
          <a:xfrm>
            <a:off x="7985602" y="2570878"/>
            <a:ext cx="904959" cy="658883"/>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383846"/>
              <a:gd name="connsiteY0" fmla="*/ 0 h 780288"/>
              <a:gd name="connsiteX1" fmla="*/ 182880 w 3383846"/>
              <a:gd name="connsiteY1" fmla="*/ 396240 h 780288"/>
              <a:gd name="connsiteX2" fmla="*/ 1078992 w 3383846"/>
              <a:gd name="connsiteY2" fmla="*/ 463296 h 780288"/>
              <a:gd name="connsiteX3" fmla="*/ 3381496 w 3383846"/>
              <a:gd name="connsiteY3" fmla="*/ 780288 h 780288"/>
              <a:gd name="connsiteX0" fmla="*/ 0 w 3383846"/>
              <a:gd name="connsiteY0" fmla="*/ 0 h 780288"/>
              <a:gd name="connsiteX1" fmla="*/ 1078992 w 3383846"/>
              <a:gd name="connsiteY1" fmla="*/ 463296 h 780288"/>
              <a:gd name="connsiteX2" fmla="*/ 3381496 w 3383846"/>
              <a:gd name="connsiteY2" fmla="*/ 780288 h 780288"/>
              <a:gd name="connsiteX0" fmla="*/ 0 w 3381495"/>
              <a:gd name="connsiteY0" fmla="*/ 0 h 780288"/>
              <a:gd name="connsiteX1" fmla="*/ 3381496 w 3381495"/>
              <a:gd name="connsiteY1" fmla="*/ 780288 h 780288"/>
              <a:gd name="connsiteX0" fmla="*/ 137470 w 3518965"/>
              <a:gd name="connsiteY0" fmla="*/ 0 h 780288"/>
              <a:gd name="connsiteX1" fmla="*/ 3518966 w 3518965"/>
              <a:gd name="connsiteY1" fmla="*/ 780288 h 780288"/>
              <a:gd name="connsiteX0" fmla="*/ 117046 w 3498541"/>
              <a:gd name="connsiteY0" fmla="*/ 0 h 780288"/>
              <a:gd name="connsiteX1" fmla="*/ 3498542 w 3498541"/>
              <a:gd name="connsiteY1" fmla="*/ 780288 h 780288"/>
            </a:gdLst>
            <a:ahLst/>
            <a:cxnLst>
              <a:cxn ang="0">
                <a:pos x="connsiteX0" y="connsiteY0"/>
              </a:cxn>
              <a:cxn ang="0">
                <a:pos x="connsiteX1" y="connsiteY1"/>
              </a:cxn>
            </a:cxnLst>
            <a:rect l="l" t="t" r="r" b="b"/>
            <a:pathLst>
              <a:path w="3498541" h="780288">
                <a:moveTo>
                  <a:pt x="117046" y="0"/>
                </a:moveTo>
                <a:cubicBezTo>
                  <a:pt x="-703668" y="606325"/>
                  <a:pt x="3044719" y="225529"/>
                  <a:pt x="3498542" y="7802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55A9CBF7-0BF1-42FD-AD85-9A21C91EA281}"/>
              </a:ext>
            </a:extLst>
          </p:cNvPr>
          <p:cNvSpPr/>
          <p:nvPr/>
        </p:nvSpPr>
        <p:spPr>
          <a:xfrm>
            <a:off x="9421567" y="3866792"/>
            <a:ext cx="12924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EBCC1FE-14CE-4FAA-A4EF-4F90CA717763}"/>
              </a:ext>
            </a:extLst>
          </p:cNvPr>
          <p:cNvSpPr/>
          <p:nvPr/>
        </p:nvSpPr>
        <p:spPr>
          <a:xfrm>
            <a:off x="9550811" y="386679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a:extLst>
              <a:ext uri="{FF2B5EF4-FFF2-40B4-BE49-F238E27FC236}">
                <a16:creationId xmlns:a16="http://schemas.microsoft.com/office/drawing/2014/main" id="{04B280B8-9C5B-4C9B-A727-984197FD5489}"/>
              </a:ext>
            </a:extLst>
          </p:cNvPr>
          <p:cNvSpPr/>
          <p:nvPr/>
        </p:nvSpPr>
        <p:spPr>
          <a:xfrm>
            <a:off x="10261161" y="395308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9B40AD91-391F-4FAF-8368-6AF31943F54C}"/>
              </a:ext>
            </a:extLst>
          </p:cNvPr>
          <p:cNvSpPr/>
          <p:nvPr/>
        </p:nvSpPr>
        <p:spPr>
          <a:xfrm>
            <a:off x="7942821" y="2521157"/>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D8292A3B-9993-4BCE-87A0-607A46B024EC}"/>
              </a:ext>
            </a:extLst>
          </p:cNvPr>
          <p:cNvSpPr/>
          <p:nvPr/>
        </p:nvSpPr>
        <p:spPr>
          <a:xfrm>
            <a:off x="6369956" y="2079013"/>
            <a:ext cx="863634" cy="57106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Lst>
            <a:ahLst/>
            <a:cxnLst>
              <a:cxn ang="0">
                <a:pos x="connsiteX0" y="connsiteY0"/>
              </a:cxn>
              <a:cxn ang="0">
                <a:pos x="connsiteX1" y="connsiteY1"/>
              </a:cxn>
              <a:cxn ang="0">
                <a:pos x="connsiteX2" y="connsiteY2"/>
              </a:cxn>
            </a:cxnLst>
            <a:rect l="l" t="t" r="r" b="b"/>
            <a:pathLst>
              <a:path w="1268350" h="571069">
                <a:moveTo>
                  <a:pt x="0" y="546727"/>
                </a:moveTo>
                <a:cubicBezTo>
                  <a:pt x="1524" y="706239"/>
                  <a:pt x="617416" y="30599"/>
                  <a:pt x="828669" y="4183"/>
                </a:cubicBezTo>
                <a:cubicBezTo>
                  <a:pt x="1039922" y="-22233"/>
                  <a:pt x="1284459" y="73017"/>
                  <a:pt x="1267517" y="38823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53EAB442-5C9F-4DA6-AF42-A2422A8897C0}"/>
              </a:ext>
            </a:extLst>
          </p:cNvPr>
          <p:cNvSpPr/>
          <p:nvPr/>
        </p:nvSpPr>
        <p:spPr>
          <a:xfrm flipH="1">
            <a:off x="9327548" y="3376047"/>
            <a:ext cx="219092" cy="528067"/>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Lst>
            <a:ahLst/>
            <a:cxnLst>
              <a:cxn ang="0">
                <a:pos x="connsiteX0" y="connsiteY0"/>
              </a:cxn>
              <a:cxn ang="0">
                <a:pos x="connsiteX1" y="connsiteY1"/>
              </a:cxn>
            </a:cxnLst>
            <a:rect l="l" t="t" r="r" b="b"/>
            <a:pathLst>
              <a:path w="1731854" h="799114">
                <a:moveTo>
                  <a:pt x="770573" y="0"/>
                </a:moveTo>
                <a:cubicBezTo>
                  <a:pt x="3439212" y="489151"/>
                  <a:pt x="-333467" y="422921"/>
                  <a:pt x="24165" y="79911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2AB37AA9-9256-4661-B8B5-38DED1E6051B}"/>
              </a:ext>
            </a:extLst>
          </p:cNvPr>
          <p:cNvSpPr/>
          <p:nvPr/>
        </p:nvSpPr>
        <p:spPr>
          <a:xfrm>
            <a:off x="8904264" y="3020608"/>
            <a:ext cx="1664211" cy="988925"/>
          </a:xfrm>
          <a:custGeom>
            <a:avLst/>
            <a:gdLst>
              <a:gd name="connsiteX0" fmla="*/ 1138238 w 1236198"/>
              <a:gd name="connsiteY0" fmla="*/ 481584 h 481584"/>
              <a:gd name="connsiteX1" fmla="*/ 1138238 w 1236198"/>
              <a:gd name="connsiteY1" fmla="*/ 134112 h 481584"/>
              <a:gd name="connsiteX2" fmla="*/ 120206 w 1236198"/>
              <a:gd name="connsiteY2" fmla="*/ 182880 h 481584"/>
              <a:gd name="connsiteX3" fmla="*/ 59246 w 1236198"/>
              <a:gd name="connsiteY3" fmla="*/ 0 h 481584"/>
              <a:gd name="connsiteX0" fmla="*/ 1141729 w 1239689"/>
              <a:gd name="connsiteY0" fmla="*/ 786384 h 786384"/>
              <a:gd name="connsiteX1" fmla="*/ 1141729 w 1239689"/>
              <a:gd name="connsiteY1" fmla="*/ 438912 h 786384"/>
              <a:gd name="connsiteX2" fmla="*/ 123697 w 1239689"/>
              <a:gd name="connsiteY2" fmla="*/ 487680 h 786384"/>
              <a:gd name="connsiteX3" fmla="*/ 56641 w 1239689"/>
              <a:gd name="connsiteY3" fmla="*/ 0 h 786384"/>
              <a:gd name="connsiteX0" fmla="*/ 1325360 w 1423320"/>
              <a:gd name="connsiteY0" fmla="*/ 812000 h 812000"/>
              <a:gd name="connsiteX1" fmla="*/ 1325360 w 1423320"/>
              <a:gd name="connsiteY1" fmla="*/ 464528 h 812000"/>
              <a:gd name="connsiteX2" fmla="*/ 307328 w 1423320"/>
              <a:gd name="connsiteY2" fmla="*/ 513296 h 812000"/>
              <a:gd name="connsiteX3" fmla="*/ 240272 w 1423320"/>
              <a:gd name="connsiteY3" fmla="*/ 25616 h 812000"/>
              <a:gd name="connsiteX0" fmla="*/ 1085088 w 1187786"/>
              <a:gd name="connsiteY0" fmla="*/ 786384 h 786384"/>
              <a:gd name="connsiteX1" fmla="*/ 1085088 w 1187786"/>
              <a:gd name="connsiteY1" fmla="*/ 438912 h 786384"/>
              <a:gd name="connsiteX2" fmla="*/ 0 w 1187786"/>
              <a:gd name="connsiteY2" fmla="*/ 0 h 786384"/>
              <a:gd name="connsiteX0" fmla="*/ 1356956 w 1459654"/>
              <a:gd name="connsiteY0" fmla="*/ 875050 h 875050"/>
              <a:gd name="connsiteX1" fmla="*/ 1356956 w 1459654"/>
              <a:gd name="connsiteY1" fmla="*/ 527578 h 875050"/>
              <a:gd name="connsiteX2" fmla="*/ 271868 w 1459654"/>
              <a:gd name="connsiteY2" fmla="*/ 88666 h 875050"/>
              <a:gd name="connsiteX0" fmla="*/ 1841952 w 1845185"/>
              <a:gd name="connsiteY0" fmla="*/ 885476 h 885476"/>
              <a:gd name="connsiteX1" fmla="*/ 135072 w 1845185"/>
              <a:gd name="connsiteY1" fmla="*/ 446564 h 885476"/>
              <a:gd name="connsiteX2" fmla="*/ 756864 w 1845185"/>
              <a:gd name="connsiteY2" fmla="*/ 99092 h 885476"/>
              <a:gd name="connsiteX0" fmla="*/ 1900776 w 1904289"/>
              <a:gd name="connsiteY0" fmla="*/ 878820 h 878820"/>
              <a:gd name="connsiteX1" fmla="*/ 193896 w 1904289"/>
              <a:gd name="connsiteY1" fmla="*/ 439908 h 878820"/>
              <a:gd name="connsiteX2" fmla="*/ 815688 w 1904289"/>
              <a:gd name="connsiteY2" fmla="*/ 92436 h 878820"/>
              <a:gd name="connsiteX0" fmla="*/ 2008369 w 2012534"/>
              <a:gd name="connsiteY0" fmla="*/ 878197 h 878197"/>
              <a:gd name="connsiteX1" fmla="*/ 301489 w 2012534"/>
              <a:gd name="connsiteY1" fmla="*/ 439285 h 878197"/>
              <a:gd name="connsiteX2" fmla="*/ 923281 w 2012534"/>
              <a:gd name="connsiteY2" fmla="*/ 91813 h 878197"/>
              <a:gd name="connsiteX0" fmla="*/ 2008369 w 2027473"/>
              <a:gd name="connsiteY0" fmla="*/ 878197 h 878197"/>
              <a:gd name="connsiteX1" fmla="*/ 301489 w 2027473"/>
              <a:gd name="connsiteY1" fmla="*/ 439285 h 878197"/>
              <a:gd name="connsiteX2" fmla="*/ 923281 w 2027473"/>
              <a:gd name="connsiteY2" fmla="*/ 91813 h 878197"/>
              <a:gd name="connsiteX0" fmla="*/ 1367704 w 1846860"/>
              <a:gd name="connsiteY0" fmla="*/ 973514 h 973514"/>
              <a:gd name="connsiteX1" fmla="*/ 1617640 w 1846860"/>
              <a:gd name="connsiteY1" fmla="*/ 101786 h 973514"/>
              <a:gd name="connsiteX2" fmla="*/ 282616 w 1846860"/>
              <a:gd name="connsiteY2" fmla="*/ 187130 h 973514"/>
              <a:gd name="connsiteX0" fmla="*/ 1085088 w 1564244"/>
              <a:gd name="connsiteY0" fmla="*/ 1003934 h 1003934"/>
              <a:gd name="connsiteX1" fmla="*/ 1335024 w 1564244"/>
              <a:gd name="connsiteY1" fmla="*/ 132206 h 1003934"/>
              <a:gd name="connsiteX2" fmla="*/ 0 w 1564244"/>
              <a:gd name="connsiteY2" fmla="*/ 217550 h 1003934"/>
              <a:gd name="connsiteX0" fmla="*/ 1085088 w 1085088"/>
              <a:gd name="connsiteY0" fmla="*/ 786384 h 786384"/>
              <a:gd name="connsiteX1" fmla="*/ 0 w 1085088"/>
              <a:gd name="connsiteY1" fmla="*/ 0 h 786384"/>
              <a:gd name="connsiteX0" fmla="*/ 1085088 w 1271046"/>
              <a:gd name="connsiteY0" fmla="*/ 786384 h 786384"/>
              <a:gd name="connsiteX1" fmla="*/ 0 w 1271046"/>
              <a:gd name="connsiteY1" fmla="*/ 0 h 786384"/>
              <a:gd name="connsiteX0" fmla="*/ 1085088 w 1280651"/>
              <a:gd name="connsiteY0" fmla="*/ 988925 h 988925"/>
              <a:gd name="connsiteX1" fmla="*/ 0 w 1280651"/>
              <a:gd name="connsiteY1" fmla="*/ 202541 h 988925"/>
            </a:gdLst>
            <a:ahLst/>
            <a:cxnLst>
              <a:cxn ang="0">
                <a:pos x="connsiteX0" y="connsiteY0"/>
              </a:cxn>
              <a:cxn ang="0">
                <a:pos x="connsiteX1" y="connsiteY1"/>
              </a:cxn>
            </a:cxnLst>
            <a:rect l="l" t="t" r="r" b="b"/>
            <a:pathLst>
              <a:path w="1280651" h="988925">
                <a:moveTo>
                  <a:pt x="1085088" y="988925"/>
                </a:moveTo>
                <a:cubicBezTo>
                  <a:pt x="1771904" y="-47395"/>
                  <a:pt x="465328" y="-193699"/>
                  <a:pt x="0" y="202541"/>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97F4B5-2DE6-4545-B7EB-591A8C6EE9F6}"/>
              </a:ext>
            </a:extLst>
          </p:cNvPr>
          <p:cNvSpPr/>
          <p:nvPr/>
        </p:nvSpPr>
        <p:spPr>
          <a:xfrm>
            <a:off x="6170454" y="3809832"/>
            <a:ext cx="12827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B08084D4-5FDA-4104-8669-C2FA34ACF487}"/>
              </a:ext>
            </a:extLst>
          </p:cNvPr>
          <p:cNvSpPr/>
          <p:nvPr/>
        </p:nvSpPr>
        <p:spPr>
          <a:xfrm>
            <a:off x="6298728" y="3809832"/>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ectangle 84">
            <a:extLst>
              <a:ext uri="{FF2B5EF4-FFF2-40B4-BE49-F238E27FC236}">
                <a16:creationId xmlns:a16="http://schemas.microsoft.com/office/drawing/2014/main" id="{1D867FC4-25CE-45E8-A5C6-8070AD74F9E7}"/>
              </a:ext>
            </a:extLst>
          </p:cNvPr>
          <p:cNvSpPr/>
          <p:nvPr/>
        </p:nvSpPr>
        <p:spPr>
          <a:xfrm>
            <a:off x="6939856"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a:extLst>
              <a:ext uri="{FF2B5EF4-FFF2-40B4-BE49-F238E27FC236}">
                <a16:creationId xmlns:a16="http://schemas.microsoft.com/office/drawing/2014/main" id="{8E00A0FD-EB23-483C-AF4D-F2CAB351E6C5}"/>
              </a:ext>
            </a:extLst>
          </p:cNvPr>
          <p:cNvSpPr/>
          <p:nvPr/>
        </p:nvSpPr>
        <p:spPr>
          <a:xfrm>
            <a:off x="7014180"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435ADD49-3445-42FF-ACC4-BADEFD8EEAF6}"/>
              </a:ext>
            </a:extLst>
          </p:cNvPr>
          <p:cNvSpPr/>
          <p:nvPr/>
        </p:nvSpPr>
        <p:spPr>
          <a:xfrm>
            <a:off x="5871086" y="4802736"/>
            <a:ext cx="93583"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6D228CA-AB03-47ED-8DE8-4748EE9381AE}"/>
              </a:ext>
            </a:extLst>
          </p:cNvPr>
          <p:cNvSpPr/>
          <p:nvPr/>
        </p:nvSpPr>
        <p:spPr>
          <a:xfrm>
            <a:off x="5964669"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ectangle 88">
            <a:extLst>
              <a:ext uri="{FF2B5EF4-FFF2-40B4-BE49-F238E27FC236}">
                <a16:creationId xmlns:a16="http://schemas.microsoft.com/office/drawing/2014/main" id="{D3320539-57DC-4857-AB0F-2011E16A66A2}"/>
              </a:ext>
            </a:extLst>
          </p:cNvPr>
          <p:cNvSpPr/>
          <p:nvPr/>
        </p:nvSpPr>
        <p:spPr>
          <a:xfrm>
            <a:off x="6605797"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Oval 89">
            <a:extLst>
              <a:ext uri="{FF2B5EF4-FFF2-40B4-BE49-F238E27FC236}">
                <a16:creationId xmlns:a16="http://schemas.microsoft.com/office/drawing/2014/main" id="{B6D468E1-DFE3-4B2F-ABDE-1CE01E93DBD0}"/>
              </a:ext>
            </a:extLst>
          </p:cNvPr>
          <p:cNvSpPr/>
          <p:nvPr/>
        </p:nvSpPr>
        <p:spPr>
          <a:xfrm>
            <a:off x="6673901"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5B5C29E-D943-491B-9609-B169E4A1EE9E}"/>
              </a:ext>
            </a:extLst>
          </p:cNvPr>
          <p:cNvSpPr/>
          <p:nvPr/>
        </p:nvSpPr>
        <p:spPr>
          <a:xfrm>
            <a:off x="7412531" y="4802736"/>
            <a:ext cx="12995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827E9273-4D81-4D51-ABDA-C3A2933E5A0F}"/>
              </a:ext>
            </a:extLst>
          </p:cNvPr>
          <p:cNvSpPr/>
          <p:nvPr/>
        </p:nvSpPr>
        <p:spPr>
          <a:xfrm>
            <a:off x="754248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Rectangle 92">
            <a:extLst>
              <a:ext uri="{FF2B5EF4-FFF2-40B4-BE49-F238E27FC236}">
                <a16:creationId xmlns:a16="http://schemas.microsoft.com/office/drawing/2014/main" id="{33DBED08-53EA-4866-9D43-B48AB9C252F7}"/>
              </a:ext>
            </a:extLst>
          </p:cNvPr>
          <p:cNvSpPr/>
          <p:nvPr/>
        </p:nvSpPr>
        <p:spPr>
          <a:xfrm>
            <a:off x="818361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a:extLst>
              <a:ext uri="{FF2B5EF4-FFF2-40B4-BE49-F238E27FC236}">
                <a16:creationId xmlns:a16="http://schemas.microsoft.com/office/drawing/2014/main" id="{9C0D1AE3-93AB-4E86-827F-7A1B0BD488CF}"/>
              </a:ext>
            </a:extLst>
          </p:cNvPr>
          <p:cNvSpPr/>
          <p:nvPr/>
        </p:nvSpPr>
        <p:spPr>
          <a:xfrm>
            <a:off x="825171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EF3161E5-F45D-4FC7-95BA-B11FE07616DD}"/>
              </a:ext>
            </a:extLst>
          </p:cNvPr>
          <p:cNvSpPr/>
          <p:nvPr/>
        </p:nvSpPr>
        <p:spPr>
          <a:xfrm>
            <a:off x="9443038" y="4802736"/>
            <a:ext cx="113617"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3758B80B-2412-4E24-86F9-F6D21F64F74E}"/>
              </a:ext>
            </a:extLst>
          </p:cNvPr>
          <p:cNvSpPr/>
          <p:nvPr/>
        </p:nvSpPr>
        <p:spPr>
          <a:xfrm>
            <a:off x="9556655" y="4802736"/>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ectangle 96">
            <a:extLst>
              <a:ext uri="{FF2B5EF4-FFF2-40B4-BE49-F238E27FC236}">
                <a16:creationId xmlns:a16="http://schemas.microsoft.com/office/drawing/2014/main" id="{721C75D0-7529-45C8-8A2B-F2F30D566731}"/>
              </a:ext>
            </a:extLst>
          </p:cNvPr>
          <p:cNvSpPr/>
          <p:nvPr/>
        </p:nvSpPr>
        <p:spPr>
          <a:xfrm>
            <a:off x="10197783" y="4802736"/>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a:extLst>
              <a:ext uri="{FF2B5EF4-FFF2-40B4-BE49-F238E27FC236}">
                <a16:creationId xmlns:a16="http://schemas.microsoft.com/office/drawing/2014/main" id="{92EDEF13-26D1-41F4-85E7-47709C290899}"/>
              </a:ext>
            </a:extLst>
          </p:cNvPr>
          <p:cNvSpPr/>
          <p:nvPr/>
        </p:nvSpPr>
        <p:spPr>
          <a:xfrm>
            <a:off x="10265887" y="4889032"/>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8AF07A6E-9885-468C-98C8-E9C3AA086A05}"/>
              </a:ext>
            </a:extLst>
          </p:cNvPr>
          <p:cNvSpPr/>
          <p:nvPr/>
        </p:nvSpPr>
        <p:spPr>
          <a:xfrm>
            <a:off x="6366846" y="2890107"/>
            <a:ext cx="1611159" cy="94145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Lst>
            <a:ahLst/>
            <a:cxnLst>
              <a:cxn ang="0">
                <a:pos x="connsiteX0" y="connsiteY0"/>
              </a:cxn>
              <a:cxn ang="0">
                <a:pos x="connsiteX1" y="connsiteY1"/>
              </a:cxn>
              <a:cxn ang="0">
                <a:pos x="connsiteX2" y="connsiteY2"/>
              </a:cxn>
            </a:cxnLst>
            <a:rect l="l" t="t" r="r" b="b"/>
            <a:pathLst>
              <a:path w="1156917" h="923854">
                <a:moveTo>
                  <a:pt x="0" y="0"/>
                </a:moveTo>
                <a:cubicBezTo>
                  <a:pt x="1524" y="159512"/>
                  <a:pt x="909749" y="43708"/>
                  <a:pt x="1084460" y="197684"/>
                </a:cubicBezTo>
                <a:cubicBezTo>
                  <a:pt x="1259171" y="351660"/>
                  <a:pt x="1065209" y="608640"/>
                  <a:pt x="1048267" y="92385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197152D3-885E-4B6B-B687-8C2FE13F406D}"/>
              </a:ext>
            </a:extLst>
          </p:cNvPr>
          <p:cNvSpPr/>
          <p:nvPr/>
        </p:nvSpPr>
        <p:spPr>
          <a:xfrm>
            <a:off x="6317614" y="3194224"/>
            <a:ext cx="360950" cy="6218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Lst>
            <a:ahLst/>
            <a:cxnLst>
              <a:cxn ang="0">
                <a:pos x="connsiteX0" y="connsiteY0"/>
              </a:cxn>
              <a:cxn ang="0">
                <a:pos x="connsiteX1" y="connsiteY1"/>
              </a:cxn>
            </a:cxnLst>
            <a:rect l="l" t="t" r="r" b="b"/>
            <a:pathLst>
              <a:path w="530099" h="933188">
                <a:moveTo>
                  <a:pt x="93660" y="0"/>
                </a:moveTo>
                <a:cubicBezTo>
                  <a:pt x="436993" y="208377"/>
                  <a:pt x="917358" y="454094"/>
                  <a:pt x="0" y="933188"/>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CFA1A00-3748-48A2-B615-4CD0416FE066}"/>
              </a:ext>
            </a:extLst>
          </p:cNvPr>
          <p:cNvSpPr/>
          <p:nvPr/>
        </p:nvSpPr>
        <p:spPr>
          <a:xfrm>
            <a:off x="7731480" y="3831565"/>
            <a:ext cx="99364" cy="2865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AE351115-2785-42B8-86C1-65624256690B}"/>
              </a:ext>
            </a:extLst>
          </p:cNvPr>
          <p:cNvSpPr/>
          <p:nvPr/>
        </p:nvSpPr>
        <p:spPr>
          <a:xfrm>
            <a:off x="7830844" y="3831565"/>
            <a:ext cx="664464"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ectangle 102">
            <a:extLst>
              <a:ext uri="{FF2B5EF4-FFF2-40B4-BE49-F238E27FC236}">
                <a16:creationId xmlns:a16="http://schemas.microsoft.com/office/drawing/2014/main" id="{0B48614F-E230-4401-815C-33FB71164F50}"/>
              </a:ext>
            </a:extLst>
          </p:cNvPr>
          <p:cNvSpPr/>
          <p:nvPr/>
        </p:nvSpPr>
        <p:spPr>
          <a:xfrm>
            <a:off x="8471972"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Oval 103">
            <a:extLst>
              <a:ext uri="{FF2B5EF4-FFF2-40B4-BE49-F238E27FC236}">
                <a16:creationId xmlns:a16="http://schemas.microsoft.com/office/drawing/2014/main" id="{DB45EB06-8F95-4959-BBEC-288E57DC44F3}"/>
              </a:ext>
            </a:extLst>
          </p:cNvPr>
          <p:cNvSpPr/>
          <p:nvPr/>
        </p:nvSpPr>
        <p:spPr>
          <a:xfrm>
            <a:off x="8540076"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81A3D261-ADA2-4823-A356-296FEDFE6E41}"/>
              </a:ext>
            </a:extLst>
          </p:cNvPr>
          <p:cNvSpPr/>
          <p:nvPr/>
        </p:nvSpPr>
        <p:spPr>
          <a:xfrm>
            <a:off x="8199089" y="3831565"/>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Oval 105">
            <a:extLst>
              <a:ext uri="{FF2B5EF4-FFF2-40B4-BE49-F238E27FC236}">
                <a16:creationId xmlns:a16="http://schemas.microsoft.com/office/drawing/2014/main" id="{90789286-6EF1-4D91-BA39-31C0F4C51015}"/>
              </a:ext>
            </a:extLst>
          </p:cNvPr>
          <p:cNvSpPr/>
          <p:nvPr/>
        </p:nvSpPr>
        <p:spPr>
          <a:xfrm>
            <a:off x="8267193" y="3917861"/>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6106381-53B3-40B7-972E-631600506607}"/>
              </a:ext>
            </a:extLst>
          </p:cNvPr>
          <p:cNvSpPr/>
          <p:nvPr/>
        </p:nvSpPr>
        <p:spPr>
          <a:xfrm>
            <a:off x="6677127" y="3809832"/>
            <a:ext cx="274320" cy="286512"/>
          </a:xfrm>
          <a:prstGeom prst="rect">
            <a:avLst/>
          </a:prstGeom>
          <a:solidFill>
            <a:srgbClr val="B686DA"/>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Oval 107">
            <a:extLst>
              <a:ext uri="{FF2B5EF4-FFF2-40B4-BE49-F238E27FC236}">
                <a16:creationId xmlns:a16="http://schemas.microsoft.com/office/drawing/2014/main" id="{2D35B9A0-D384-434E-99F3-56DF7363AF01}"/>
              </a:ext>
            </a:extLst>
          </p:cNvPr>
          <p:cNvSpPr/>
          <p:nvPr/>
        </p:nvSpPr>
        <p:spPr>
          <a:xfrm>
            <a:off x="6745231" y="3896128"/>
            <a:ext cx="123824" cy="120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E3EA94A0-79CB-4454-B6C5-5FCD78F90944}"/>
              </a:ext>
            </a:extLst>
          </p:cNvPr>
          <p:cNvSpPr/>
          <p:nvPr/>
        </p:nvSpPr>
        <p:spPr>
          <a:xfrm>
            <a:off x="5932261" y="3974822"/>
            <a:ext cx="890091" cy="820882"/>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0 w 3772946"/>
              <a:gd name="connsiteY0" fmla="*/ 0 h 877824"/>
              <a:gd name="connsiteX1" fmla="*/ 2792572 w 3772946"/>
              <a:gd name="connsiteY1" fmla="*/ 493776 h 877824"/>
              <a:gd name="connsiteX2" fmla="*/ 3688684 w 3772946"/>
              <a:gd name="connsiteY2" fmla="*/ 560832 h 877824"/>
              <a:gd name="connsiteX3" fmla="*/ 3682588 w 3772946"/>
              <a:gd name="connsiteY3" fmla="*/ 877824 h 877824"/>
              <a:gd name="connsiteX0" fmla="*/ 0 w 3753381"/>
              <a:gd name="connsiteY0" fmla="*/ 173041 h 785586"/>
              <a:gd name="connsiteX1" fmla="*/ 2792572 w 3753381"/>
              <a:gd name="connsiteY1" fmla="*/ 666817 h 785586"/>
              <a:gd name="connsiteX2" fmla="*/ 3688684 w 3753381"/>
              <a:gd name="connsiteY2" fmla="*/ 733873 h 785586"/>
              <a:gd name="connsiteX3" fmla="*/ 1267517 w 3753381"/>
              <a:gd name="connsiteY3" fmla="*/ 14545 h 785586"/>
              <a:gd name="connsiteX0" fmla="*/ 0 w 2813918"/>
              <a:gd name="connsiteY0" fmla="*/ 158496 h 653648"/>
              <a:gd name="connsiteX1" fmla="*/ 2792572 w 2813918"/>
              <a:gd name="connsiteY1" fmla="*/ 652272 h 653648"/>
              <a:gd name="connsiteX2" fmla="*/ 1267517 w 2813918"/>
              <a:gd name="connsiteY2" fmla="*/ 0 h 653648"/>
              <a:gd name="connsiteX0" fmla="*/ 0 w 1364666"/>
              <a:gd name="connsiteY0" fmla="*/ 543473 h 567815"/>
              <a:gd name="connsiteX1" fmla="*/ 828669 w 1364666"/>
              <a:gd name="connsiteY1" fmla="*/ 929 h 567815"/>
              <a:gd name="connsiteX2" fmla="*/ 1267517 w 1364666"/>
              <a:gd name="connsiteY2" fmla="*/ 384977 h 567815"/>
              <a:gd name="connsiteX0" fmla="*/ 0 w 1268350"/>
              <a:gd name="connsiteY0" fmla="*/ 546727 h 571069"/>
              <a:gd name="connsiteX1" fmla="*/ 828669 w 1268350"/>
              <a:gd name="connsiteY1" fmla="*/ 4183 h 571069"/>
              <a:gd name="connsiteX2" fmla="*/ 1267517 w 1268350"/>
              <a:gd name="connsiteY2" fmla="*/ 388231 h 571069"/>
              <a:gd name="connsiteX0" fmla="*/ 0 w 1496875"/>
              <a:gd name="connsiteY0" fmla="*/ 663980 h 685723"/>
              <a:gd name="connsiteX1" fmla="*/ 1057054 w 1496875"/>
              <a:gd name="connsiteY1" fmla="*/ 9468 h 685723"/>
              <a:gd name="connsiteX2" fmla="*/ 1495902 w 1496875"/>
              <a:gd name="connsiteY2" fmla="*/ 393516 h 685723"/>
              <a:gd name="connsiteX0" fmla="*/ 0 w 1064374"/>
              <a:gd name="connsiteY0" fmla="*/ 671372 h 1601447"/>
              <a:gd name="connsiteX1" fmla="*/ 1057054 w 1064374"/>
              <a:gd name="connsiteY1" fmla="*/ 16860 h 1601447"/>
              <a:gd name="connsiteX2" fmla="*/ 491007 w 1064374"/>
              <a:gd name="connsiteY2" fmla="*/ 1601447 h 1601447"/>
              <a:gd name="connsiteX0" fmla="*/ 0 w 1091499"/>
              <a:gd name="connsiteY0" fmla="*/ 0 h 930075"/>
              <a:gd name="connsiteX1" fmla="*/ 1084460 w 1091499"/>
              <a:gd name="connsiteY1" fmla="*/ 197684 h 930075"/>
              <a:gd name="connsiteX2" fmla="*/ 491007 w 1091499"/>
              <a:gd name="connsiteY2" fmla="*/ 930075 h 930075"/>
              <a:gd name="connsiteX0" fmla="*/ 0 w 1156917"/>
              <a:gd name="connsiteY0" fmla="*/ 0 h 923854"/>
              <a:gd name="connsiteX1" fmla="*/ 1084460 w 1156917"/>
              <a:gd name="connsiteY1" fmla="*/ 197684 h 923854"/>
              <a:gd name="connsiteX2" fmla="*/ 1048267 w 1156917"/>
              <a:gd name="connsiteY2" fmla="*/ 923854 h 923854"/>
              <a:gd name="connsiteX0" fmla="*/ 93660 w 1178284"/>
              <a:gd name="connsiteY0" fmla="*/ 0 h 933188"/>
              <a:gd name="connsiteX1" fmla="*/ 1178120 w 1178284"/>
              <a:gd name="connsiteY1" fmla="*/ 197684 h 933188"/>
              <a:gd name="connsiteX2" fmla="*/ 0 w 1178284"/>
              <a:gd name="connsiteY2" fmla="*/ 933188 h 933188"/>
              <a:gd name="connsiteX0" fmla="*/ 93660 w 93660"/>
              <a:gd name="connsiteY0" fmla="*/ 0 h 933188"/>
              <a:gd name="connsiteX1" fmla="*/ 0 w 93660"/>
              <a:gd name="connsiteY1" fmla="*/ 933188 h 933188"/>
              <a:gd name="connsiteX0" fmla="*/ 93660 w 425899"/>
              <a:gd name="connsiteY0" fmla="*/ 0 h 933188"/>
              <a:gd name="connsiteX1" fmla="*/ 0 w 425899"/>
              <a:gd name="connsiteY1" fmla="*/ 933188 h 933188"/>
              <a:gd name="connsiteX0" fmla="*/ 93660 w 530099"/>
              <a:gd name="connsiteY0" fmla="*/ 0 h 933188"/>
              <a:gd name="connsiteX1" fmla="*/ 0 w 530099"/>
              <a:gd name="connsiteY1" fmla="*/ 933188 h 933188"/>
              <a:gd name="connsiteX0" fmla="*/ 1235588 w 1327710"/>
              <a:gd name="connsiteY0" fmla="*/ 0 h 1231910"/>
              <a:gd name="connsiteX1" fmla="*/ 0 w 1327710"/>
              <a:gd name="connsiteY1" fmla="*/ 1231910 h 1231910"/>
              <a:gd name="connsiteX0" fmla="*/ 1235588 w 1301607"/>
              <a:gd name="connsiteY0" fmla="*/ 0 h 1231910"/>
              <a:gd name="connsiteX1" fmla="*/ 0 w 1301607"/>
              <a:gd name="connsiteY1" fmla="*/ 1231910 h 1231910"/>
              <a:gd name="connsiteX0" fmla="*/ 1280239 w 1307207"/>
              <a:gd name="connsiteY0" fmla="*/ 0 h 1231910"/>
              <a:gd name="connsiteX1" fmla="*/ 44651 w 1307207"/>
              <a:gd name="connsiteY1" fmla="*/ 1231910 h 1231910"/>
            </a:gdLst>
            <a:ahLst/>
            <a:cxnLst>
              <a:cxn ang="0">
                <a:pos x="connsiteX0" y="connsiteY0"/>
              </a:cxn>
              <a:cxn ang="0">
                <a:pos x="connsiteX1" y="connsiteY1"/>
              </a:cxn>
            </a:cxnLst>
            <a:rect l="l" t="t" r="r" b="b"/>
            <a:pathLst>
              <a:path w="1307207" h="1231910">
                <a:moveTo>
                  <a:pt x="1280239" y="0"/>
                </a:moveTo>
                <a:cubicBezTo>
                  <a:pt x="1550489" y="581779"/>
                  <a:pt x="-307815" y="864835"/>
                  <a:pt x="44651" y="123191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F0A2A6F0-C507-44FC-8049-C0D46816B505}"/>
              </a:ext>
            </a:extLst>
          </p:cNvPr>
          <p:cNvSpPr/>
          <p:nvPr/>
        </p:nvSpPr>
        <p:spPr>
          <a:xfrm flipH="1">
            <a:off x="7555569" y="3991572"/>
            <a:ext cx="774802" cy="814206"/>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Lst>
            <a:ahLst/>
            <a:cxnLst>
              <a:cxn ang="0">
                <a:pos x="connsiteX0" y="connsiteY0"/>
              </a:cxn>
              <a:cxn ang="0">
                <a:pos x="connsiteX1" y="connsiteY1"/>
              </a:cxn>
            </a:cxnLst>
            <a:rect l="l" t="t" r="r" b="b"/>
            <a:pathLst>
              <a:path w="6124569" h="1232123">
                <a:moveTo>
                  <a:pt x="81987" y="0"/>
                </a:moveTo>
                <a:cubicBezTo>
                  <a:pt x="-838814" y="602109"/>
                  <a:pt x="6304344" y="742971"/>
                  <a:pt x="6121098" y="123212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7293EC91-EE7E-4196-952A-6B8984A041E2}"/>
              </a:ext>
            </a:extLst>
          </p:cNvPr>
          <p:cNvSpPr/>
          <p:nvPr/>
        </p:nvSpPr>
        <p:spPr>
          <a:xfrm flipH="1">
            <a:off x="7091467" y="3963580"/>
            <a:ext cx="455209" cy="85152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F5B94933-C766-421A-ADFF-5B6ECAD491E2}"/>
              </a:ext>
            </a:extLst>
          </p:cNvPr>
          <p:cNvSpPr/>
          <p:nvPr/>
        </p:nvSpPr>
        <p:spPr>
          <a:xfrm flipH="1">
            <a:off x="8599663" y="3963580"/>
            <a:ext cx="959062" cy="845309"/>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7581088 w 7581088"/>
              <a:gd name="connsiteY0" fmla="*/ 0 h 1279190"/>
              <a:gd name="connsiteX1" fmla="*/ 0 w 7581088"/>
              <a:gd name="connsiteY1" fmla="*/ 1279190 h 1279190"/>
            </a:gdLst>
            <a:ahLst/>
            <a:cxnLst>
              <a:cxn ang="0">
                <a:pos x="connsiteX0" y="connsiteY0"/>
              </a:cxn>
              <a:cxn ang="0">
                <a:pos x="connsiteX1" y="connsiteY1"/>
              </a:cxn>
            </a:cxnLst>
            <a:rect l="l" t="t" r="r" b="b"/>
            <a:pathLst>
              <a:path w="7581088" h="1279190">
                <a:moveTo>
                  <a:pt x="7581088" y="0"/>
                </a:moveTo>
                <a:cubicBezTo>
                  <a:pt x="6660287" y="602109"/>
                  <a:pt x="183246" y="790038"/>
                  <a:pt x="0" y="127919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8AF7D9B5-D1BB-42BC-9A1C-639B21859C18}"/>
              </a:ext>
            </a:extLst>
          </p:cNvPr>
          <p:cNvSpPr txBox="1"/>
          <p:nvPr/>
        </p:nvSpPr>
        <p:spPr>
          <a:xfrm>
            <a:off x="5417258" y="2577153"/>
            <a:ext cx="581698" cy="646331"/>
          </a:xfrm>
          <a:prstGeom prst="rect">
            <a:avLst/>
          </a:prstGeom>
          <a:noFill/>
        </p:spPr>
        <p:txBody>
          <a:bodyPr wrap="none" rtlCol="0">
            <a:spAutoFit/>
          </a:bodyPr>
          <a:lstStyle/>
          <a:p>
            <a:pPr algn="ctr"/>
            <a:r>
              <a:rPr lang="en-US" dirty="0"/>
              <a:t>root</a:t>
            </a:r>
          </a:p>
          <a:p>
            <a:pPr algn="ctr"/>
            <a:r>
              <a:rPr lang="en-US" dirty="0"/>
              <a:t>set</a:t>
            </a:r>
          </a:p>
        </p:txBody>
      </p:sp>
      <p:sp>
        <p:nvSpPr>
          <p:cNvPr id="114" name="Freeform: Shape 113">
            <a:extLst>
              <a:ext uri="{FF2B5EF4-FFF2-40B4-BE49-F238E27FC236}">
                <a16:creationId xmlns:a16="http://schemas.microsoft.com/office/drawing/2014/main" id="{7954D104-A7D1-43E6-AA1D-AD9CC07FE022}"/>
              </a:ext>
            </a:extLst>
          </p:cNvPr>
          <p:cNvSpPr/>
          <p:nvPr/>
        </p:nvSpPr>
        <p:spPr>
          <a:xfrm flipH="1">
            <a:off x="6723841"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118174E-B773-43E9-8550-CD78EB78743A}"/>
              </a:ext>
            </a:extLst>
          </p:cNvPr>
          <p:cNvSpPr/>
          <p:nvPr/>
        </p:nvSpPr>
        <p:spPr>
          <a:xfrm>
            <a:off x="6681305"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6" name="Freeform: Shape 115">
            <a:extLst>
              <a:ext uri="{FF2B5EF4-FFF2-40B4-BE49-F238E27FC236}">
                <a16:creationId xmlns:a16="http://schemas.microsoft.com/office/drawing/2014/main" id="{1728D3C8-BB99-4368-BCA4-D0AE1FC04C84}"/>
              </a:ext>
            </a:extLst>
          </p:cNvPr>
          <p:cNvSpPr/>
          <p:nvPr/>
        </p:nvSpPr>
        <p:spPr>
          <a:xfrm flipH="1">
            <a:off x="8308134" y="4954475"/>
            <a:ext cx="348204" cy="407464"/>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Lst>
            <a:ahLst/>
            <a:cxnLst>
              <a:cxn ang="0">
                <a:pos x="connsiteX0" y="connsiteY0"/>
              </a:cxn>
              <a:cxn ang="0">
                <a:pos x="connsiteX1" y="connsiteY1"/>
              </a:cxn>
            </a:cxnLst>
            <a:rect l="l" t="t" r="r" b="b"/>
            <a:pathLst>
              <a:path w="3598286" h="1288603">
                <a:moveTo>
                  <a:pt x="3598286" y="0"/>
                </a:moveTo>
                <a:cubicBezTo>
                  <a:pt x="2677485" y="602109"/>
                  <a:pt x="183246" y="799451"/>
                  <a:pt x="0" y="1288603"/>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B36BE826-E34F-4B96-9A9E-2F5F207E2FD4}"/>
              </a:ext>
            </a:extLst>
          </p:cNvPr>
          <p:cNvSpPr/>
          <p:nvPr/>
        </p:nvSpPr>
        <p:spPr>
          <a:xfrm>
            <a:off x="8265598" y="5307828"/>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118" name="Freeform: Shape 117">
            <a:extLst>
              <a:ext uri="{FF2B5EF4-FFF2-40B4-BE49-F238E27FC236}">
                <a16:creationId xmlns:a16="http://schemas.microsoft.com/office/drawing/2014/main" id="{B27A1187-E4ED-4F3E-AEF7-A409E9107F19}"/>
              </a:ext>
            </a:extLst>
          </p:cNvPr>
          <p:cNvSpPr/>
          <p:nvPr/>
        </p:nvSpPr>
        <p:spPr>
          <a:xfrm flipH="1">
            <a:off x="10243419" y="4948450"/>
            <a:ext cx="104079" cy="401368"/>
          </a:xfrm>
          <a:custGeom>
            <a:avLst/>
            <a:gdLst>
              <a:gd name="connsiteX0" fmla="*/ 0 w 1163254"/>
              <a:gd name="connsiteY0" fmla="*/ 0 h 780288"/>
              <a:gd name="connsiteX1" fmla="*/ 182880 w 1163254"/>
              <a:gd name="connsiteY1" fmla="*/ 396240 h 780288"/>
              <a:gd name="connsiteX2" fmla="*/ 1078992 w 1163254"/>
              <a:gd name="connsiteY2" fmla="*/ 463296 h 780288"/>
              <a:gd name="connsiteX3" fmla="*/ 1072896 w 1163254"/>
              <a:gd name="connsiteY3" fmla="*/ 780288 h 780288"/>
              <a:gd name="connsiteX0" fmla="*/ 1336454 w 2457354"/>
              <a:gd name="connsiteY0" fmla="*/ 0 h 836767"/>
              <a:gd name="connsiteX1" fmla="*/ 1519334 w 2457354"/>
              <a:gd name="connsiteY1" fmla="*/ 396240 h 836767"/>
              <a:gd name="connsiteX2" fmla="*/ 2415446 w 2457354"/>
              <a:gd name="connsiteY2" fmla="*/ 463296 h 836767"/>
              <a:gd name="connsiteX3" fmla="*/ 0 w 2457354"/>
              <a:gd name="connsiteY3" fmla="*/ 836767 h 836767"/>
              <a:gd name="connsiteX0" fmla="*/ 1336454 w 1586305"/>
              <a:gd name="connsiteY0" fmla="*/ 0 h 836767"/>
              <a:gd name="connsiteX1" fmla="*/ 1519334 w 1586305"/>
              <a:gd name="connsiteY1" fmla="*/ 396240 h 836767"/>
              <a:gd name="connsiteX2" fmla="*/ 0 w 1586305"/>
              <a:gd name="connsiteY2" fmla="*/ 836767 h 836767"/>
              <a:gd name="connsiteX0" fmla="*/ 1336454 w 1336454"/>
              <a:gd name="connsiteY0" fmla="*/ 0 h 836767"/>
              <a:gd name="connsiteX1" fmla="*/ 0 w 1336454"/>
              <a:gd name="connsiteY1" fmla="*/ 836767 h 836767"/>
              <a:gd name="connsiteX0" fmla="*/ 1729815 w 1729815"/>
              <a:gd name="connsiteY0" fmla="*/ 0 h 789701"/>
              <a:gd name="connsiteX1" fmla="*/ 0 w 1729815"/>
              <a:gd name="connsiteY1" fmla="*/ 789701 h 789701"/>
              <a:gd name="connsiteX0" fmla="*/ 1729815 w 2666639"/>
              <a:gd name="connsiteY0" fmla="*/ 0 h 789701"/>
              <a:gd name="connsiteX1" fmla="*/ 0 w 2666639"/>
              <a:gd name="connsiteY1" fmla="*/ 789701 h 789701"/>
              <a:gd name="connsiteX0" fmla="*/ 1749150 w 2565902"/>
              <a:gd name="connsiteY0" fmla="*/ 0 h 789701"/>
              <a:gd name="connsiteX1" fmla="*/ 19335 w 2565902"/>
              <a:gd name="connsiteY1" fmla="*/ 789701 h 789701"/>
              <a:gd name="connsiteX0" fmla="*/ 770573 w 1731854"/>
              <a:gd name="connsiteY0" fmla="*/ 0 h 799114"/>
              <a:gd name="connsiteX1" fmla="*/ 24165 w 1731854"/>
              <a:gd name="connsiteY1" fmla="*/ 799114 h 799114"/>
              <a:gd name="connsiteX0" fmla="*/ 0 w 6039111"/>
              <a:gd name="connsiteY0" fmla="*/ 0 h 1232123"/>
              <a:gd name="connsiteX1" fmla="*/ 6039111 w 6039111"/>
              <a:gd name="connsiteY1" fmla="*/ 1232123 h 1232123"/>
              <a:gd name="connsiteX0" fmla="*/ 0 w 6045917"/>
              <a:gd name="connsiteY0" fmla="*/ 0 h 1232123"/>
              <a:gd name="connsiteX1" fmla="*/ 6039111 w 6045917"/>
              <a:gd name="connsiteY1" fmla="*/ 1232123 h 1232123"/>
              <a:gd name="connsiteX0" fmla="*/ 81987 w 6124569"/>
              <a:gd name="connsiteY0" fmla="*/ 0 h 1232123"/>
              <a:gd name="connsiteX1" fmla="*/ 6121098 w 6124569"/>
              <a:gd name="connsiteY1" fmla="*/ 1232123 h 1232123"/>
              <a:gd name="connsiteX0" fmla="*/ 4876719 w 4876719"/>
              <a:gd name="connsiteY0" fmla="*/ 0 h 1505107"/>
              <a:gd name="connsiteX1" fmla="*/ -1 w 4876719"/>
              <a:gd name="connsiteY1" fmla="*/ 1505107 h 1505107"/>
              <a:gd name="connsiteX0" fmla="*/ 3598286 w 3598286"/>
              <a:gd name="connsiteY0" fmla="*/ 0 h 1288603"/>
              <a:gd name="connsiteX1" fmla="*/ 0 w 3598286"/>
              <a:gd name="connsiteY1" fmla="*/ 1288603 h 1288603"/>
              <a:gd name="connsiteX0" fmla="*/ 251722 w 1075536"/>
              <a:gd name="connsiteY0" fmla="*/ 0 h 1269324"/>
              <a:gd name="connsiteX1" fmla="*/ 1063094 w 1075536"/>
              <a:gd name="connsiteY1" fmla="*/ 1269324 h 1269324"/>
            </a:gdLst>
            <a:ahLst/>
            <a:cxnLst>
              <a:cxn ang="0">
                <a:pos x="connsiteX0" y="connsiteY0"/>
              </a:cxn>
              <a:cxn ang="0">
                <a:pos x="connsiteX1" y="connsiteY1"/>
              </a:cxn>
            </a:cxnLst>
            <a:rect l="l" t="t" r="r" b="b"/>
            <a:pathLst>
              <a:path w="1075536" h="1269324">
                <a:moveTo>
                  <a:pt x="251722" y="0"/>
                </a:moveTo>
                <a:cubicBezTo>
                  <a:pt x="-669079" y="602109"/>
                  <a:pt x="1246340" y="780172"/>
                  <a:pt x="1063094" y="1269324"/>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EA3A93C-3AAD-46E9-A4C5-2807E310E7F1}"/>
              </a:ext>
            </a:extLst>
          </p:cNvPr>
          <p:cNvSpPr/>
          <p:nvPr/>
        </p:nvSpPr>
        <p:spPr>
          <a:xfrm>
            <a:off x="9853882" y="5295707"/>
            <a:ext cx="722787" cy="2865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(null)</a:t>
            </a:r>
          </a:p>
        </p:txBody>
      </p:sp>
      <p:sp>
        <p:nvSpPr>
          <p:cNvPr id="3" name="Cross 2">
            <a:extLst>
              <a:ext uri="{FF2B5EF4-FFF2-40B4-BE49-F238E27FC236}">
                <a16:creationId xmlns:a16="http://schemas.microsoft.com/office/drawing/2014/main" id="{81947F45-6701-E394-A5FE-D5CB42B2ACAE}"/>
              </a:ext>
            </a:extLst>
          </p:cNvPr>
          <p:cNvSpPr/>
          <p:nvPr/>
        </p:nvSpPr>
        <p:spPr>
          <a:xfrm rot="2731654">
            <a:off x="6580030" y="1914574"/>
            <a:ext cx="534634" cy="511799"/>
          </a:xfrm>
          <a:prstGeom prst="plus">
            <a:avLst>
              <a:gd name="adj" fmla="val 412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Shape 3">
            <a:extLst>
              <a:ext uri="{FF2B5EF4-FFF2-40B4-BE49-F238E27FC236}">
                <a16:creationId xmlns:a16="http://schemas.microsoft.com/office/drawing/2014/main" id="{17DE6CA9-7C1A-B8B5-E653-7DE1F1919004}"/>
              </a:ext>
            </a:extLst>
          </p:cNvPr>
          <p:cNvSpPr/>
          <p:nvPr/>
        </p:nvSpPr>
        <p:spPr>
          <a:xfrm rot="18704828">
            <a:off x="6134393" y="3819078"/>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L-Shape 5">
            <a:extLst>
              <a:ext uri="{FF2B5EF4-FFF2-40B4-BE49-F238E27FC236}">
                <a16:creationId xmlns:a16="http://schemas.microsoft.com/office/drawing/2014/main" id="{3DCC5D37-5A21-6B4A-8E9C-D06CE93126BC}"/>
              </a:ext>
            </a:extLst>
          </p:cNvPr>
          <p:cNvSpPr/>
          <p:nvPr/>
        </p:nvSpPr>
        <p:spPr>
          <a:xfrm rot="18704828">
            <a:off x="5820967" y="4842743"/>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L-Shape 7">
            <a:extLst>
              <a:ext uri="{FF2B5EF4-FFF2-40B4-BE49-F238E27FC236}">
                <a16:creationId xmlns:a16="http://schemas.microsoft.com/office/drawing/2014/main" id="{3F3363AA-209A-7188-C4F3-238A4B7DBF7E}"/>
              </a:ext>
            </a:extLst>
          </p:cNvPr>
          <p:cNvSpPr/>
          <p:nvPr/>
        </p:nvSpPr>
        <p:spPr>
          <a:xfrm rot="18704828">
            <a:off x="7379471" y="483986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6199B5D4-5C8E-A5A2-D947-86195C0BDF8E}"/>
              </a:ext>
            </a:extLst>
          </p:cNvPr>
          <p:cNvSpPr/>
          <p:nvPr/>
        </p:nvSpPr>
        <p:spPr>
          <a:xfrm rot="18704828">
            <a:off x="7687147" y="3819077"/>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10AA50E5-EFD4-EF43-287F-2886ECD29B68}"/>
              </a:ext>
            </a:extLst>
          </p:cNvPr>
          <p:cNvSpPr/>
          <p:nvPr/>
        </p:nvSpPr>
        <p:spPr>
          <a:xfrm rot="18704828">
            <a:off x="9418179" y="4799615"/>
            <a:ext cx="243822" cy="141308"/>
          </a:xfrm>
          <a:prstGeom prst="corner">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39B2996-33BE-974A-013D-9C173F05275A}"/>
              </a:ext>
            </a:extLst>
          </p:cNvPr>
          <p:cNvSpPr txBox="1"/>
          <p:nvPr/>
        </p:nvSpPr>
        <p:spPr>
          <a:xfrm rot="20193796">
            <a:off x="8014514" y="1932088"/>
            <a:ext cx="1062214" cy="369332"/>
          </a:xfrm>
          <a:prstGeom prst="rect">
            <a:avLst/>
          </a:prstGeom>
          <a:noFill/>
        </p:spPr>
        <p:txBody>
          <a:bodyPr wrap="none" rtlCol="0">
            <a:spAutoFit/>
          </a:bodyPr>
          <a:lstStyle/>
          <a:p>
            <a:r>
              <a:rPr lang="en-US" b="1" dirty="0">
                <a:solidFill>
                  <a:schemeClr val="accent2"/>
                </a:solidFill>
              </a:rPr>
              <a:t>Garbage!</a:t>
            </a:r>
          </a:p>
        </p:txBody>
      </p:sp>
      <p:sp>
        <p:nvSpPr>
          <p:cNvPr id="13" name="TextBox 12">
            <a:extLst>
              <a:ext uri="{FF2B5EF4-FFF2-40B4-BE49-F238E27FC236}">
                <a16:creationId xmlns:a16="http://schemas.microsoft.com/office/drawing/2014/main" id="{D81B0C1A-9F06-0783-ED6B-2BCCB5E13BB0}"/>
              </a:ext>
            </a:extLst>
          </p:cNvPr>
          <p:cNvSpPr txBox="1"/>
          <p:nvPr/>
        </p:nvSpPr>
        <p:spPr>
          <a:xfrm rot="20193796">
            <a:off x="8752779" y="2635535"/>
            <a:ext cx="1062214" cy="369332"/>
          </a:xfrm>
          <a:prstGeom prst="rect">
            <a:avLst/>
          </a:prstGeom>
          <a:noFill/>
        </p:spPr>
        <p:txBody>
          <a:bodyPr wrap="none" rtlCol="0">
            <a:spAutoFit/>
          </a:bodyPr>
          <a:lstStyle/>
          <a:p>
            <a:r>
              <a:rPr lang="en-US" b="1" dirty="0">
                <a:solidFill>
                  <a:schemeClr val="accent2"/>
                </a:solidFill>
              </a:rPr>
              <a:t>Garbage!</a:t>
            </a:r>
          </a:p>
        </p:txBody>
      </p:sp>
      <p:sp>
        <p:nvSpPr>
          <p:cNvPr id="14" name="TextBox 13">
            <a:extLst>
              <a:ext uri="{FF2B5EF4-FFF2-40B4-BE49-F238E27FC236}">
                <a16:creationId xmlns:a16="http://schemas.microsoft.com/office/drawing/2014/main" id="{7A9C9FC5-7F75-33DD-C5CD-4CD1AE6CBBB3}"/>
              </a:ext>
            </a:extLst>
          </p:cNvPr>
          <p:cNvSpPr txBox="1"/>
          <p:nvPr/>
        </p:nvSpPr>
        <p:spPr>
          <a:xfrm rot="20193796">
            <a:off x="10446325" y="3682125"/>
            <a:ext cx="1062214" cy="369332"/>
          </a:xfrm>
          <a:prstGeom prst="rect">
            <a:avLst/>
          </a:prstGeom>
          <a:noFill/>
        </p:spPr>
        <p:txBody>
          <a:bodyPr wrap="none" rtlCol="0">
            <a:spAutoFit/>
          </a:bodyPr>
          <a:lstStyle/>
          <a:p>
            <a:r>
              <a:rPr lang="en-US" b="1" dirty="0">
                <a:solidFill>
                  <a:schemeClr val="accent2"/>
                </a:solidFill>
              </a:rPr>
              <a:t>Garbage!</a:t>
            </a:r>
          </a:p>
        </p:txBody>
      </p:sp>
    </p:spTree>
    <p:extLst>
      <p:ext uri="{BB962C8B-B14F-4D97-AF65-F5344CB8AC3E}">
        <p14:creationId xmlns:p14="http://schemas.microsoft.com/office/powerpoint/2010/main" val="41880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1" grpId="0" animBg="1"/>
      <p:bldP spid="12" grpId="0"/>
      <p:bldP spid="13" grpId="0"/>
      <p:bldP spid="14" grpId="0"/>
    </p:bldLst>
  </p:timing>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Mark and Sweep - Tradeoffs</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2152651" y="1825625"/>
            <a:ext cx="4156481" cy="4351338"/>
          </a:xfrm>
        </p:spPr>
        <p:txBody>
          <a:bodyPr/>
          <a:lstStyle/>
          <a:p>
            <a:pPr marL="0" indent="0">
              <a:buNone/>
            </a:pPr>
            <a:r>
              <a:rPr lang="en-US" b="1" dirty="0"/>
              <a:t>Space Overhead - Low</a:t>
            </a:r>
          </a:p>
          <a:p>
            <a:r>
              <a:rPr lang="en-US" dirty="0"/>
              <a:t>Only need 1 bit per cell</a:t>
            </a:r>
            <a:endParaRPr lang="en-US" b="1" dirty="0"/>
          </a:p>
          <a:p>
            <a:pPr marL="0" indent="0">
              <a:buNone/>
            </a:pPr>
            <a:r>
              <a:rPr lang="en-US" b="1" dirty="0"/>
              <a:t>Time Overhead - High</a:t>
            </a:r>
          </a:p>
          <a:p>
            <a:r>
              <a:rPr lang="en-US" dirty="0"/>
              <a:t>Need to traverse all data structures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36</a:t>
            </a:fld>
            <a:endParaRPr lang="en-US"/>
          </a:p>
        </p:txBody>
      </p:sp>
      <p:pic>
        <p:nvPicPr>
          <p:cNvPr id="2" name="Picture 1">
            <a:extLst>
              <a:ext uri="{FF2B5EF4-FFF2-40B4-BE49-F238E27FC236}">
                <a16:creationId xmlns:a16="http://schemas.microsoft.com/office/drawing/2014/main" id="{41F14455-94E6-4944-A8C4-1B94A381FF5A}"/>
              </a:ext>
            </a:extLst>
          </p:cNvPr>
          <p:cNvPicPr>
            <a:picLocks noChangeAspect="1"/>
          </p:cNvPicPr>
          <p:nvPr/>
        </p:nvPicPr>
        <p:blipFill>
          <a:blip r:embed="rId3"/>
          <a:stretch>
            <a:fillRect/>
          </a:stretch>
        </p:blipFill>
        <p:spPr>
          <a:xfrm>
            <a:off x="6720809" y="2009481"/>
            <a:ext cx="3322382" cy="3470044"/>
          </a:xfrm>
          <a:prstGeom prst="rect">
            <a:avLst/>
          </a:prstGeom>
        </p:spPr>
      </p:pic>
    </p:spTree>
    <p:extLst>
      <p:ext uri="{BB962C8B-B14F-4D97-AF65-F5344CB8AC3E}">
        <p14:creationId xmlns:p14="http://schemas.microsoft.com/office/powerpoint/2010/main" val="3033821947"/>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Summary</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Garbage Collection</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4506164"/>
          </a:xfrm>
        </p:spPr>
        <p:txBody>
          <a:bodyPr>
            <a:normAutofit/>
          </a:bodyPr>
          <a:lstStyle/>
          <a:p>
            <a:pPr marL="0" indent="0">
              <a:buNone/>
            </a:pPr>
            <a:r>
              <a:rPr lang="en-US" b="1" dirty="0"/>
              <a:t>Compiler-adjacent topic</a:t>
            </a:r>
          </a:p>
          <a:p>
            <a:r>
              <a:rPr lang="en-US" dirty="0"/>
              <a:t>Probably implemented in a library and linked into the code</a:t>
            </a:r>
          </a:p>
          <a:p>
            <a:r>
              <a:rPr lang="en-US" dirty="0"/>
              <a:t>Still an important aspect of the design and implementation of a language!</a:t>
            </a:r>
          </a:p>
          <a:p>
            <a:endParaRPr lang="en-US" dirty="0"/>
          </a:p>
          <a:p>
            <a:pPr marL="0" indent="0">
              <a:buNone/>
            </a:pPr>
            <a:r>
              <a:rPr lang="en-US" b="1" dirty="0"/>
              <a:t>Finished the basic workflow for the compiler!</a:t>
            </a:r>
          </a:p>
          <a:p>
            <a:pPr marL="0" indent="0">
              <a:buNone/>
            </a:pPr>
            <a:endParaRPr lang="en-US" dirty="0"/>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37</a:t>
            </a:fld>
            <a:endParaRPr lang="en-US"/>
          </a:p>
        </p:txBody>
      </p:sp>
    </p:spTree>
    <p:extLst>
      <p:ext uri="{BB962C8B-B14F-4D97-AF65-F5344CB8AC3E}">
        <p14:creationId xmlns:p14="http://schemas.microsoft.com/office/powerpoint/2010/main" val="36350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8695"/>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Next Time</a:t>
            </a:r>
            <a:br>
              <a:rPr lang="en-US" sz="4500" dirty="0">
                <a:ln w="12700">
                  <a:solidFill>
                    <a:schemeClr val="tx1"/>
                  </a:solidFill>
                </a:ln>
                <a:solidFill>
                  <a:schemeClr val="bg1">
                    <a:lumMod val="85000"/>
                  </a:schemeClr>
                </a:solidFill>
              </a:rPr>
            </a:br>
            <a:r>
              <a:rPr lang="en-US" sz="2000" dirty="0">
                <a:ln w="12700">
                  <a:noFill/>
                </a:ln>
                <a:latin typeface="Garamond" panose="02020404030301010803" pitchFamily="18" charset="0"/>
              </a:rPr>
              <a:t>Lecture Preview</a:t>
            </a:r>
            <a:endParaRPr lang="en-US" sz="5000" dirty="0">
              <a:ln w="12700">
                <a:solidFill>
                  <a:schemeClr val="tx1"/>
                </a:solidFill>
              </a:ln>
              <a:solidFill>
                <a:schemeClr val="bg1">
                  <a:lumMod val="85000"/>
                </a:schemeClr>
              </a:solidFill>
            </a:endParaRPr>
          </a:p>
        </p:txBody>
      </p:sp>
      <p:sp>
        <p:nvSpPr>
          <p:cNvPr id="5" name="Content Placeholder 4">
            <a:extLst>
              <a:ext uri="{FF2B5EF4-FFF2-40B4-BE49-F238E27FC236}">
                <a16:creationId xmlns:a16="http://schemas.microsoft.com/office/drawing/2014/main" id="{746B33BA-46AD-47CD-A59B-FDE2AA8C4719}"/>
              </a:ext>
            </a:extLst>
          </p:cNvPr>
          <p:cNvSpPr>
            <a:spLocks noGrp="1"/>
          </p:cNvSpPr>
          <p:nvPr>
            <p:ph idx="1"/>
          </p:nvPr>
        </p:nvSpPr>
        <p:spPr>
          <a:xfrm>
            <a:off x="838200" y="1825625"/>
            <a:ext cx="10515600" cy="2177032"/>
          </a:xfrm>
        </p:spPr>
        <p:txBody>
          <a:bodyPr/>
          <a:lstStyle/>
          <a:p>
            <a:pPr marL="0" indent="0">
              <a:buNone/>
            </a:pPr>
            <a:r>
              <a:rPr lang="en-US" b="1" dirty="0"/>
              <a:t>How do we go from assembly code to an executable?</a:t>
            </a:r>
          </a:p>
          <a:p>
            <a:r>
              <a:rPr lang="en-US" dirty="0"/>
              <a:t>The </a:t>
            </a:r>
            <a:r>
              <a:rPr lang="en-US" dirty="0" err="1"/>
              <a:t>postcompilation</a:t>
            </a:r>
            <a:r>
              <a:rPr lang="en-US" dirty="0"/>
              <a:t> toolchain</a:t>
            </a:r>
          </a:p>
          <a:p>
            <a:pPr lvl="1"/>
            <a:r>
              <a:rPr lang="en-US" dirty="0"/>
              <a:t>The assembler</a:t>
            </a:r>
          </a:p>
          <a:p>
            <a:pPr lvl="1"/>
            <a:r>
              <a:rPr lang="en-US" dirty="0"/>
              <a:t>The linker</a:t>
            </a:r>
          </a:p>
          <a:p>
            <a:pPr lvl="1"/>
            <a:r>
              <a:rPr lang="en-US" dirty="0"/>
              <a:t>The loader</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38</a:t>
            </a:fld>
            <a:endParaRPr lang="en-US"/>
          </a:p>
        </p:txBody>
      </p:sp>
    </p:spTree>
    <p:extLst>
      <p:ext uri="{BB962C8B-B14F-4D97-AF65-F5344CB8AC3E}">
        <p14:creationId xmlns:p14="http://schemas.microsoft.com/office/powerpoint/2010/main" val="2444276317"/>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1.photofunia.com/2/results/y/G/yGlTb48ruKK_-04DaAz2aA_r.jpg">
            <a:extLst>
              <a:ext uri="{FF2B5EF4-FFF2-40B4-BE49-F238E27FC236}">
                <a16:creationId xmlns:a16="http://schemas.microsoft.com/office/drawing/2014/main" id="{E4F3A9B3-B38F-49C3-835B-8A2D4CD23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77B9F08-CD24-4EB9-B9EC-2A06831BCC48}"/>
              </a:ext>
            </a:extLst>
          </p:cNvPr>
          <p:cNvSpPr>
            <a:spLocks noGrp="1"/>
          </p:cNvSpPr>
          <p:nvPr>
            <p:ph type="ctrTitle"/>
          </p:nvPr>
        </p:nvSpPr>
        <p:spPr>
          <a:xfrm>
            <a:off x="1750646" y="4801805"/>
            <a:ext cx="8581292" cy="1954163"/>
          </a:xfrm>
        </p:spPr>
        <p:txBody>
          <a:bodyPr>
            <a:normAutofit/>
          </a:bodyPr>
          <a:lstStyle/>
          <a:p>
            <a:r>
              <a:rPr lang="en-US" dirty="0">
                <a:ln w="12700">
                  <a:solidFill>
                    <a:schemeClr val="tx1"/>
                  </a:solidFill>
                </a:ln>
                <a:solidFill>
                  <a:schemeClr val="bg1"/>
                </a:solidFill>
              </a:rPr>
              <a:t>Heap Management</a:t>
            </a:r>
          </a:p>
        </p:txBody>
      </p:sp>
      <p:sp>
        <p:nvSpPr>
          <p:cNvPr id="2" name="Slide Number Placeholder 1">
            <a:extLst>
              <a:ext uri="{FF2B5EF4-FFF2-40B4-BE49-F238E27FC236}">
                <a16:creationId xmlns:a16="http://schemas.microsoft.com/office/drawing/2014/main" id="{E6462B00-A2A4-42D1-B3F8-6A6DA3B7D227}"/>
              </a:ext>
            </a:extLst>
          </p:cNvPr>
          <p:cNvSpPr>
            <a:spLocks noGrp="1"/>
          </p:cNvSpPr>
          <p:nvPr>
            <p:ph type="sldNum" sz="quarter" idx="12"/>
          </p:nvPr>
        </p:nvSpPr>
        <p:spPr>
          <a:xfrm>
            <a:off x="8733510" y="6356352"/>
            <a:ext cx="2057400" cy="365125"/>
          </a:xfrm>
        </p:spPr>
        <p:txBody>
          <a:bodyPr/>
          <a:lstStyle/>
          <a:p>
            <a:fld id="{45949831-8C71-49A7-A206-657DC8615E42}" type="slidenum">
              <a:rPr lang="en-US" smtClean="0"/>
              <a:t>4</a:t>
            </a:fld>
            <a:endParaRPr lang="en-US" dirty="0"/>
          </a:p>
        </p:txBody>
      </p:sp>
    </p:spTree>
    <p:extLst>
      <p:ext uri="{BB962C8B-B14F-4D97-AF65-F5344CB8AC3E}">
        <p14:creationId xmlns:p14="http://schemas.microsoft.com/office/powerpoint/2010/main" val="2623966879"/>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0" y="7641"/>
            <a:ext cx="12192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Previously…</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Other Code Generation</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1832934" y="1699469"/>
            <a:ext cx="7886700" cy="4796992"/>
          </a:xfrm>
        </p:spPr>
        <p:txBody>
          <a:bodyPr>
            <a:normAutofit/>
          </a:bodyPr>
          <a:lstStyle/>
          <a:p>
            <a:pPr marL="0" indent="0">
              <a:buNone/>
            </a:pPr>
            <a:r>
              <a:rPr lang="en-US" b="1" dirty="0"/>
              <a:t>Other constructs</a:t>
            </a:r>
            <a:endParaRPr lang="en-US" dirty="0"/>
          </a:p>
          <a:p>
            <a:r>
              <a:rPr lang="en-US" dirty="0"/>
              <a:t>Shorter primitive types</a:t>
            </a:r>
          </a:p>
          <a:p>
            <a:r>
              <a:rPr lang="en-US" dirty="0"/>
              <a:t>Arrays</a:t>
            </a:r>
          </a:p>
          <a:p>
            <a:r>
              <a:rPr lang="en-US" dirty="0"/>
              <a:t>Pointers</a:t>
            </a:r>
          </a:p>
          <a:p>
            <a:r>
              <a:rPr lang="en-US" dirty="0"/>
              <a:t>Strings</a:t>
            </a:r>
          </a:p>
          <a:p>
            <a:r>
              <a:rPr lang="en-US" dirty="0"/>
              <a:t>Structs</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7225507" y="6496461"/>
            <a:ext cx="2057400" cy="365125"/>
          </a:xfrm>
        </p:spPr>
        <p:txBody>
          <a:bodyPr/>
          <a:lstStyle/>
          <a:p>
            <a:fld id="{45949831-8C71-49A7-A206-657DC8615E42}" type="slidenum">
              <a:rPr lang="en-US" smtClean="0"/>
              <a:t>5</a:t>
            </a:fld>
            <a:endParaRPr lang="en-US"/>
          </a:p>
        </p:txBody>
      </p:sp>
      <p:sp>
        <p:nvSpPr>
          <p:cNvPr id="2" name="TextBox 1">
            <a:extLst>
              <a:ext uri="{FF2B5EF4-FFF2-40B4-BE49-F238E27FC236}">
                <a16:creationId xmlns:a16="http://schemas.microsoft.com/office/drawing/2014/main" id="{E85DD56E-F5D1-A942-249F-2EE50CC66AEE}"/>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3" name="Picture 2">
            <a:extLst>
              <a:ext uri="{FF2B5EF4-FFF2-40B4-BE49-F238E27FC236}">
                <a16:creationId xmlns:a16="http://schemas.microsoft.com/office/drawing/2014/main" id="{11B5B153-1A14-9A8A-B5A6-7F79CE7DEE41}"/>
              </a:ext>
            </a:extLst>
          </p:cNvPr>
          <p:cNvPicPr>
            <a:picLocks noChangeAspect="1"/>
          </p:cNvPicPr>
          <p:nvPr/>
        </p:nvPicPr>
        <p:blipFill>
          <a:blip r:embed="rId3"/>
          <a:stretch>
            <a:fillRect/>
          </a:stretch>
        </p:blipFill>
        <p:spPr>
          <a:xfrm>
            <a:off x="7258975" y="3972139"/>
            <a:ext cx="3119372" cy="1831316"/>
          </a:xfrm>
          <a:prstGeom prst="rect">
            <a:avLst/>
          </a:prstGeom>
        </p:spPr>
      </p:pic>
      <p:sp>
        <p:nvSpPr>
          <p:cNvPr id="4" name="Rectangle: Rounded Corners 3">
            <a:extLst>
              <a:ext uri="{FF2B5EF4-FFF2-40B4-BE49-F238E27FC236}">
                <a16:creationId xmlns:a16="http://schemas.microsoft.com/office/drawing/2014/main" id="{829E88B3-5353-7620-61CB-CB27A3F91305}"/>
              </a:ext>
            </a:extLst>
          </p:cNvPr>
          <p:cNvSpPr/>
          <p:nvPr/>
        </p:nvSpPr>
        <p:spPr>
          <a:xfrm>
            <a:off x="7036612" y="1437597"/>
            <a:ext cx="4402013" cy="2017492"/>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b="1" u="sng" dirty="0"/>
              <a:t>You Should Know</a:t>
            </a:r>
          </a:p>
          <a:p>
            <a:pPr marL="285750" indent="-285750">
              <a:buFont typeface="Arial" panose="020B0604020202020204" pitchFamily="34" charset="0"/>
              <a:buChar char="•"/>
            </a:pPr>
            <a:r>
              <a:rPr lang="en-US" dirty="0"/>
              <a:t>How to compile programs with strings</a:t>
            </a:r>
          </a:p>
          <a:p>
            <a:pPr marL="285750" indent="-285750">
              <a:buFont typeface="Arial" panose="020B0604020202020204" pitchFamily="34" charset="0"/>
              <a:buChar char="•"/>
            </a:pPr>
            <a:r>
              <a:rPr lang="en-US" dirty="0"/>
              <a:t>How to compile programs with arrays</a:t>
            </a:r>
          </a:p>
          <a:p>
            <a:pPr marL="285750" indent="-285750">
              <a:buFont typeface="Arial" panose="020B0604020202020204" pitchFamily="34" charset="0"/>
              <a:buChar char="•"/>
            </a:pPr>
            <a:r>
              <a:rPr lang="en-US" dirty="0"/>
              <a:t>The general idea behind pointers and shorter primitive types</a:t>
            </a:r>
          </a:p>
        </p:txBody>
      </p:sp>
    </p:spTree>
    <p:extLst>
      <p:ext uri="{BB962C8B-B14F-4D97-AF65-F5344CB8AC3E}">
        <p14:creationId xmlns:p14="http://schemas.microsoft.com/office/powerpoint/2010/main" val="4194873268"/>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Today’s Outline</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a:t>
            </a:r>
            <a:endParaRPr lang="en-US" sz="5000" dirty="0">
              <a:ln w="12700">
                <a:solidFill>
                  <a:schemeClr val="tx1"/>
                </a:solidFill>
              </a:ln>
              <a:solidFill>
                <a:schemeClr val="bg1">
                  <a:lumMod val="85000"/>
                </a:schemeClr>
              </a:solidFill>
            </a:endParaRPr>
          </a:p>
        </p:txBody>
      </p:sp>
      <p:sp>
        <p:nvSpPr>
          <p:cNvPr id="9" name="Content Placeholder 1">
            <a:extLst>
              <a:ext uri="{FF2B5EF4-FFF2-40B4-BE49-F238E27FC236}">
                <a16:creationId xmlns:a16="http://schemas.microsoft.com/office/drawing/2014/main" id="{1EA1DF9A-8810-4996-9F65-C9930E0FB710}"/>
              </a:ext>
            </a:extLst>
          </p:cNvPr>
          <p:cNvSpPr>
            <a:spLocks noGrp="1"/>
          </p:cNvSpPr>
          <p:nvPr>
            <p:ph idx="1"/>
          </p:nvPr>
        </p:nvSpPr>
        <p:spPr>
          <a:xfrm>
            <a:off x="2152650" y="1699469"/>
            <a:ext cx="7886700" cy="4796992"/>
          </a:xfrm>
        </p:spPr>
        <p:txBody>
          <a:bodyPr>
            <a:normAutofit/>
          </a:bodyPr>
          <a:lstStyle/>
          <a:p>
            <a:pPr marL="0" indent="0">
              <a:buNone/>
            </a:pPr>
            <a:r>
              <a:rPr lang="en-US" b="1" dirty="0"/>
              <a:t>Heap Memory</a:t>
            </a:r>
          </a:p>
          <a:p>
            <a:r>
              <a:rPr lang="en-US" dirty="0"/>
              <a:t>Using the heap</a:t>
            </a:r>
          </a:p>
          <a:p>
            <a:r>
              <a:rPr lang="en-US" dirty="0"/>
              <a:t>OS interface</a:t>
            </a:r>
          </a:p>
          <a:p>
            <a:pPr marL="0" indent="0">
              <a:buNone/>
            </a:pPr>
            <a:r>
              <a:rPr lang="en-US" b="1" dirty="0"/>
              <a:t>Garbage collection</a:t>
            </a:r>
          </a:p>
          <a:p>
            <a:r>
              <a:rPr lang="en-US" dirty="0"/>
              <a:t>Reference Counting</a:t>
            </a:r>
          </a:p>
          <a:p>
            <a:r>
              <a:rPr lang="en-US" dirty="0"/>
              <a:t>Mark and Sweep</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6</a:t>
            </a:fld>
            <a:endParaRPr lang="en-US"/>
          </a:p>
        </p:txBody>
      </p:sp>
      <p:sp>
        <p:nvSpPr>
          <p:cNvPr id="8" name="TextBox 7">
            <a:extLst>
              <a:ext uri="{FF2B5EF4-FFF2-40B4-BE49-F238E27FC236}">
                <a16:creationId xmlns:a16="http://schemas.microsoft.com/office/drawing/2014/main" id="{D0708A8A-2A0F-414E-AC77-13BDDAF5EC47}"/>
              </a:ext>
            </a:extLst>
          </p:cNvPr>
          <p:cNvSpPr txBox="1"/>
          <p:nvPr/>
        </p:nvSpPr>
        <p:spPr>
          <a:xfrm>
            <a:off x="7966893" y="5866141"/>
            <a:ext cx="1897379" cy="369332"/>
          </a:xfrm>
          <a:prstGeom prst="rect">
            <a:avLst/>
          </a:prstGeom>
          <a:noFill/>
        </p:spPr>
        <p:txBody>
          <a:bodyPr wrap="none" rtlCol="0">
            <a:spAutoFit/>
          </a:bodyPr>
          <a:lstStyle/>
          <a:p>
            <a:pPr algn="ctr"/>
            <a:r>
              <a:rPr lang="en-US" b="1" dirty="0"/>
              <a:t>Machine </a:t>
            </a:r>
            <a:r>
              <a:rPr lang="en-US" b="1" dirty="0" err="1"/>
              <a:t>Codegen</a:t>
            </a:r>
            <a:endParaRPr lang="en-US" b="1" dirty="0"/>
          </a:p>
        </p:txBody>
      </p:sp>
      <p:pic>
        <p:nvPicPr>
          <p:cNvPr id="11" name="Picture 10">
            <a:extLst>
              <a:ext uri="{FF2B5EF4-FFF2-40B4-BE49-F238E27FC236}">
                <a16:creationId xmlns:a16="http://schemas.microsoft.com/office/drawing/2014/main" id="{D8DCCB97-4DC2-4104-8DC1-9CB4BD459EAA}"/>
              </a:ext>
            </a:extLst>
          </p:cNvPr>
          <p:cNvPicPr>
            <a:picLocks noChangeAspect="1"/>
          </p:cNvPicPr>
          <p:nvPr/>
        </p:nvPicPr>
        <p:blipFill>
          <a:blip r:embed="rId3"/>
          <a:stretch>
            <a:fillRect/>
          </a:stretch>
        </p:blipFill>
        <p:spPr>
          <a:xfrm>
            <a:off x="7258975" y="3972139"/>
            <a:ext cx="3119372" cy="1831316"/>
          </a:xfrm>
          <a:prstGeom prst="rect">
            <a:avLst/>
          </a:prstGeom>
        </p:spPr>
      </p:pic>
    </p:spTree>
    <p:extLst>
      <p:ext uri="{BB962C8B-B14F-4D97-AF65-F5344CB8AC3E}">
        <p14:creationId xmlns:p14="http://schemas.microsoft.com/office/powerpoint/2010/main" val="4028985681"/>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9C540F4-1A56-4F93-9890-1F3DC5B18241}"/>
              </a:ext>
            </a:extLst>
          </p:cNvPr>
          <p:cNvGrpSpPr/>
          <p:nvPr/>
        </p:nvGrpSpPr>
        <p:grpSpPr>
          <a:xfrm>
            <a:off x="5432301" y="3124338"/>
            <a:ext cx="1022603" cy="321569"/>
            <a:chOff x="3622550" y="5943739"/>
            <a:chExt cx="1022603" cy="321569"/>
          </a:xfrm>
        </p:grpSpPr>
        <p:cxnSp>
          <p:nvCxnSpPr>
            <p:cNvPr id="40" name="Straight Connector 39">
              <a:extLst>
                <a:ext uri="{FF2B5EF4-FFF2-40B4-BE49-F238E27FC236}">
                  <a16:creationId xmlns:a16="http://schemas.microsoft.com/office/drawing/2014/main" id="{17E5FEF8-4419-4F6B-A815-B4A293B49E1D}"/>
                </a:ext>
              </a:extLst>
            </p:cNvPr>
            <p:cNvCxnSpPr/>
            <p:nvPr/>
          </p:nvCxnSpPr>
          <p:spPr>
            <a:xfrm>
              <a:off x="3622550" y="5943739"/>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7D98F8-6BEC-464F-BF20-B610B87EC2EE}"/>
                </a:ext>
              </a:extLst>
            </p:cNvPr>
            <p:cNvCxnSpPr/>
            <p:nvPr/>
          </p:nvCxnSpPr>
          <p:spPr>
            <a:xfrm>
              <a:off x="4645153" y="5960647"/>
              <a:ext cx="0" cy="3046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028810E-CCB9-4918-9063-E49DC9BD9D73}"/>
                </a:ext>
              </a:extLst>
            </p:cNvPr>
            <p:cNvCxnSpPr>
              <a:cxnSpLocks/>
            </p:cNvCxnSpPr>
            <p:nvPr/>
          </p:nvCxnSpPr>
          <p:spPr>
            <a:xfrm>
              <a:off x="3622550" y="6116468"/>
              <a:ext cx="1022603"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3C969912-DC76-4C50-8E00-DCA4433EFDFC}"/>
              </a:ext>
            </a:extLst>
          </p:cNvPr>
          <p:cNvSpPr/>
          <p:nvPr/>
        </p:nvSpPr>
        <p:spPr>
          <a:xfrm>
            <a:off x="5645660" y="3228974"/>
            <a:ext cx="602737" cy="97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5FB0AF21-140D-4250-86B4-5B9D79CA6E8C}"/>
              </a:ext>
            </a:extLst>
          </p:cNvPr>
          <p:cNvSpPr/>
          <p:nvPr/>
        </p:nvSpPr>
        <p:spPr>
          <a:xfrm>
            <a:off x="5521452" y="3001658"/>
            <a:ext cx="867160" cy="55272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solidFill>
                  <a:schemeClr val="tx1"/>
                </a:solidFill>
              </a:rPr>
              <a:t>stack “budget” </a:t>
            </a:r>
          </a:p>
          <a:p>
            <a:pPr algn="ctr"/>
            <a:r>
              <a:rPr lang="en-US" sz="1200" dirty="0">
                <a:solidFill>
                  <a:schemeClr val="tx1"/>
                </a:solidFill>
              </a:rPr>
              <a:t>remaining</a:t>
            </a:r>
          </a:p>
        </p:txBody>
      </p:sp>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The Stack “Budget”</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0" y="1354015"/>
            <a:ext cx="7245096" cy="4525963"/>
          </a:xfrm>
        </p:spPr>
        <p:txBody>
          <a:bodyPr/>
          <a:lstStyle/>
          <a:p>
            <a:pPr marL="0" indent="0">
              <a:buNone/>
            </a:pPr>
            <a:r>
              <a:rPr lang="en-US" b="1" dirty="0"/>
              <a:t>Fixed overall budget, managed internally</a:t>
            </a:r>
            <a:endParaRPr lang="en-US" b="1" i="1" dirty="0"/>
          </a:p>
          <a:p>
            <a:pPr marL="0" indent="0">
              <a:buNone/>
            </a:pPr>
            <a:r>
              <a:rPr lang="en-US" dirty="0"/>
              <a:t>(On Linux):</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7</a:t>
            </a:fld>
            <a:endParaRPr lang="en-US"/>
          </a:p>
        </p:txBody>
      </p:sp>
      <p:sp>
        <p:nvSpPr>
          <p:cNvPr id="27" name="Rectangle 26">
            <a:extLst>
              <a:ext uri="{FF2B5EF4-FFF2-40B4-BE49-F238E27FC236}">
                <a16:creationId xmlns:a16="http://schemas.microsoft.com/office/drawing/2014/main" id="{25C08381-BD07-4DC8-909B-6BF9049DBBDA}"/>
              </a:ext>
            </a:extLst>
          </p:cNvPr>
          <p:cNvSpPr/>
          <p:nvPr/>
        </p:nvSpPr>
        <p:spPr>
          <a:xfrm>
            <a:off x="5432301" y="3553169"/>
            <a:ext cx="2889503"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 Segment</a:t>
            </a:r>
          </a:p>
        </p:txBody>
      </p:sp>
      <p:sp>
        <p:nvSpPr>
          <p:cNvPr id="28" name="Rectangle 27">
            <a:extLst>
              <a:ext uri="{FF2B5EF4-FFF2-40B4-BE49-F238E27FC236}">
                <a16:creationId xmlns:a16="http://schemas.microsoft.com/office/drawing/2014/main" id="{37DBEF06-D79C-419A-B5F3-651592F0B438}"/>
              </a:ext>
            </a:extLst>
          </p:cNvPr>
          <p:cNvSpPr/>
          <p:nvPr/>
        </p:nvSpPr>
        <p:spPr>
          <a:xfrm>
            <a:off x="7730489"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AR1</a:t>
            </a:r>
          </a:p>
        </p:txBody>
      </p:sp>
      <p:sp>
        <p:nvSpPr>
          <p:cNvPr id="29" name="Rectangle 28">
            <a:extLst>
              <a:ext uri="{FF2B5EF4-FFF2-40B4-BE49-F238E27FC236}">
                <a16:creationId xmlns:a16="http://schemas.microsoft.com/office/drawing/2014/main" id="{97C80137-ACED-4A3C-AEC9-172372BA4676}"/>
              </a:ext>
            </a:extLst>
          </p:cNvPr>
          <p:cNvSpPr/>
          <p:nvPr/>
        </p:nvSpPr>
        <p:spPr>
          <a:xfrm>
            <a:off x="3230119" y="3551085"/>
            <a:ext cx="2157984"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31" name="Rectangle 30">
            <a:extLst>
              <a:ext uri="{FF2B5EF4-FFF2-40B4-BE49-F238E27FC236}">
                <a16:creationId xmlns:a16="http://schemas.microsoft.com/office/drawing/2014/main" id="{C27F9390-7895-4A24-B325-BE07F82EC13B}"/>
              </a:ext>
            </a:extLst>
          </p:cNvPr>
          <p:cNvSpPr/>
          <p:nvPr/>
        </p:nvSpPr>
        <p:spPr>
          <a:xfrm>
            <a:off x="7117843"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AR2</a:t>
            </a:r>
          </a:p>
        </p:txBody>
      </p:sp>
      <p:sp>
        <p:nvSpPr>
          <p:cNvPr id="32" name="Rectangle 31">
            <a:extLst>
              <a:ext uri="{FF2B5EF4-FFF2-40B4-BE49-F238E27FC236}">
                <a16:creationId xmlns:a16="http://schemas.microsoft.com/office/drawing/2014/main" id="{2818D564-CA90-42BF-B801-6DA8F5E3A0EF}"/>
              </a:ext>
            </a:extLst>
          </p:cNvPr>
          <p:cNvSpPr/>
          <p:nvPr/>
        </p:nvSpPr>
        <p:spPr>
          <a:xfrm>
            <a:off x="6505197" y="3122198"/>
            <a:ext cx="591313"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AR3</a:t>
            </a:r>
          </a:p>
        </p:txBody>
      </p:sp>
      <p:sp>
        <p:nvSpPr>
          <p:cNvPr id="33" name="Arrow: Down 32">
            <a:extLst>
              <a:ext uri="{FF2B5EF4-FFF2-40B4-BE49-F238E27FC236}">
                <a16:creationId xmlns:a16="http://schemas.microsoft.com/office/drawing/2014/main" id="{76B2B625-2069-40F2-8769-B1D319E6BC2F}"/>
              </a:ext>
            </a:extLst>
          </p:cNvPr>
          <p:cNvSpPr/>
          <p:nvPr/>
        </p:nvSpPr>
        <p:spPr>
          <a:xfrm>
            <a:off x="6415278"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4273E16-5D3B-46AA-9148-06CFF7485B56}"/>
              </a:ext>
            </a:extLst>
          </p:cNvPr>
          <p:cNvSpPr/>
          <p:nvPr/>
        </p:nvSpPr>
        <p:spPr>
          <a:xfrm>
            <a:off x="6357366"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rsp</a:t>
            </a:r>
            <a:endParaRPr lang="en-US" sz="1200" dirty="0"/>
          </a:p>
        </p:txBody>
      </p:sp>
      <p:sp>
        <p:nvSpPr>
          <p:cNvPr id="36" name="Arrow: Down 35">
            <a:extLst>
              <a:ext uri="{FF2B5EF4-FFF2-40B4-BE49-F238E27FC236}">
                <a16:creationId xmlns:a16="http://schemas.microsoft.com/office/drawing/2014/main" id="{3CD5B9DA-5E0C-4B91-A9F4-4E442C4E04E1}"/>
              </a:ext>
            </a:extLst>
          </p:cNvPr>
          <p:cNvSpPr/>
          <p:nvPr/>
        </p:nvSpPr>
        <p:spPr>
          <a:xfrm>
            <a:off x="7021067" y="2934601"/>
            <a:ext cx="152400" cy="1706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1DB78488-0A8D-493F-A4EC-FF95B4AA4C56}"/>
              </a:ext>
            </a:extLst>
          </p:cNvPr>
          <p:cNvSpPr/>
          <p:nvPr/>
        </p:nvSpPr>
        <p:spPr>
          <a:xfrm>
            <a:off x="6963155" y="2764848"/>
            <a:ext cx="262128" cy="1706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1200" dirty="0" err="1"/>
              <a:t>rbp</a:t>
            </a:r>
            <a:endParaRPr lang="en-US" sz="1200" dirty="0"/>
          </a:p>
        </p:txBody>
      </p:sp>
      <p:sp>
        <p:nvSpPr>
          <p:cNvPr id="52" name="Rectangle 51">
            <a:extLst>
              <a:ext uri="{FF2B5EF4-FFF2-40B4-BE49-F238E27FC236}">
                <a16:creationId xmlns:a16="http://schemas.microsoft.com/office/drawing/2014/main" id="{D4C4FEEC-579E-4F67-AA38-55511F58E17C}"/>
              </a:ext>
            </a:extLst>
          </p:cNvPr>
          <p:cNvSpPr/>
          <p:nvPr/>
        </p:nvSpPr>
        <p:spPr>
          <a:xfrm>
            <a:off x="1773421" y="4120248"/>
            <a:ext cx="7337906" cy="492443"/>
          </a:xfrm>
          <a:prstGeom prst="rect">
            <a:avLst/>
          </a:prstGeom>
        </p:spPr>
        <p:txBody>
          <a:bodyPr wrap="none">
            <a:spAutoFit/>
          </a:bodyPr>
          <a:lstStyle/>
          <a:p>
            <a:pPr marL="285750" indent="-285750">
              <a:buFont typeface="Arial" panose="020B0604020202020204" pitchFamily="34" charset="0"/>
              <a:buChar char="•"/>
            </a:pPr>
            <a:r>
              <a:rPr lang="en-US" sz="2600" dirty="0"/>
              <a:t>The stack segment is actually pretty small (10 MB)!</a:t>
            </a:r>
          </a:p>
        </p:txBody>
      </p:sp>
      <p:sp>
        <p:nvSpPr>
          <p:cNvPr id="54" name="Rectangle 53">
            <a:extLst>
              <a:ext uri="{FF2B5EF4-FFF2-40B4-BE49-F238E27FC236}">
                <a16:creationId xmlns:a16="http://schemas.microsoft.com/office/drawing/2014/main" id="{016EAA8A-C8B0-44B6-8A7F-F8D812ED187E}"/>
              </a:ext>
            </a:extLst>
          </p:cNvPr>
          <p:cNvSpPr/>
          <p:nvPr/>
        </p:nvSpPr>
        <p:spPr>
          <a:xfrm>
            <a:off x="3077531" y="3381729"/>
            <a:ext cx="172594" cy="44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3017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6" grpId="0"/>
      <p:bldP spid="34" grpId="0" uiExpand="1" build="p"/>
      <p:bldP spid="27" grpId="0" animBg="1"/>
      <p:bldP spid="28" grpId="0" animBg="1"/>
      <p:bldP spid="29" grpId="0" animBg="1"/>
      <p:bldP spid="31" grpId="0" animBg="1"/>
      <p:bldP spid="32" grpId="0" animBg="1"/>
      <p:bldP spid="33" grpId="0" animBg="1"/>
      <p:bldP spid="35" grpId="0" animBg="1"/>
      <p:bldP spid="36" grpId="0" animBg="1"/>
      <p:bldP spid="37" grpId="0" animBg="1"/>
      <p:bldP spid="52" grpId="0"/>
      <p:bldP spid="54" grpId="0" animBg="1"/>
    </p:bldLst>
  </p:timing>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ack">
            <a:extLst>
              <a:ext uri="{FF2B5EF4-FFF2-40B4-BE49-F238E27FC236}">
                <a16:creationId xmlns:a16="http://schemas.microsoft.com/office/drawing/2014/main" id="{2900F0A3-2E5F-4F96-9E6C-DA913214EF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76" t="8610" r="17097" b="10703"/>
          <a:stretch/>
        </p:blipFill>
        <p:spPr bwMode="auto">
          <a:xfrm>
            <a:off x="6178643" y="1351675"/>
            <a:ext cx="3831435" cy="47034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1524000" y="26113"/>
            <a:ext cx="91440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When the Stack isn’t enough</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34" name="Content Placeholder 2">
            <a:extLst>
              <a:ext uri="{FF2B5EF4-FFF2-40B4-BE49-F238E27FC236}">
                <a16:creationId xmlns:a16="http://schemas.microsoft.com/office/drawing/2014/main" id="{225562A1-9A66-49F7-9C67-EACB535E3C9E}"/>
              </a:ext>
            </a:extLst>
          </p:cNvPr>
          <p:cNvSpPr>
            <a:spLocks noGrp="1"/>
          </p:cNvSpPr>
          <p:nvPr>
            <p:ph idx="1"/>
          </p:nvPr>
        </p:nvSpPr>
        <p:spPr>
          <a:xfrm>
            <a:off x="1752601" y="1354015"/>
            <a:ext cx="4260759" cy="4525963"/>
          </a:xfrm>
        </p:spPr>
        <p:txBody>
          <a:bodyPr/>
          <a:lstStyle/>
          <a:p>
            <a:pPr marL="0" indent="0">
              <a:buNone/>
            </a:pPr>
            <a:r>
              <a:rPr lang="en-US" b="1" dirty="0"/>
              <a:t>Stack memory is </a:t>
            </a:r>
            <a:r>
              <a:rPr lang="en-US" b="1" i="1" dirty="0"/>
              <a:t>efficient</a:t>
            </a:r>
            <a:r>
              <a:rPr lang="en-US" b="1" dirty="0"/>
              <a:t> but </a:t>
            </a:r>
            <a:r>
              <a:rPr lang="en-US" b="1" i="1" dirty="0"/>
              <a:t>constrained</a:t>
            </a:r>
          </a:p>
          <a:p>
            <a:r>
              <a:rPr lang="en-US" dirty="0"/>
              <a:t>(De)Allocation is easy (just move the stack </a:t>
            </a:r>
            <a:r>
              <a:rPr lang="en-US" dirty="0" err="1"/>
              <a:t>ptr</a:t>
            </a:r>
            <a:r>
              <a:rPr lang="en-US" dirty="0"/>
              <a:t>)</a:t>
            </a:r>
          </a:p>
          <a:p>
            <a:r>
              <a:rPr lang="en-US" dirty="0"/>
              <a:t>Object lifetime is at most the lifetime of the activation record</a:t>
            </a:r>
          </a:p>
          <a:p>
            <a:pPr lvl="1"/>
            <a:r>
              <a:rPr lang="en-US" dirty="0"/>
              <a:t>This is a significant limitation!</a:t>
            </a: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8</a:t>
            </a:fld>
            <a:endParaRPr lang="en-US"/>
          </a:p>
        </p:txBody>
      </p:sp>
    </p:spTree>
    <p:extLst>
      <p:ext uri="{BB962C8B-B14F-4D97-AF65-F5344CB8AC3E}">
        <p14:creationId xmlns:p14="http://schemas.microsoft.com/office/powerpoint/2010/main" val="3194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Lst>
  </p:timing>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EBC4AE-CDE4-49B0-B3A2-14454C9B6AA2}"/>
              </a:ext>
            </a:extLst>
          </p:cNvPr>
          <p:cNvSpPr>
            <a:spLocks noGrp="1"/>
          </p:cNvSpPr>
          <p:nvPr>
            <p:ph type="title"/>
          </p:nvPr>
        </p:nvSpPr>
        <p:spPr>
          <a:xfrm>
            <a:off x="2152650" y="26113"/>
            <a:ext cx="7886700" cy="1325563"/>
          </a:xfrm>
          <a:noFill/>
          <a:ln w="12700">
            <a:noFill/>
          </a:ln>
        </p:spPr>
        <p:txBody>
          <a:bodyPr>
            <a:normAutofit/>
          </a:bodyPr>
          <a:lstStyle/>
          <a:p>
            <a:pPr algn="ctr">
              <a:lnSpc>
                <a:spcPct val="70000"/>
              </a:lnSpc>
            </a:pPr>
            <a:r>
              <a:rPr lang="en-US" sz="4500" dirty="0">
                <a:ln w="12700">
                  <a:solidFill>
                    <a:schemeClr val="tx1"/>
                  </a:solidFill>
                </a:ln>
                <a:solidFill>
                  <a:schemeClr val="bg1">
                    <a:lumMod val="85000"/>
                  </a:schemeClr>
                </a:solidFill>
              </a:rPr>
              <a:t>Don’t Forget the Heap!</a:t>
            </a:r>
            <a:br>
              <a:rPr lang="en-US" sz="5000" dirty="0">
                <a:ln w="12700">
                  <a:solidFill>
                    <a:schemeClr val="tx1"/>
                  </a:solidFill>
                </a:ln>
                <a:solidFill>
                  <a:schemeClr val="bg1">
                    <a:lumMod val="85000"/>
                  </a:schemeClr>
                </a:solidFill>
              </a:rPr>
            </a:br>
            <a:r>
              <a:rPr lang="en-US" sz="2000" dirty="0">
                <a:ln w="12700">
                  <a:noFill/>
                </a:ln>
                <a:latin typeface="Garamond" panose="02020404030301010803" pitchFamily="18" charset="0"/>
              </a:rPr>
              <a:t>Heap Management – Heap Memory</a:t>
            </a:r>
            <a:endParaRPr lang="en-US" sz="5000" dirty="0">
              <a:ln w="12700">
                <a:solidFill>
                  <a:schemeClr val="tx1"/>
                </a:solidFill>
              </a:ln>
              <a:solidFill>
                <a:schemeClr val="bg1">
                  <a:lumMod val="85000"/>
                </a:schemeClr>
              </a:solidFill>
            </a:endParaRPr>
          </a:p>
        </p:txBody>
      </p:sp>
      <p:sp>
        <p:nvSpPr>
          <p:cNvPr id="7" name="Slide Number Placeholder 4">
            <a:extLst>
              <a:ext uri="{FF2B5EF4-FFF2-40B4-BE49-F238E27FC236}">
                <a16:creationId xmlns:a16="http://schemas.microsoft.com/office/drawing/2014/main" id="{4C51BBB3-BBCF-47B7-8E1D-09C1390F2CCC}"/>
              </a:ext>
            </a:extLst>
          </p:cNvPr>
          <p:cNvSpPr>
            <a:spLocks noGrp="1"/>
          </p:cNvSpPr>
          <p:nvPr>
            <p:ph type="sldNum" sz="quarter" idx="12"/>
          </p:nvPr>
        </p:nvSpPr>
        <p:spPr>
          <a:xfrm>
            <a:off x="8512889" y="6496461"/>
            <a:ext cx="2057400" cy="365125"/>
          </a:xfrm>
        </p:spPr>
        <p:txBody>
          <a:bodyPr/>
          <a:lstStyle/>
          <a:p>
            <a:fld id="{45949831-8C71-49A7-A206-657DC8615E42}" type="slidenum">
              <a:rPr lang="en-US" smtClean="0"/>
              <a:t>9</a:t>
            </a:fld>
            <a:endParaRPr lang="en-US"/>
          </a:p>
        </p:txBody>
      </p:sp>
      <p:sp>
        <p:nvSpPr>
          <p:cNvPr id="34" name="Rectangle: Rounded Corners 33">
            <a:extLst>
              <a:ext uri="{FF2B5EF4-FFF2-40B4-BE49-F238E27FC236}">
                <a16:creationId xmlns:a16="http://schemas.microsoft.com/office/drawing/2014/main" id="{69ACC37A-F7B2-4B3B-BFC5-1B95BC8FF1ED}"/>
              </a:ext>
            </a:extLst>
          </p:cNvPr>
          <p:cNvSpPr/>
          <p:nvPr/>
        </p:nvSpPr>
        <p:spPr>
          <a:xfrm>
            <a:off x="1579756" y="1418509"/>
            <a:ext cx="8999035" cy="1814843"/>
          </a:xfrm>
          <a:prstGeom prst="roundRect">
            <a:avLst>
              <a:gd name="adj" fmla="val 950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41147143-646B-4242-B456-49963EC8A6E5}"/>
              </a:ext>
            </a:extLst>
          </p:cNvPr>
          <p:cNvSpPr/>
          <p:nvPr/>
        </p:nvSpPr>
        <p:spPr>
          <a:xfrm>
            <a:off x="8602841" y="2062824"/>
            <a:ext cx="772694"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B413C7E9-F372-4ED1-B333-E36ACCFF4310}"/>
              </a:ext>
            </a:extLst>
          </p:cNvPr>
          <p:cNvGrpSpPr/>
          <p:nvPr/>
        </p:nvGrpSpPr>
        <p:grpSpPr>
          <a:xfrm>
            <a:off x="7867663" y="2363015"/>
            <a:ext cx="307532" cy="229681"/>
            <a:chOff x="9129734" y="876409"/>
            <a:chExt cx="307532" cy="229681"/>
          </a:xfrm>
        </p:grpSpPr>
        <p:cxnSp>
          <p:nvCxnSpPr>
            <p:cNvPr id="38" name="Straight Connector 37">
              <a:extLst>
                <a:ext uri="{FF2B5EF4-FFF2-40B4-BE49-F238E27FC236}">
                  <a16:creationId xmlns:a16="http://schemas.microsoft.com/office/drawing/2014/main" id="{37044D63-3D2F-4574-919B-27F5EE1D0D78}"/>
                </a:ext>
              </a:extLst>
            </p:cNvPr>
            <p:cNvCxnSpPr>
              <a:cxnSpLocks/>
            </p:cNvCxnSpPr>
            <p:nvPr/>
          </p:nvCxnSpPr>
          <p:spPr>
            <a:xfrm flipH="1">
              <a:off x="9132587" y="1014293"/>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2A7A7BE-9DC1-4A4B-8286-CB3E1D144D0E}"/>
                </a:ext>
              </a:extLst>
            </p:cNvPr>
            <p:cNvCxnSpPr>
              <a:cxnSpLocks/>
            </p:cNvCxnSpPr>
            <p:nvPr/>
          </p:nvCxnSpPr>
          <p:spPr>
            <a:xfrm flipV="1">
              <a:off x="9129734" y="876409"/>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50F78F-72FC-44B1-9CCE-377596911D59}"/>
                </a:ext>
              </a:extLst>
            </p:cNvPr>
            <p:cNvSpPr txBox="1"/>
            <p:nvPr/>
          </p:nvSpPr>
          <p:spPr>
            <a:xfrm>
              <a:off x="9194251" y="924822"/>
              <a:ext cx="243015" cy="181268"/>
            </a:xfrm>
            <a:prstGeom prst="rect">
              <a:avLst/>
            </a:prstGeom>
            <a:noFill/>
            <a:ln>
              <a:noFill/>
            </a:ln>
          </p:spPr>
          <p:txBody>
            <a:bodyPr wrap="none" lIns="9144" tIns="9144" rIns="9144" bIns="9144" rtlCol="0">
              <a:spAutoFit/>
            </a:bodyPr>
            <a:lstStyle/>
            <a:p>
              <a:pPr algn="ctr">
                <a:lnSpc>
                  <a:spcPts val="1200"/>
                </a:lnSpc>
              </a:pPr>
              <a:r>
                <a:rPr lang="en-US" sz="1400" dirty="0" err="1"/>
                <a:t>rsp</a:t>
              </a:r>
              <a:endParaRPr lang="en-US" sz="1400" dirty="0"/>
            </a:p>
          </p:txBody>
        </p:sp>
      </p:grpSp>
      <p:grpSp>
        <p:nvGrpSpPr>
          <p:cNvPr id="41" name="Group 40">
            <a:extLst>
              <a:ext uri="{FF2B5EF4-FFF2-40B4-BE49-F238E27FC236}">
                <a16:creationId xmlns:a16="http://schemas.microsoft.com/office/drawing/2014/main" id="{DF9D6ABC-8459-4D9A-BD22-871F8423FA89}"/>
              </a:ext>
            </a:extLst>
          </p:cNvPr>
          <p:cNvGrpSpPr/>
          <p:nvPr/>
        </p:nvGrpSpPr>
        <p:grpSpPr>
          <a:xfrm>
            <a:off x="10166162" y="2359520"/>
            <a:ext cx="321094" cy="229681"/>
            <a:chOff x="8380958" y="1293880"/>
            <a:chExt cx="321094" cy="229681"/>
          </a:xfrm>
        </p:grpSpPr>
        <p:cxnSp>
          <p:nvCxnSpPr>
            <p:cNvPr id="42" name="Straight Connector 41">
              <a:extLst>
                <a:ext uri="{FF2B5EF4-FFF2-40B4-BE49-F238E27FC236}">
                  <a16:creationId xmlns:a16="http://schemas.microsoft.com/office/drawing/2014/main" id="{86D3E351-9E73-4FC5-897B-AE5BE976227B}"/>
                </a:ext>
              </a:extLst>
            </p:cNvPr>
            <p:cNvCxnSpPr>
              <a:cxnSpLocks/>
            </p:cNvCxnSpPr>
            <p:nvPr/>
          </p:nvCxnSpPr>
          <p:spPr>
            <a:xfrm flipH="1">
              <a:off x="8383811" y="1431764"/>
              <a:ext cx="6857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96DBFBC5-876A-4FE8-BDE3-BB115988C11F}"/>
                </a:ext>
              </a:extLst>
            </p:cNvPr>
            <p:cNvGrpSpPr/>
            <p:nvPr/>
          </p:nvGrpSpPr>
          <p:grpSpPr>
            <a:xfrm>
              <a:off x="8380958" y="1293880"/>
              <a:ext cx="321094" cy="229681"/>
              <a:chOff x="8761228" y="935971"/>
              <a:chExt cx="321094" cy="229681"/>
            </a:xfrm>
          </p:grpSpPr>
          <p:cxnSp>
            <p:nvCxnSpPr>
              <p:cNvPr id="44" name="Straight Arrow Connector 43">
                <a:extLst>
                  <a:ext uri="{FF2B5EF4-FFF2-40B4-BE49-F238E27FC236}">
                    <a16:creationId xmlns:a16="http://schemas.microsoft.com/office/drawing/2014/main" id="{3B93D605-6F83-4253-9F3D-C1CB567BCFCF}"/>
                  </a:ext>
                </a:extLst>
              </p:cNvPr>
              <p:cNvCxnSpPr>
                <a:cxnSpLocks/>
              </p:cNvCxnSpPr>
              <p:nvPr/>
            </p:nvCxnSpPr>
            <p:spPr>
              <a:xfrm flipV="1">
                <a:off x="8761228" y="935971"/>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E8D6D7B-7398-41A6-B93F-84263D9270B3}"/>
                  </a:ext>
                </a:extLst>
              </p:cNvPr>
              <p:cNvSpPr txBox="1"/>
              <p:nvPr/>
            </p:nvSpPr>
            <p:spPr>
              <a:xfrm>
                <a:off x="8812183" y="984384"/>
                <a:ext cx="270139" cy="181268"/>
              </a:xfrm>
              <a:prstGeom prst="rect">
                <a:avLst/>
              </a:prstGeom>
              <a:noFill/>
              <a:ln>
                <a:noFill/>
              </a:ln>
            </p:spPr>
            <p:txBody>
              <a:bodyPr wrap="none" lIns="9144" tIns="9144" rIns="9144" bIns="9144" rtlCol="0">
                <a:spAutoFit/>
              </a:bodyPr>
              <a:lstStyle/>
              <a:p>
                <a:pPr algn="ctr">
                  <a:lnSpc>
                    <a:spcPts val="1200"/>
                  </a:lnSpc>
                </a:pPr>
                <a:r>
                  <a:rPr lang="en-US" sz="1400" dirty="0" err="1"/>
                  <a:t>rbp</a:t>
                </a:r>
                <a:endParaRPr lang="en-US" sz="1400" dirty="0"/>
              </a:p>
            </p:txBody>
          </p:sp>
        </p:grpSp>
      </p:grpSp>
      <p:sp>
        <p:nvSpPr>
          <p:cNvPr id="46" name="TextBox 45">
            <a:extLst>
              <a:ext uri="{FF2B5EF4-FFF2-40B4-BE49-F238E27FC236}">
                <a16:creationId xmlns:a16="http://schemas.microsoft.com/office/drawing/2014/main" id="{83137085-CFCA-4329-84AD-9346E9FC4706}"/>
              </a:ext>
            </a:extLst>
          </p:cNvPr>
          <p:cNvSpPr txBox="1"/>
          <p:nvPr/>
        </p:nvSpPr>
        <p:spPr>
          <a:xfrm>
            <a:off x="7841546" y="1805581"/>
            <a:ext cx="472886" cy="276999"/>
          </a:xfrm>
          <a:prstGeom prst="rect">
            <a:avLst/>
          </a:prstGeom>
          <a:noFill/>
        </p:spPr>
        <p:txBody>
          <a:bodyPr wrap="none" rtlCol="0">
            <a:spAutoFit/>
          </a:bodyPr>
          <a:lstStyle/>
          <a:p>
            <a:r>
              <a:rPr lang="en-US" sz="1200" b="1" dirty="0"/>
              <a:t>0xc8</a:t>
            </a:r>
          </a:p>
        </p:txBody>
      </p:sp>
      <p:sp>
        <p:nvSpPr>
          <p:cNvPr id="47" name="TextBox 46">
            <a:extLst>
              <a:ext uri="{FF2B5EF4-FFF2-40B4-BE49-F238E27FC236}">
                <a16:creationId xmlns:a16="http://schemas.microsoft.com/office/drawing/2014/main" id="{90A0E9DE-20CE-4A4B-AB55-C727299AEF91}"/>
              </a:ext>
            </a:extLst>
          </p:cNvPr>
          <p:cNvSpPr txBox="1"/>
          <p:nvPr/>
        </p:nvSpPr>
        <p:spPr>
          <a:xfrm>
            <a:off x="9375444" y="1802030"/>
            <a:ext cx="492699" cy="276999"/>
          </a:xfrm>
          <a:prstGeom prst="rect">
            <a:avLst/>
          </a:prstGeom>
          <a:noFill/>
        </p:spPr>
        <p:txBody>
          <a:bodyPr wrap="none" rtlCol="0">
            <a:spAutoFit/>
          </a:bodyPr>
          <a:lstStyle/>
          <a:p>
            <a:r>
              <a:rPr lang="en-US" sz="1200" b="1" dirty="0"/>
              <a:t>0xd8</a:t>
            </a:r>
          </a:p>
        </p:txBody>
      </p:sp>
      <p:grpSp>
        <p:nvGrpSpPr>
          <p:cNvPr id="48" name="Group 47">
            <a:extLst>
              <a:ext uri="{FF2B5EF4-FFF2-40B4-BE49-F238E27FC236}">
                <a16:creationId xmlns:a16="http://schemas.microsoft.com/office/drawing/2014/main" id="{2E14E1AE-0A35-4FD9-AB6D-8A581CA6A514}"/>
              </a:ext>
            </a:extLst>
          </p:cNvPr>
          <p:cNvGrpSpPr/>
          <p:nvPr/>
        </p:nvGrpSpPr>
        <p:grpSpPr>
          <a:xfrm>
            <a:off x="7862700" y="1951284"/>
            <a:ext cx="41678" cy="93532"/>
            <a:chOff x="9433128" y="783657"/>
            <a:chExt cx="41678" cy="93532"/>
          </a:xfrm>
        </p:grpSpPr>
        <p:cxnSp>
          <p:nvCxnSpPr>
            <p:cNvPr id="49" name="Straight Arrow Connector 48">
              <a:extLst>
                <a:ext uri="{FF2B5EF4-FFF2-40B4-BE49-F238E27FC236}">
                  <a16:creationId xmlns:a16="http://schemas.microsoft.com/office/drawing/2014/main" id="{F6758103-1E60-4A71-9795-2E43B05F2E24}"/>
                </a:ext>
              </a:extLst>
            </p:cNvPr>
            <p:cNvCxnSpPr>
              <a:cxnSpLocks/>
            </p:cNvCxnSpPr>
            <p:nvPr/>
          </p:nvCxnSpPr>
          <p:spPr>
            <a:xfrm>
              <a:off x="9433128" y="783657"/>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C11E193B-DF23-4BA2-AD10-65D2746D8FEA}"/>
                </a:ext>
              </a:extLst>
            </p:cNvPr>
            <p:cNvCxnSpPr/>
            <p:nvPr/>
          </p:nvCxnSpPr>
          <p:spPr>
            <a:xfrm>
              <a:off x="9433128" y="783657"/>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1" name="Group 50">
            <a:extLst>
              <a:ext uri="{FF2B5EF4-FFF2-40B4-BE49-F238E27FC236}">
                <a16:creationId xmlns:a16="http://schemas.microsoft.com/office/drawing/2014/main" id="{61CEB85F-9605-417C-B6B8-AD15E89881A4}"/>
              </a:ext>
            </a:extLst>
          </p:cNvPr>
          <p:cNvGrpSpPr/>
          <p:nvPr/>
        </p:nvGrpSpPr>
        <p:grpSpPr>
          <a:xfrm>
            <a:off x="8593311" y="1958429"/>
            <a:ext cx="41678" cy="93532"/>
            <a:chOff x="6661541" y="70773"/>
            <a:chExt cx="41678" cy="93532"/>
          </a:xfrm>
        </p:grpSpPr>
        <p:cxnSp>
          <p:nvCxnSpPr>
            <p:cNvPr id="52" name="Straight Arrow Connector 51">
              <a:extLst>
                <a:ext uri="{FF2B5EF4-FFF2-40B4-BE49-F238E27FC236}">
                  <a16:creationId xmlns:a16="http://schemas.microsoft.com/office/drawing/2014/main" id="{1AD232B0-2BA3-4EC3-A9F0-6D965BCC4691}"/>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85A7BB9-712F-49CA-9770-AE42F65822F4}"/>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5B3F740D-A3F0-43C6-90C4-E7B57EDAFA41}"/>
              </a:ext>
            </a:extLst>
          </p:cNvPr>
          <p:cNvGrpSpPr/>
          <p:nvPr/>
        </p:nvGrpSpPr>
        <p:grpSpPr>
          <a:xfrm>
            <a:off x="9384366" y="1948708"/>
            <a:ext cx="41678" cy="93532"/>
            <a:chOff x="6661541" y="70773"/>
            <a:chExt cx="41678" cy="93532"/>
          </a:xfrm>
        </p:grpSpPr>
        <p:cxnSp>
          <p:nvCxnSpPr>
            <p:cNvPr id="55" name="Straight Arrow Connector 54">
              <a:extLst>
                <a:ext uri="{FF2B5EF4-FFF2-40B4-BE49-F238E27FC236}">
                  <a16:creationId xmlns:a16="http://schemas.microsoft.com/office/drawing/2014/main" id="{05F95C73-64FB-43F5-832A-93E8EB444668}"/>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2D736082-FABF-4875-AB10-4E634764E0D7}"/>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57" name="Rectangle 56">
            <a:extLst>
              <a:ext uri="{FF2B5EF4-FFF2-40B4-BE49-F238E27FC236}">
                <a16:creationId xmlns:a16="http://schemas.microsoft.com/office/drawing/2014/main" id="{7986FC0F-0D8A-48B3-9504-A01890D4023B}"/>
              </a:ext>
            </a:extLst>
          </p:cNvPr>
          <p:cNvSpPr/>
          <p:nvPr/>
        </p:nvSpPr>
        <p:spPr>
          <a:xfrm>
            <a:off x="7926993" y="2818582"/>
            <a:ext cx="2300913"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stack</a:t>
            </a:r>
          </a:p>
        </p:txBody>
      </p:sp>
      <p:sp>
        <p:nvSpPr>
          <p:cNvPr id="58" name="Rectangle 57">
            <a:extLst>
              <a:ext uri="{FF2B5EF4-FFF2-40B4-BE49-F238E27FC236}">
                <a16:creationId xmlns:a16="http://schemas.microsoft.com/office/drawing/2014/main" id="{0F8C093B-5814-400A-91FD-BC1277D005A6}"/>
              </a:ext>
            </a:extLst>
          </p:cNvPr>
          <p:cNvSpPr/>
          <p:nvPr/>
        </p:nvSpPr>
        <p:spPr>
          <a:xfrm>
            <a:off x="9382213" y="2059865"/>
            <a:ext cx="79308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65E3DC7-C676-45D7-AC68-494E0E710204}"/>
              </a:ext>
            </a:extLst>
          </p:cNvPr>
          <p:cNvSpPr/>
          <p:nvPr/>
        </p:nvSpPr>
        <p:spPr>
          <a:xfrm>
            <a:off x="7869391" y="2066369"/>
            <a:ext cx="732690"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DC13D3D-A807-4973-BD7B-FF11A39847C3}"/>
              </a:ext>
            </a:extLst>
          </p:cNvPr>
          <p:cNvSpPr txBox="1"/>
          <p:nvPr/>
        </p:nvSpPr>
        <p:spPr>
          <a:xfrm>
            <a:off x="8007842" y="2254012"/>
            <a:ext cx="469279"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locals</a:t>
            </a:r>
          </a:p>
        </p:txBody>
      </p:sp>
      <p:sp>
        <p:nvSpPr>
          <p:cNvPr id="61" name="TextBox 60">
            <a:extLst>
              <a:ext uri="{FF2B5EF4-FFF2-40B4-BE49-F238E27FC236}">
                <a16:creationId xmlns:a16="http://schemas.microsoft.com/office/drawing/2014/main" id="{6ECAC95C-A5F5-4603-A280-8DA70F1EDD1E}"/>
              </a:ext>
            </a:extLst>
          </p:cNvPr>
          <p:cNvSpPr txBox="1"/>
          <p:nvPr/>
        </p:nvSpPr>
        <p:spPr>
          <a:xfrm>
            <a:off x="8638724" y="2253949"/>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a:t>
            </a:r>
            <a:r>
              <a:rPr lang="en-US" sz="1400" dirty="0" err="1"/>
              <a:t>rbp</a:t>
            </a:r>
            <a:endParaRPr lang="en-US" sz="1400" dirty="0"/>
          </a:p>
        </p:txBody>
      </p:sp>
      <p:sp>
        <p:nvSpPr>
          <p:cNvPr id="62" name="TextBox 61">
            <a:extLst>
              <a:ext uri="{FF2B5EF4-FFF2-40B4-BE49-F238E27FC236}">
                <a16:creationId xmlns:a16="http://schemas.microsoft.com/office/drawing/2014/main" id="{F3C572CC-F691-4CA2-8AA6-41DBFB1266D3}"/>
              </a:ext>
            </a:extLst>
          </p:cNvPr>
          <p:cNvSpPr txBox="1"/>
          <p:nvPr/>
        </p:nvSpPr>
        <p:spPr>
          <a:xfrm>
            <a:off x="9429077" y="2246860"/>
            <a:ext cx="725903" cy="172420"/>
          </a:xfrm>
          <a:prstGeom prst="rect">
            <a:avLst/>
          </a:prstGeom>
          <a:solidFill>
            <a:schemeClr val="accent1">
              <a:lumMod val="20000"/>
              <a:lumOff val="80000"/>
            </a:schemeClr>
          </a:solidFill>
        </p:spPr>
        <p:txBody>
          <a:bodyPr wrap="square" lIns="0" tIns="0" rIns="0" bIns="0" rtlCol="0">
            <a:spAutoFit/>
          </a:bodyPr>
          <a:lstStyle/>
          <a:p>
            <a:pPr algn="ctr">
              <a:lnSpc>
                <a:spcPts val="1300"/>
              </a:lnSpc>
            </a:pPr>
            <a:r>
              <a:rPr lang="en-US" sz="1400" dirty="0"/>
              <a:t>saved rip</a:t>
            </a:r>
          </a:p>
        </p:txBody>
      </p:sp>
      <p:cxnSp>
        <p:nvCxnSpPr>
          <p:cNvPr id="63" name="Straight Connector 62">
            <a:extLst>
              <a:ext uri="{FF2B5EF4-FFF2-40B4-BE49-F238E27FC236}">
                <a16:creationId xmlns:a16="http://schemas.microsoft.com/office/drawing/2014/main" id="{367174B6-A335-4B9A-8319-E8F82C3D6F25}"/>
              </a:ext>
            </a:extLst>
          </p:cNvPr>
          <p:cNvCxnSpPr>
            <a:cxnSpLocks/>
          </p:cNvCxnSpPr>
          <p:nvPr/>
        </p:nvCxnSpPr>
        <p:spPr>
          <a:xfrm>
            <a:off x="7883035" y="2607417"/>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2DAA8F39-6D0F-4ABA-9A5F-50B7050B9619}"/>
              </a:ext>
            </a:extLst>
          </p:cNvPr>
          <p:cNvCxnSpPr>
            <a:cxnSpLocks/>
          </p:cNvCxnSpPr>
          <p:nvPr/>
        </p:nvCxnSpPr>
        <p:spPr>
          <a:xfrm>
            <a:off x="10152814" y="2607417"/>
            <a:ext cx="1679" cy="123428"/>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a:extLst>
              <a:ext uri="{FF2B5EF4-FFF2-40B4-BE49-F238E27FC236}">
                <a16:creationId xmlns:a16="http://schemas.microsoft.com/office/drawing/2014/main" id="{7F00A531-FD72-4ABB-AFED-962ED2E1EF01}"/>
              </a:ext>
            </a:extLst>
          </p:cNvPr>
          <p:cNvCxnSpPr>
            <a:cxnSpLocks/>
          </p:cNvCxnSpPr>
          <p:nvPr/>
        </p:nvCxnSpPr>
        <p:spPr>
          <a:xfrm>
            <a:off x="7883646" y="2721411"/>
            <a:ext cx="2277673" cy="9169"/>
          </a:xfrm>
          <a:prstGeom prst="line">
            <a:avLst/>
          </a:prstGeom>
        </p:spPr>
        <p:style>
          <a:lnRef idx="3">
            <a:schemeClr val="dk1"/>
          </a:lnRef>
          <a:fillRef idx="0">
            <a:schemeClr val="dk1"/>
          </a:fillRef>
          <a:effectRef idx="2">
            <a:schemeClr val="dk1"/>
          </a:effectRef>
          <a:fontRef idx="minor">
            <a:schemeClr val="tx1"/>
          </a:fontRef>
        </p:style>
      </p:cxnSp>
      <p:sp>
        <p:nvSpPr>
          <p:cNvPr id="66" name="TextBox 65">
            <a:extLst>
              <a:ext uri="{FF2B5EF4-FFF2-40B4-BE49-F238E27FC236}">
                <a16:creationId xmlns:a16="http://schemas.microsoft.com/office/drawing/2014/main" id="{40B449C7-8D1F-4ED6-B0CF-61F72EE67049}"/>
              </a:ext>
            </a:extLst>
          </p:cNvPr>
          <p:cNvSpPr txBox="1"/>
          <p:nvPr/>
        </p:nvSpPr>
        <p:spPr>
          <a:xfrm>
            <a:off x="8576859" y="2619874"/>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a:t>fn1 AR</a:t>
            </a:r>
          </a:p>
        </p:txBody>
      </p:sp>
      <p:sp>
        <p:nvSpPr>
          <p:cNvPr id="67" name="TextBox 66">
            <a:extLst>
              <a:ext uri="{FF2B5EF4-FFF2-40B4-BE49-F238E27FC236}">
                <a16:creationId xmlns:a16="http://schemas.microsoft.com/office/drawing/2014/main" id="{D5E750D1-C272-4E81-8DCD-C05CEB28CE65}"/>
              </a:ext>
            </a:extLst>
          </p:cNvPr>
          <p:cNvSpPr txBox="1"/>
          <p:nvPr/>
        </p:nvSpPr>
        <p:spPr>
          <a:xfrm>
            <a:off x="10165799" y="1784307"/>
            <a:ext cx="485582" cy="276999"/>
          </a:xfrm>
          <a:prstGeom prst="rect">
            <a:avLst/>
          </a:prstGeom>
          <a:noFill/>
        </p:spPr>
        <p:txBody>
          <a:bodyPr wrap="none" rtlCol="0">
            <a:spAutoFit/>
          </a:bodyPr>
          <a:lstStyle/>
          <a:p>
            <a:r>
              <a:rPr lang="en-US" sz="1200" b="1" dirty="0"/>
              <a:t>0xe0</a:t>
            </a:r>
          </a:p>
        </p:txBody>
      </p:sp>
      <p:grpSp>
        <p:nvGrpSpPr>
          <p:cNvPr id="69" name="Group 68">
            <a:extLst>
              <a:ext uri="{FF2B5EF4-FFF2-40B4-BE49-F238E27FC236}">
                <a16:creationId xmlns:a16="http://schemas.microsoft.com/office/drawing/2014/main" id="{B581F7CF-4AA7-4B7F-B792-D4408281DE3C}"/>
              </a:ext>
            </a:extLst>
          </p:cNvPr>
          <p:cNvGrpSpPr/>
          <p:nvPr/>
        </p:nvGrpSpPr>
        <p:grpSpPr>
          <a:xfrm>
            <a:off x="10174722" y="1930985"/>
            <a:ext cx="41678" cy="93532"/>
            <a:chOff x="6661541" y="70773"/>
            <a:chExt cx="41678" cy="93532"/>
          </a:xfrm>
        </p:grpSpPr>
        <p:cxnSp>
          <p:nvCxnSpPr>
            <p:cNvPr id="70" name="Straight Arrow Connector 69">
              <a:extLst>
                <a:ext uri="{FF2B5EF4-FFF2-40B4-BE49-F238E27FC236}">
                  <a16:creationId xmlns:a16="http://schemas.microsoft.com/office/drawing/2014/main" id="{76236FBC-11E4-4E2A-A1F4-8172043A2E64}"/>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31967B6-C828-4CCF-BED7-38BEA576327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sp>
        <p:nvSpPr>
          <p:cNvPr id="73" name="Rectangle 72">
            <a:extLst>
              <a:ext uri="{FF2B5EF4-FFF2-40B4-BE49-F238E27FC236}">
                <a16:creationId xmlns:a16="http://schemas.microsoft.com/office/drawing/2014/main" id="{38CF6EDA-E4B2-463B-8F66-52738F53FA3E}"/>
              </a:ext>
            </a:extLst>
          </p:cNvPr>
          <p:cNvSpPr/>
          <p:nvPr/>
        </p:nvSpPr>
        <p:spPr>
          <a:xfrm>
            <a:off x="7151022" y="2061140"/>
            <a:ext cx="718698" cy="2772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C3DDF35B-D868-4621-9D76-2614F973D8C4}"/>
              </a:ext>
            </a:extLst>
          </p:cNvPr>
          <p:cNvSpPr/>
          <p:nvPr/>
        </p:nvSpPr>
        <p:spPr>
          <a:xfrm>
            <a:off x="1806156" y="2066546"/>
            <a:ext cx="1057998"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movq</a:t>
            </a:r>
            <a:r>
              <a:rPr lang="en-US" sz="1400" dirty="0">
                <a:solidFill>
                  <a:schemeClr val="tx1"/>
                </a:solidFill>
              </a:rPr>
              <a:t> $1 %</a:t>
            </a:r>
            <a:r>
              <a:rPr lang="en-US" sz="1400" dirty="0" err="1">
                <a:solidFill>
                  <a:schemeClr val="tx1"/>
                </a:solidFill>
              </a:rPr>
              <a:t>rax</a:t>
            </a:r>
            <a:endParaRPr lang="en-US" sz="1400" dirty="0">
              <a:solidFill>
                <a:schemeClr val="tx1"/>
              </a:solidFill>
            </a:endParaRPr>
          </a:p>
        </p:txBody>
      </p:sp>
      <p:sp>
        <p:nvSpPr>
          <p:cNvPr id="76" name="TextBox 75">
            <a:extLst>
              <a:ext uri="{FF2B5EF4-FFF2-40B4-BE49-F238E27FC236}">
                <a16:creationId xmlns:a16="http://schemas.microsoft.com/office/drawing/2014/main" id="{BB8B4246-295D-4CC5-908E-DE0945F694D1}"/>
              </a:ext>
            </a:extLst>
          </p:cNvPr>
          <p:cNvSpPr txBox="1"/>
          <p:nvPr/>
        </p:nvSpPr>
        <p:spPr>
          <a:xfrm>
            <a:off x="1779917" y="1811343"/>
            <a:ext cx="490840" cy="276999"/>
          </a:xfrm>
          <a:prstGeom prst="rect">
            <a:avLst/>
          </a:prstGeom>
          <a:noFill/>
        </p:spPr>
        <p:txBody>
          <a:bodyPr wrap="none" rtlCol="0">
            <a:spAutoFit/>
          </a:bodyPr>
          <a:lstStyle/>
          <a:p>
            <a:r>
              <a:rPr lang="en-US" sz="1200" b="1" dirty="0"/>
              <a:t>0x20</a:t>
            </a:r>
          </a:p>
        </p:txBody>
      </p:sp>
      <p:grpSp>
        <p:nvGrpSpPr>
          <p:cNvPr id="77" name="Group 76">
            <a:extLst>
              <a:ext uri="{FF2B5EF4-FFF2-40B4-BE49-F238E27FC236}">
                <a16:creationId xmlns:a16="http://schemas.microsoft.com/office/drawing/2014/main" id="{24C0FC99-9FE1-4B8C-A8AD-B1B884EDED42}"/>
              </a:ext>
            </a:extLst>
          </p:cNvPr>
          <p:cNvGrpSpPr/>
          <p:nvPr/>
        </p:nvGrpSpPr>
        <p:grpSpPr>
          <a:xfrm>
            <a:off x="1801071" y="1957046"/>
            <a:ext cx="41678" cy="93532"/>
            <a:chOff x="6661541" y="70773"/>
            <a:chExt cx="41678" cy="93532"/>
          </a:xfrm>
        </p:grpSpPr>
        <p:cxnSp>
          <p:nvCxnSpPr>
            <p:cNvPr id="126" name="Straight Arrow Connector 125">
              <a:extLst>
                <a:ext uri="{FF2B5EF4-FFF2-40B4-BE49-F238E27FC236}">
                  <a16:creationId xmlns:a16="http://schemas.microsoft.com/office/drawing/2014/main" id="{27462D3D-14BA-4696-9CB3-ABF8AC49BCEB}"/>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FAECFB41-137E-4218-A161-DA562C190C8C}"/>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nvGrpSpPr>
          <p:cNvPr id="78" name="Group 77">
            <a:extLst>
              <a:ext uri="{FF2B5EF4-FFF2-40B4-BE49-F238E27FC236}">
                <a16:creationId xmlns:a16="http://schemas.microsoft.com/office/drawing/2014/main" id="{C2A99A7B-ED2B-476B-9849-F42072CBB12F}"/>
              </a:ext>
            </a:extLst>
          </p:cNvPr>
          <p:cNvGrpSpPr/>
          <p:nvPr/>
        </p:nvGrpSpPr>
        <p:grpSpPr>
          <a:xfrm>
            <a:off x="1794516" y="2376630"/>
            <a:ext cx="294644" cy="229681"/>
            <a:chOff x="2149311" y="558197"/>
            <a:chExt cx="294644" cy="229681"/>
          </a:xfrm>
        </p:grpSpPr>
        <p:cxnSp>
          <p:nvCxnSpPr>
            <p:cNvPr id="123" name="Straight Connector 122">
              <a:extLst>
                <a:ext uri="{FF2B5EF4-FFF2-40B4-BE49-F238E27FC236}">
                  <a16:creationId xmlns:a16="http://schemas.microsoft.com/office/drawing/2014/main" id="{23275D00-303D-4429-8EFC-6D845E82CF69}"/>
                </a:ext>
              </a:extLst>
            </p:cNvPr>
            <p:cNvCxnSpPr>
              <a:cxnSpLocks/>
            </p:cNvCxnSpPr>
            <p:nvPr/>
          </p:nvCxnSpPr>
          <p:spPr>
            <a:xfrm flipH="1">
              <a:off x="2152164" y="696081"/>
              <a:ext cx="685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F78C0E1-6277-476D-A186-9395D1768616}"/>
                </a:ext>
              </a:extLst>
            </p:cNvPr>
            <p:cNvCxnSpPr>
              <a:cxnSpLocks/>
            </p:cNvCxnSpPr>
            <p:nvPr/>
          </p:nvCxnSpPr>
          <p:spPr>
            <a:xfrm flipV="1">
              <a:off x="2149311" y="558197"/>
              <a:ext cx="4586" cy="137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736FD4D-1DEB-44A4-A968-92F08974BB8F}"/>
                </a:ext>
              </a:extLst>
            </p:cNvPr>
            <p:cNvSpPr txBox="1"/>
            <p:nvPr/>
          </p:nvSpPr>
          <p:spPr>
            <a:xfrm>
              <a:off x="2226716" y="606610"/>
              <a:ext cx="217239" cy="181268"/>
            </a:xfrm>
            <a:prstGeom prst="rect">
              <a:avLst/>
            </a:prstGeom>
            <a:noFill/>
            <a:ln>
              <a:noFill/>
            </a:ln>
          </p:spPr>
          <p:txBody>
            <a:bodyPr wrap="none" lIns="9144" tIns="9144" rIns="9144" bIns="9144" rtlCol="0">
              <a:spAutoFit/>
            </a:bodyPr>
            <a:lstStyle/>
            <a:p>
              <a:pPr algn="ctr">
                <a:lnSpc>
                  <a:spcPts val="1200"/>
                </a:lnSpc>
              </a:pPr>
              <a:r>
                <a:rPr lang="en-US" sz="1400" dirty="0"/>
                <a:t>rip</a:t>
              </a:r>
            </a:p>
          </p:txBody>
        </p:sp>
      </p:grpSp>
      <p:sp>
        <p:nvSpPr>
          <p:cNvPr id="80" name="Rectangle 79">
            <a:extLst>
              <a:ext uri="{FF2B5EF4-FFF2-40B4-BE49-F238E27FC236}">
                <a16:creationId xmlns:a16="http://schemas.microsoft.com/office/drawing/2014/main" id="{DE46CA3F-FBA9-4F25-B311-DE6F6D77EBE2}"/>
              </a:ext>
            </a:extLst>
          </p:cNvPr>
          <p:cNvSpPr/>
          <p:nvPr/>
        </p:nvSpPr>
        <p:spPr>
          <a:xfrm>
            <a:off x="1609174" y="2809217"/>
            <a:ext cx="2871269" cy="242395"/>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code segment</a:t>
            </a:r>
          </a:p>
        </p:txBody>
      </p:sp>
      <p:sp>
        <p:nvSpPr>
          <p:cNvPr id="81" name="Rectangle 80">
            <a:extLst>
              <a:ext uri="{FF2B5EF4-FFF2-40B4-BE49-F238E27FC236}">
                <a16:creationId xmlns:a16="http://schemas.microsoft.com/office/drawing/2014/main" id="{2AC46EAF-D29E-4A24-BE33-48F6B4CDCC06}"/>
              </a:ext>
            </a:extLst>
          </p:cNvPr>
          <p:cNvSpPr/>
          <p:nvPr/>
        </p:nvSpPr>
        <p:spPr>
          <a:xfrm>
            <a:off x="6335063" y="2817523"/>
            <a:ext cx="794515"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heap</a:t>
            </a:r>
          </a:p>
        </p:txBody>
      </p:sp>
      <p:sp>
        <p:nvSpPr>
          <p:cNvPr id="84" name="TextBox 83">
            <a:extLst>
              <a:ext uri="{FF2B5EF4-FFF2-40B4-BE49-F238E27FC236}">
                <a16:creationId xmlns:a16="http://schemas.microsoft.com/office/drawing/2014/main" id="{74133071-9FAD-41D8-8A6A-293FE6624E78}"/>
              </a:ext>
            </a:extLst>
          </p:cNvPr>
          <p:cNvSpPr txBox="1"/>
          <p:nvPr/>
        </p:nvSpPr>
        <p:spPr>
          <a:xfrm>
            <a:off x="7403877" y="1965496"/>
            <a:ext cx="343364" cy="369332"/>
          </a:xfrm>
          <a:prstGeom prst="rect">
            <a:avLst/>
          </a:prstGeom>
          <a:noFill/>
        </p:spPr>
        <p:txBody>
          <a:bodyPr wrap="none" rtlCol="0">
            <a:spAutoFit/>
          </a:bodyPr>
          <a:lstStyle/>
          <a:p>
            <a:r>
              <a:rPr lang="en-US" dirty="0"/>
              <a:t>…</a:t>
            </a:r>
          </a:p>
        </p:txBody>
      </p:sp>
      <p:sp>
        <p:nvSpPr>
          <p:cNvPr id="85" name="Rectangle 84">
            <a:extLst>
              <a:ext uri="{FF2B5EF4-FFF2-40B4-BE49-F238E27FC236}">
                <a16:creationId xmlns:a16="http://schemas.microsoft.com/office/drawing/2014/main" id="{346C89F2-AE97-4061-9813-737FF2A5BCD3}"/>
              </a:ext>
            </a:extLst>
          </p:cNvPr>
          <p:cNvSpPr/>
          <p:nvPr/>
        </p:nvSpPr>
        <p:spPr>
          <a:xfrm>
            <a:off x="3257067" y="2065321"/>
            <a:ext cx="1071629"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err="1">
                <a:solidFill>
                  <a:schemeClr val="tx1"/>
                </a:solidFill>
              </a:rPr>
              <a:t>subq</a:t>
            </a:r>
            <a:r>
              <a:rPr lang="en-US" sz="1400" dirty="0">
                <a:solidFill>
                  <a:schemeClr val="tx1"/>
                </a:solidFill>
              </a:rPr>
              <a:t> $8, %</a:t>
            </a:r>
            <a:r>
              <a:rPr lang="en-US" sz="1400" dirty="0" err="1">
                <a:solidFill>
                  <a:schemeClr val="tx1"/>
                </a:solidFill>
              </a:rPr>
              <a:t>rsp</a:t>
            </a:r>
            <a:endParaRPr lang="en-US" sz="1400" dirty="0">
              <a:solidFill>
                <a:schemeClr val="tx1"/>
              </a:solidFill>
            </a:endParaRPr>
          </a:p>
        </p:txBody>
      </p:sp>
      <p:sp>
        <p:nvSpPr>
          <p:cNvPr id="86" name="Rectangle 85">
            <a:extLst>
              <a:ext uri="{FF2B5EF4-FFF2-40B4-BE49-F238E27FC236}">
                <a16:creationId xmlns:a16="http://schemas.microsoft.com/office/drawing/2014/main" id="{164E2A7B-DA56-4EA6-BB22-BCAF88293AC7}"/>
              </a:ext>
            </a:extLst>
          </p:cNvPr>
          <p:cNvSpPr/>
          <p:nvPr/>
        </p:nvSpPr>
        <p:spPr>
          <a:xfrm>
            <a:off x="2875338" y="2065320"/>
            <a:ext cx="214223" cy="27426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87" name="Rectangle 86">
            <a:extLst>
              <a:ext uri="{FF2B5EF4-FFF2-40B4-BE49-F238E27FC236}">
                <a16:creationId xmlns:a16="http://schemas.microsoft.com/office/drawing/2014/main" id="{165C4E40-25B0-4199-B480-D10C4E958C60}"/>
              </a:ext>
            </a:extLst>
          </p:cNvPr>
          <p:cNvSpPr/>
          <p:nvPr/>
        </p:nvSpPr>
        <p:spPr>
          <a:xfrm>
            <a:off x="1609174" y="2065060"/>
            <a:ext cx="196983" cy="277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cxnSp>
        <p:nvCxnSpPr>
          <p:cNvPr id="119" name="Straight Connector 118">
            <a:extLst>
              <a:ext uri="{FF2B5EF4-FFF2-40B4-BE49-F238E27FC236}">
                <a16:creationId xmlns:a16="http://schemas.microsoft.com/office/drawing/2014/main" id="{CB87AAAE-FDAA-4922-BF76-BCBAE31346E6}"/>
              </a:ext>
            </a:extLst>
          </p:cNvPr>
          <p:cNvCxnSpPr>
            <a:cxnSpLocks/>
          </p:cNvCxnSpPr>
          <p:nvPr/>
        </p:nvCxnSpPr>
        <p:spPr>
          <a:xfrm>
            <a:off x="1608565" y="2573063"/>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a:extLst>
              <a:ext uri="{FF2B5EF4-FFF2-40B4-BE49-F238E27FC236}">
                <a16:creationId xmlns:a16="http://schemas.microsoft.com/office/drawing/2014/main" id="{B39A40BC-469F-4500-8533-76B872A09A45}"/>
              </a:ext>
            </a:extLst>
          </p:cNvPr>
          <p:cNvCxnSpPr>
            <a:cxnSpLocks/>
          </p:cNvCxnSpPr>
          <p:nvPr/>
        </p:nvCxnSpPr>
        <p:spPr>
          <a:xfrm flipV="1">
            <a:off x="1609175" y="2686719"/>
            <a:ext cx="1484732" cy="338"/>
          </a:xfrm>
          <a:prstGeom prst="line">
            <a:avLst/>
          </a:prstGeom>
        </p:spPr>
        <p:style>
          <a:lnRef idx="3">
            <a:schemeClr val="dk1"/>
          </a:lnRef>
          <a:fillRef idx="0">
            <a:schemeClr val="dk1"/>
          </a:fillRef>
          <a:effectRef idx="2">
            <a:schemeClr val="dk1"/>
          </a:effectRef>
          <a:fontRef idx="minor">
            <a:schemeClr val="tx1"/>
          </a:fontRef>
        </p:style>
      </p:cxnSp>
      <p:sp>
        <p:nvSpPr>
          <p:cNvPr id="122" name="TextBox 121">
            <a:extLst>
              <a:ext uri="{FF2B5EF4-FFF2-40B4-BE49-F238E27FC236}">
                <a16:creationId xmlns:a16="http://schemas.microsoft.com/office/drawing/2014/main" id="{E6E416CF-125F-4700-A758-C8454A624B7D}"/>
              </a:ext>
            </a:extLst>
          </p:cNvPr>
          <p:cNvSpPr txBox="1"/>
          <p:nvPr/>
        </p:nvSpPr>
        <p:spPr>
          <a:xfrm>
            <a:off x="1965649" y="2604572"/>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1 code</a:t>
            </a:r>
          </a:p>
        </p:txBody>
      </p:sp>
      <p:cxnSp>
        <p:nvCxnSpPr>
          <p:cNvPr id="115" name="Straight Connector 114">
            <a:extLst>
              <a:ext uri="{FF2B5EF4-FFF2-40B4-BE49-F238E27FC236}">
                <a16:creationId xmlns:a16="http://schemas.microsoft.com/office/drawing/2014/main" id="{86267C50-0A25-4CE4-B5B3-5EDBFC8DF886}"/>
              </a:ext>
            </a:extLst>
          </p:cNvPr>
          <p:cNvCxnSpPr>
            <a:cxnSpLocks/>
          </p:cNvCxnSpPr>
          <p:nvPr/>
        </p:nvCxnSpPr>
        <p:spPr>
          <a:xfrm>
            <a:off x="3094591" y="2572748"/>
            <a:ext cx="610" cy="123428"/>
          </a:xfrm>
          <a:prstGeom prst="line">
            <a:avLst/>
          </a:prstGeom>
        </p:spPr>
        <p:style>
          <a:lnRef idx="3">
            <a:schemeClr val="dk1"/>
          </a:lnRef>
          <a:fillRef idx="0">
            <a:schemeClr val="dk1"/>
          </a:fillRef>
          <a:effectRef idx="2">
            <a:schemeClr val="dk1"/>
          </a:effectRef>
          <a:fontRef idx="minor">
            <a:schemeClr val="tx1"/>
          </a:fontRef>
        </p:style>
      </p:cxnSp>
      <p:grpSp>
        <p:nvGrpSpPr>
          <p:cNvPr id="92" name="Group 91">
            <a:extLst>
              <a:ext uri="{FF2B5EF4-FFF2-40B4-BE49-F238E27FC236}">
                <a16:creationId xmlns:a16="http://schemas.microsoft.com/office/drawing/2014/main" id="{BF4A1DAF-6CEB-4A1C-8338-6369022AC0FA}"/>
              </a:ext>
            </a:extLst>
          </p:cNvPr>
          <p:cNvGrpSpPr/>
          <p:nvPr/>
        </p:nvGrpSpPr>
        <p:grpSpPr>
          <a:xfrm>
            <a:off x="3233864" y="1801866"/>
            <a:ext cx="490840" cy="276999"/>
            <a:chOff x="3937498" y="653290"/>
            <a:chExt cx="490840" cy="276999"/>
          </a:xfrm>
        </p:grpSpPr>
        <p:sp>
          <p:nvSpPr>
            <p:cNvPr id="105" name="TextBox 104">
              <a:extLst>
                <a:ext uri="{FF2B5EF4-FFF2-40B4-BE49-F238E27FC236}">
                  <a16:creationId xmlns:a16="http://schemas.microsoft.com/office/drawing/2014/main" id="{A359DFC5-70F9-4F9B-8CD7-36E3C324A77A}"/>
                </a:ext>
              </a:extLst>
            </p:cNvPr>
            <p:cNvSpPr txBox="1"/>
            <p:nvPr/>
          </p:nvSpPr>
          <p:spPr>
            <a:xfrm>
              <a:off x="3937498" y="653290"/>
              <a:ext cx="490840" cy="276999"/>
            </a:xfrm>
            <a:prstGeom prst="rect">
              <a:avLst/>
            </a:prstGeom>
            <a:noFill/>
          </p:spPr>
          <p:txBody>
            <a:bodyPr wrap="none" rtlCol="0">
              <a:spAutoFit/>
            </a:bodyPr>
            <a:lstStyle/>
            <a:p>
              <a:r>
                <a:rPr lang="en-US" sz="1200" b="1" dirty="0"/>
                <a:t>0x40</a:t>
              </a:r>
            </a:p>
          </p:txBody>
        </p:sp>
        <p:grpSp>
          <p:nvGrpSpPr>
            <p:cNvPr id="106" name="Group 105">
              <a:extLst>
                <a:ext uri="{FF2B5EF4-FFF2-40B4-BE49-F238E27FC236}">
                  <a16:creationId xmlns:a16="http://schemas.microsoft.com/office/drawing/2014/main" id="{413438EA-8868-4713-B0B2-C6ED7AD99C22}"/>
                </a:ext>
              </a:extLst>
            </p:cNvPr>
            <p:cNvGrpSpPr/>
            <p:nvPr/>
          </p:nvGrpSpPr>
          <p:grpSpPr>
            <a:xfrm>
              <a:off x="3958652" y="801375"/>
              <a:ext cx="41678" cy="93532"/>
              <a:chOff x="6661541" y="70773"/>
              <a:chExt cx="41678" cy="93532"/>
            </a:xfrm>
          </p:grpSpPr>
          <p:cxnSp>
            <p:nvCxnSpPr>
              <p:cNvPr id="108" name="Straight Arrow Connector 107">
                <a:extLst>
                  <a:ext uri="{FF2B5EF4-FFF2-40B4-BE49-F238E27FC236}">
                    <a16:creationId xmlns:a16="http://schemas.microsoft.com/office/drawing/2014/main" id="{8F3CC92A-E8C9-4851-A27F-03F37C108630}"/>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B59DE797-4F6A-45E4-A96F-9279EAE6F8F2}"/>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94" name="Group 93">
            <a:extLst>
              <a:ext uri="{FF2B5EF4-FFF2-40B4-BE49-F238E27FC236}">
                <a16:creationId xmlns:a16="http://schemas.microsoft.com/office/drawing/2014/main" id="{32A567D2-56B3-4FDC-AFF1-2A9154235303}"/>
              </a:ext>
            </a:extLst>
          </p:cNvPr>
          <p:cNvGrpSpPr/>
          <p:nvPr/>
        </p:nvGrpSpPr>
        <p:grpSpPr>
          <a:xfrm>
            <a:off x="5103244" y="1818640"/>
            <a:ext cx="490840" cy="276999"/>
            <a:chOff x="5709592" y="641488"/>
            <a:chExt cx="490840" cy="276999"/>
          </a:xfrm>
        </p:grpSpPr>
        <p:sp>
          <p:nvSpPr>
            <p:cNvPr id="95" name="TextBox 94">
              <a:extLst>
                <a:ext uri="{FF2B5EF4-FFF2-40B4-BE49-F238E27FC236}">
                  <a16:creationId xmlns:a16="http://schemas.microsoft.com/office/drawing/2014/main" id="{858EDD01-35BC-44B0-8754-B512944A8870}"/>
                </a:ext>
              </a:extLst>
            </p:cNvPr>
            <p:cNvSpPr txBox="1"/>
            <p:nvPr/>
          </p:nvSpPr>
          <p:spPr>
            <a:xfrm>
              <a:off x="5709592" y="641488"/>
              <a:ext cx="490840" cy="276999"/>
            </a:xfrm>
            <a:prstGeom prst="rect">
              <a:avLst/>
            </a:prstGeom>
            <a:noFill/>
          </p:spPr>
          <p:txBody>
            <a:bodyPr wrap="none" rtlCol="0">
              <a:spAutoFit/>
            </a:bodyPr>
            <a:lstStyle/>
            <a:p>
              <a:r>
                <a:rPr lang="en-US" sz="1200" b="1" dirty="0"/>
                <a:t>0x60</a:t>
              </a:r>
            </a:p>
          </p:txBody>
        </p:sp>
        <p:grpSp>
          <p:nvGrpSpPr>
            <p:cNvPr id="96" name="Group 95">
              <a:extLst>
                <a:ext uri="{FF2B5EF4-FFF2-40B4-BE49-F238E27FC236}">
                  <a16:creationId xmlns:a16="http://schemas.microsoft.com/office/drawing/2014/main" id="{C8308FC8-27AB-49A3-8856-23E3D6E32964}"/>
                </a:ext>
              </a:extLst>
            </p:cNvPr>
            <p:cNvGrpSpPr/>
            <p:nvPr/>
          </p:nvGrpSpPr>
          <p:grpSpPr>
            <a:xfrm>
              <a:off x="5730746" y="787192"/>
              <a:ext cx="41678" cy="93532"/>
              <a:chOff x="6661541" y="70773"/>
              <a:chExt cx="41678" cy="93532"/>
            </a:xfrm>
          </p:grpSpPr>
          <p:cxnSp>
            <p:nvCxnSpPr>
              <p:cNvPr id="98" name="Straight Arrow Connector 97">
                <a:extLst>
                  <a:ext uri="{FF2B5EF4-FFF2-40B4-BE49-F238E27FC236}">
                    <a16:creationId xmlns:a16="http://schemas.microsoft.com/office/drawing/2014/main" id="{C6735515-413A-4FD2-AE36-32DAA580D025}"/>
                  </a:ext>
                </a:extLst>
              </p:cNvPr>
              <p:cNvCxnSpPr>
                <a:cxnSpLocks/>
              </p:cNvCxnSpPr>
              <p:nvPr/>
            </p:nvCxnSpPr>
            <p:spPr>
              <a:xfrm>
                <a:off x="6661541"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74EF8CB3-E1F2-409A-B9C1-EA8034AEFD2A}"/>
                  </a:ext>
                </a:extLst>
              </p:cNvPr>
              <p:cNvCxnSpPr/>
              <p:nvPr/>
            </p:nvCxnSpPr>
            <p:spPr>
              <a:xfrm>
                <a:off x="6661541"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29" name="TextBox 128">
            <a:extLst>
              <a:ext uri="{FF2B5EF4-FFF2-40B4-BE49-F238E27FC236}">
                <a16:creationId xmlns:a16="http://schemas.microsoft.com/office/drawing/2014/main" id="{193C057D-C4C3-4780-BF5F-31A38903486E}"/>
              </a:ext>
            </a:extLst>
          </p:cNvPr>
          <p:cNvSpPr txBox="1"/>
          <p:nvPr/>
        </p:nvSpPr>
        <p:spPr>
          <a:xfrm>
            <a:off x="8575685" y="1809120"/>
            <a:ext cx="492699" cy="276999"/>
          </a:xfrm>
          <a:prstGeom prst="rect">
            <a:avLst/>
          </a:prstGeom>
          <a:noFill/>
        </p:spPr>
        <p:txBody>
          <a:bodyPr wrap="none" rtlCol="0">
            <a:spAutoFit/>
          </a:bodyPr>
          <a:lstStyle/>
          <a:p>
            <a:r>
              <a:rPr lang="en-US" sz="1200" b="1" dirty="0"/>
              <a:t>0xd0</a:t>
            </a:r>
          </a:p>
        </p:txBody>
      </p:sp>
      <p:sp>
        <p:nvSpPr>
          <p:cNvPr id="133" name="TextBox 132">
            <a:extLst>
              <a:ext uri="{FF2B5EF4-FFF2-40B4-BE49-F238E27FC236}">
                <a16:creationId xmlns:a16="http://schemas.microsoft.com/office/drawing/2014/main" id="{3CCFD096-8E4C-4D66-8FD8-75DF0DAA969E}"/>
              </a:ext>
            </a:extLst>
          </p:cNvPr>
          <p:cNvSpPr txBox="1"/>
          <p:nvPr/>
        </p:nvSpPr>
        <p:spPr>
          <a:xfrm>
            <a:off x="5178748" y="1286796"/>
            <a:ext cx="1927002" cy="369332"/>
          </a:xfrm>
          <a:prstGeom prst="rect">
            <a:avLst/>
          </a:prstGeom>
          <a:solidFill>
            <a:schemeClr val="bg1"/>
          </a:solidFill>
        </p:spPr>
        <p:txBody>
          <a:bodyPr wrap="none" rtlCol="0">
            <a:spAutoFit/>
          </a:bodyPr>
          <a:lstStyle/>
          <a:p>
            <a:r>
              <a:rPr lang="en-US" b="1"/>
              <a:t>Memory snapshot</a:t>
            </a:r>
            <a:endParaRPr lang="en-US" b="1" dirty="0"/>
          </a:p>
        </p:txBody>
      </p:sp>
      <p:cxnSp>
        <p:nvCxnSpPr>
          <p:cNvPr id="134" name="Straight Connector 133">
            <a:extLst>
              <a:ext uri="{FF2B5EF4-FFF2-40B4-BE49-F238E27FC236}">
                <a16:creationId xmlns:a16="http://schemas.microsoft.com/office/drawing/2014/main" id="{A7B31843-9F70-49BB-9112-EE24A68746D2}"/>
              </a:ext>
            </a:extLst>
          </p:cNvPr>
          <p:cNvCxnSpPr>
            <a:cxnSpLocks/>
          </p:cNvCxnSpPr>
          <p:nvPr/>
        </p:nvCxnSpPr>
        <p:spPr>
          <a:xfrm>
            <a:off x="3125446" y="2573062"/>
            <a:ext cx="610" cy="123428"/>
          </a:xfrm>
          <a:prstGeom prst="line">
            <a:avLst/>
          </a:prstGeom>
        </p:spPr>
        <p:style>
          <a:lnRef idx="3">
            <a:schemeClr val="dk1"/>
          </a:lnRef>
          <a:fillRef idx="0">
            <a:schemeClr val="dk1"/>
          </a:fillRef>
          <a:effectRef idx="2">
            <a:schemeClr val="dk1"/>
          </a:effectRef>
          <a:fontRef idx="minor">
            <a:schemeClr val="tx1"/>
          </a:fontRef>
        </p:style>
      </p:cxnSp>
      <p:cxnSp>
        <p:nvCxnSpPr>
          <p:cNvPr id="135" name="Straight Connector 134">
            <a:extLst>
              <a:ext uri="{FF2B5EF4-FFF2-40B4-BE49-F238E27FC236}">
                <a16:creationId xmlns:a16="http://schemas.microsoft.com/office/drawing/2014/main" id="{57C93500-A2D5-4A8A-95FD-11BFC1EFFF3D}"/>
              </a:ext>
            </a:extLst>
          </p:cNvPr>
          <p:cNvCxnSpPr>
            <a:cxnSpLocks/>
          </p:cNvCxnSpPr>
          <p:nvPr/>
        </p:nvCxnSpPr>
        <p:spPr>
          <a:xfrm flipV="1">
            <a:off x="3126056" y="2686720"/>
            <a:ext cx="1364710" cy="337"/>
          </a:xfrm>
          <a:prstGeom prst="line">
            <a:avLst/>
          </a:prstGeom>
        </p:spPr>
        <p:style>
          <a:lnRef idx="3">
            <a:schemeClr val="dk1"/>
          </a:lnRef>
          <a:fillRef idx="0">
            <a:schemeClr val="dk1"/>
          </a:fillRef>
          <a:effectRef idx="2">
            <a:schemeClr val="dk1"/>
          </a:effectRef>
          <a:fontRef idx="minor">
            <a:schemeClr val="tx1"/>
          </a:fontRef>
        </p:style>
      </p:cxnSp>
      <p:sp>
        <p:nvSpPr>
          <p:cNvPr id="136" name="TextBox 135">
            <a:extLst>
              <a:ext uri="{FF2B5EF4-FFF2-40B4-BE49-F238E27FC236}">
                <a16:creationId xmlns:a16="http://schemas.microsoft.com/office/drawing/2014/main" id="{4EDF21B8-B7EA-426C-A37F-2214AEFF286A}"/>
              </a:ext>
            </a:extLst>
          </p:cNvPr>
          <p:cNvSpPr txBox="1"/>
          <p:nvPr/>
        </p:nvSpPr>
        <p:spPr>
          <a:xfrm>
            <a:off x="3482530" y="2604571"/>
            <a:ext cx="802139" cy="172420"/>
          </a:xfrm>
          <a:prstGeom prst="rect">
            <a:avLst/>
          </a:prstGeom>
          <a:solidFill>
            <a:schemeClr val="bg1"/>
          </a:solidFill>
        </p:spPr>
        <p:txBody>
          <a:bodyPr wrap="square" lIns="0" tIns="0" rIns="0" bIns="0" rtlCol="0">
            <a:spAutoFit/>
          </a:bodyPr>
          <a:lstStyle/>
          <a:p>
            <a:pPr algn="ctr">
              <a:lnSpc>
                <a:spcPts val="1300"/>
              </a:lnSpc>
            </a:pPr>
            <a:r>
              <a:rPr lang="en-US" sz="1400" dirty="0" err="1"/>
              <a:t>fn</a:t>
            </a:r>
            <a:r>
              <a:rPr lang="en-US" sz="1400" dirty="0"/>
              <a:t> 2 code</a:t>
            </a:r>
          </a:p>
        </p:txBody>
      </p:sp>
      <p:cxnSp>
        <p:nvCxnSpPr>
          <p:cNvPr id="137" name="Straight Connector 136">
            <a:extLst>
              <a:ext uri="{FF2B5EF4-FFF2-40B4-BE49-F238E27FC236}">
                <a16:creationId xmlns:a16="http://schemas.microsoft.com/office/drawing/2014/main" id="{4BC390A4-DDBC-4D2A-88C0-F6DAFD3166E9}"/>
              </a:ext>
            </a:extLst>
          </p:cNvPr>
          <p:cNvCxnSpPr>
            <a:cxnSpLocks/>
          </p:cNvCxnSpPr>
          <p:nvPr/>
        </p:nvCxnSpPr>
        <p:spPr>
          <a:xfrm>
            <a:off x="4482882" y="2572747"/>
            <a:ext cx="610" cy="123428"/>
          </a:xfrm>
          <a:prstGeom prst="line">
            <a:avLst/>
          </a:prstGeom>
        </p:spPr>
        <p:style>
          <a:lnRef idx="3">
            <a:schemeClr val="dk1"/>
          </a:lnRef>
          <a:fillRef idx="0">
            <a:schemeClr val="dk1"/>
          </a:fillRef>
          <a:effectRef idx="2">
            <a:schemeClr val="dk1"/>
          </a:effectRef>
          <a:fontRef idx="minor">
            <a:schemeClr val="tx1"/>
          </a:fontRef>
        </p:style>
      </p:cxnSp>
      <p:sp>
        <p:nvSpPr>
          <p:cNvPr id="138" name="Rectangle 137">
            <a:extLst>
              <a:ext uri="{FF2B5EF4-FFF2-40B4-BE49-F238E27FC236}">
                <a16:creationId xmlns:a16="http://schemas.microsoft.com/office/drawing/2014/main" id="{91E41CD1-93BE-4E62-AC4D-DD3C3B6F3B89}"/>
              </a:ext>
            </a:extLst>
          </p:cNvPr>
          <p:cNvSpPr/>
          <p:nvPr/>
        </p:nvSpPr>
        <p:spPr>
          <a:xfrm>
            <a:off x="3100237" y="2065030"/>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39" name="Rectangle 138">
            <a:extLst>
              <a:ext uri="{FF2B5EF4-FFF2-40B4-BE49-F238E27FC236}">
                <a16:creationId xmlns:a16="http://schemas.microsoft.com/office/drawing/2014/main" id="{9C0BE917-EF92-4DFA-B275-6C581FA75501}"/>
              </a:ext>
            </a:extLst>
          </p:cNvPr>
          <p:cNvSpPr/>
          <p:nvPr/>
        </p:nvSpPr>
        <p:spPr>
          <a:xfrm>
            <a:off x="4331712" y="2064739"/>
            <a:ext cx="159054" cy="27426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a:t>
            </a:r>
          </a:p>
        </p:txBody>
      </p:sp>
      <p:sp>
        <p:nvSpPr>
          <p:cNvPr id="140" name="Rectangle 139">
            <a:extLst>
              <a:ext uri="{FF2B5EF4-FFF2-40B4-BE49-F238E27FC236}">
                <a16:creationId xmlns:a16="http://schemas.microsoft.com/office/drawing/2014/main" id="{09086F42-5D89-4B9D-AC10-7C40F6658D03}"/>
              </a:ext>
            </a:extLst>
          </p:cNvPr>
          <p:cNvSpPr/>
          <p:nvPr/>
        </p:nvSpPr>
        <p:spPr>
          <a:xfrm>
            <a:off x="4507971" y="2809217"/>
            <a:ext cx="1799562" cy="24715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global data</a:t>
            </a:r>
          </a:p>
        </p:txBody>
      </p:sp>
      <p:sp>
        <p:nvSpPr>
          <p:cNvPr id="144" name="Rectangle 143">
            <a:extLst>
              <a:ext uri="{FF2B5EF4-FFF2-40B4-BE49-F238E27FC236}">
                <a16:creationId xmlns:a16="http://schemas.microsoft.com/office/drawing/2014/main" id="{2469D66E-1BBF-4379-85A4-DCD228C5B0C5}"/>
              </a:ext>
            </a:extLst>
          </p:cNvPr>
          <p:cNvSpPr/>
          <p:nvPr/>
        </p:nvSpPr>
        <p:spPr>
          <a:xfrm>
            <a:off x="4507971" y="2063981"/>
            <a:ext cx="614689"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200" dirty="0"/>
          </a:p>
        </p:txBody>
      </p:sp>
      <p:sp>
        <p:nvSpPr>
          <p:cNvPr id="141" name="TextBox 140">
            <a:extLst>
              <a:ext uri="{FF2B5EF4-FFF2-40B4-BE49-F238E27FC236}">
                <a16:creationId xmlns:a16="http://schemas.microsoft.com/office/drawing/2014/main" id="{D3089B50-3C74-4DDD-BD4B-CECD4F15B237}"/>
              </a:ext>
            </a:extLst>
          </p:cNvPr>
          <p:cNvSpPr txBox="1"/>
          <p:nvPr/>
        </p:nvSpPr>
        <p:spPr>
          <a:xfrm>
            <a:off x="4595101" y="2239720"/>
            <a:ext cx="396330"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int g</a:t>
            </a:r>
          </a:p>
        </p:txBody>
      </p:sp>
      <p:sp>
        <p:nvSpPr>
          <p:cNvPr id="145" name="Rectangle 144">
            <a:extLst>
              <a:ext uri="{FF2B5EF4-FFF2-40B4-BE49-F238E27FC236}">
                <a16:creationId xmlns:a16="http://schemas.microsoft.com/office/drawing/2014/main" id="{46A28AE6-72EC-4D47-879A-7174A2AD2512}"/>
              </a:ext>
            </a:extLst>
          </p:cNvPr>
          <p:cNvSpPr/>
          <p:nvPr/>
        </p:nvSpPr>
        <p:spPr>
          <a:xfrm>
            <a:off x="5121546" y="2066248"/>
            <a:ext cx="1211994" cy="2742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CE7BE6A-B018-4F07-9FDD-2B45C9ECC12B}"/>
              </a:ext>
            </a:extLst>
          </p:cNvPr>
          <p:cNvSpPr txBox="1"/>
          <p:nvPr/>
        </p:nvSpPr>
        <p:spPr>
          <a:xfrm>
            <a:off x="4554616" y="2080175"/>
            <a:ext cx="522178"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0x123</a:t>
            </a:r>
          </a:p>
        </p:txBody>
      </p:sp>
      <p:sp>
        <p:nvSpPr>
          <p:cNvPr id="147" name="TextBox 146">
            <a:extLst>
              <a:ext uri="{FF2B5EF4-FFF2-40B4-BE49-F238E27FC236}">
                <a16:creationId xmlns:a16="http://schemas.microsoft.com/office/drawing/2014/main" id="{2D1A8F5F-CAD4-4459-9A2A-5F9CA9D1987A}"/>
              </a:ext>
            </a:extLst>
          </p:cNvPr>
          <p:cNvSpPr txBox="1"/>
          <p:nvPr/>
        </p:nvSpPr>
        <p:spPr>
          <a:xfrm>
            <a:off x="5139027" y="208255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0x48</a:t>
            </a:r>
          </a:p>
        </p:txBody>
      </p:sp>
      <p:sp>
        <p:nvSpPr>
          <p:cNvPr id="148" name="TextBox 147">
            <a:extLst>
              <a:ext uri="{FF2B5EF4-FFF2-40B4-BE49-F238E27FC236}">
                <a16:creationId xmlns:a16="http://schemas.microsoft.com/office/drawing/2014/main" id="{DC951A03-C2BD-449A-9CE4-1B54B7349E57}"/>
              </a:ext>
            </a:extLst>
          </p:cNvPr>
          <p:cNvSpPr txBox="1"/>
          <p:nvPr/>
        </p:nvSpPr>
        <p:spPr>
          <a:xfrm>
            <a:off x="5535315" y="208493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0x69</a:t>
            </a:r>
          </a:p>
        </p:txBody>
      </p:sp>
      <p:sp>
        <p:nvSpPr>
          <p:cNvPr id="149" name="TextBox 148">
            <a:extLst>
              <a:ext uri="{FF2B5EF4-FFF2-40B4-BE49-F238E27FC236}">
                <a16:creationId xmlns:a16="http://schemas.microsoft.com/office/drawing/2014/main" id="{01D9E28F-011C-470B-A400-403E9FCBDF58}"/>
              </a:ext>
            </a:extLst>
          </p:cNvPr>
          <p:cNvSpPr txBox="1"/>
          <p:nvPr/>
        </p:nvSpPr>
        <p:spPr>
          <a:xfrm>
            <a:off x="5950658" y="2087315"/>
            <a:ext cx="356874"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0x0</a:t>
            </a:r>
          </a:p>
        </p:txBody>
      </p:sp>
      <p:cxnSp>
        <p:nvCxnSpPr>
          <p:cNvPr id="151" name="Straight Connector 150">
            <a:extLst>
              <a:ext uri="{FF2B5EF4-FFF2-40B4-BE49-F238E27FC236}">
                <a16:creationId xmlns:a16="http://schemas.microsoft.com/office/drawing/2014/main" id="{40F0FB0A-852F-468F-9E2E-EA8B2F815C4E}"/>
              </a:ext>
            </a:extLst>
          </p:cNvPr>
          <p:cNvCxnSpPr/>
          <p:nvPr/>
        </p:nvCxnSpPr>
        <p:spPr>
          <a:xfrm>
            <a:off x="5513886" y="2066546"/>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ACF6CE2-E55A-4FA2-AD49-C46B363F549D}"/>
              </a:ext>
            </a:extLst>
          </p:cNvPr>
          <p:cNvCxnSpPr/>
          <p:nvPr/>
        </p:nvCxnSpPr>
        <p:spPr>
          <a:xfrm>
            <a:off x="5932989" y="2064163"/>
            <a:ext cx="0" cy="2474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2CA6F9F5-D095-41DD-B474-4EEC52881944}"/>
              </a:ext>
            </a:extLst>
          </p:cNvPr>
          <p:cNvSpPr txBox="1"/>
          <p:nvPr/>
        </p:nvSpPr>
        <p:spPr>
          <a:xfrm>
            <a:off x="5376163" y="2244482"/>
            <a:ext cx="677629" cy="172420"/>
          </a:xfrm>
          <a:prstGeom prst="rect">
            <a:avLst/>
          </a:prstGeom>
          <a:solidFill>
            <a:schemeClr val="accent6">
              <a:lumMod val="20000"/>
              <a:lumOff val="80000"/>
            </a:schemeClr>
          </a:solidFill>
        </p:spPr>
        <p:txBody>
          <a:bodyPr wrap="square" lIns="0" tIns="0" rIns="0" bIns="0" rtlCol="0">
            <a:spAutoFit/>
          </a:bodyPr>
          <a:lstStyle/>
          <a:p>
            <a:pPr algn="ctr">
              <a:lnSpc>
                <a:spcPts val="1300"/>
              </a:lnSpc>
            </a:pPr>
            <a:r>
              <a:rPr lang="en-US" sz="1400" dirty="0"/>
              <a:t>char * str</a:t>
            </a:r>
          </a:p>
        </p:txBody>
      </p:sp>
      <p:grpSp>
        <p:nvGrpSpPr>
          <p:cNvPr id="153" name="Group 152">
            <a:extLst>
              <a:ext uri="{FF2B5EF4-FFF2-40B4-BE49-F238E27FC236}">
                <a16:creationId xmlns:a16="http://schemas.microsoft.com/office/drawing/2014/main" id="{11E7FE84-BCE3-4719-9C59-E7B5C41553D9}"/>
              </a:ext>
            </a:extLst>
          </p:cNvPr>
          <p:cNvGrpSpPr/>
          <p:nvPr/>
        </p:nvGrpSpPr>
        <p:grpSpPr>
          <a:xfrm>
            <a:off x="5484248" y="1818638"/>
            <a:ext cx="490840" cy="276999"/>
            <a:chOff x="5709592" y="641488"/>
            <a:chExt cx="490840" cy="276999"/>
          </a:xfrm>
        </p:grpSpPr>
        <p:sp>
          <p:nvSpPr>
            <p:cNvPr id="154" name="TextBox 153">
              <a:extLst>
                <a:ext uri="{FF2B5EF4-FFF2-40B4-BE49-F238E27FC236}">
                  <a16:creationId xmlns:a16="http://schemas.microsoft.com/office/drawing/2014/main" id="{C4147E8C-BC18-45BE-9872-C8B90AC12F71}"/>
                </a:ext>
              </a:extLst>
            </p:cNvPr>
            <p:cNvSpPr txBox="1"/>
            <p:nvPr/>
          </p:nvSpPr>
          <p:spPr>
            <a:xfrm>
              <a:off x="5709592" y="641488"/>
              <a:ext cx="490840" cy="276999"/>
            </a:xfrm>
            <a:prstGeom prst="rect">
              <a:avLst/>
            </a:prstGeom>
            <a:noFill/>
          </p:spPr>
          <p:txBody>
            <a:bodyPr wrap="none" rtlCol="0">
              <a:spAutoFit/>
            </a:bodyPr>
            <a:lstStyle/>
            <a:p>
              <a:r>
                <a:rPr lang="en-US" sz="1200" b="1" dirty="0"/>
                <a:t>0x61</a:t>
              </a:r>
            </a:p>
          </p:txBody>
        </p:sp>
        <p:grpSp>
          <p:nvGrpSpPr>
            <p:cNvPr id="155" name="Group 154">
              <a:extLst>
                <a:ext uri="{FF2B5EF4-FFF2-40B4-BE49-F238E27FC236}">
                  <a16:creationId xmlns:a16="http://schemas.microsoft.com/office/drawing/2014/main" id="{C208138A-0F78-498B-A3C5-06C9EF337BB1}"/>
                </a:ext>
              </a:extLst>
            </p:cNvPr>
            <p:cNvGrpSpPr/>
            <p:nvPr/>
          </p:nvGrpSpPr>
          <p:grpSpPr>
            <a:xfrm>
              <a:off x="5745032" y="787192"/>
              <a:ext cx="41678" cy="93532"/>
              <a:chOff x="6675827" y="70773"/>
              <a:chExt cx="41678" cy="93532"/>
            </a:xfrm>
          </p:grpSpPr>
          <p:cxnSp>
            <p:nvCxnSpPr>
              <p:cNvPr id="156" name="Straight Arrow Connector 155">
                <a:extLst>
                  <a:ext uri="{FF2B5EF4-FFF2-40B4-BE49-F238E27FC236}">
                    <a16:creationId xmlns:a16="http://schemas.microsoft.com/office/drawing/2014/main" id="{2B287F3F-DDB6-4377-90CA-61F25ABB41DC}"/>
                  </a:ext>
                </a:extLst>
              </p:cNvPr>
              <p:cNvCxnSpPr>
                <a:cxnSpLocks/>
              </p:cNvCxnSpPr>
              <p:nvPr/>
            </p:nvCxnSpPr>
            <p:spPr>
              <a:xfrm>
                <a:off x="6675827"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88E65B7C-E2E7-4A7B-B89A-8647EFACBCDD}"/>
                  </a:ext>
                </a:extLst>
              </p:cNvPr>
              <p:cNvCxnSpPr/>
              <p:nvPr/>
            </p:nvCxnSpPr>
            <p:spPr>
              <a:xfrm>
                <a:off x="6675827" y="70773"/>
                <a:ext cx="41678" cy="0"/>
              </a:xfrm>
              <a:prstGeom prst="line">
                <a:avLst/>
              </a:prstGeom>
            </p:spPr>
            <p:style>
              <a:lnRef idx="1">
                <a:schemeClr val="dk1"/>
              </a:lnRef>
              <a:fillRef idx="0">
                <a:schemeClr val="dk1"/>
              </a:fillRef>
              <a:effectRef idx="0">
                <a:schemeClr val="dk1"/>
              </a:effectRef>
              <a:fontRef idx="minor">
                <a:schemeClr val="tx1"/>
              </a:fontRef>
            </p:style>
          </p:cxnSp>
        </p:grpSp>
      </p:grpSp>
      <p:grpSp>
        <p:nvGrpSpPr>
          <p:cNvPr id="158" name="Group 157">
            <a:extLst>
              <a:ext uri="{FF2B5EF4-FFF2-40B4-BE49-F238E27FC236}">
                <a16:creationId xmlns:a16="http://schemas.microsoft.com/office/drawing/2014/main" id="{57C96997-926C-49CC-87A1-1BB426FB3EF8}"/>
              </a:ext>
            </a:extLst>
          </p:cNvPr>
          <p:cNvGrpSpPr/>
          <p:nvPr/>
        </p:nvGrpSpPr>
        <p:grpSpPr>
          <a:xfrm>
            <a:off x="5900969" y="1818637"/>
            <a:ext cx="490840" cy="276999"/>
            <a:chOff x="5709592" y="641488"/>
            <a:chExt cx="490840" cy="276999"/>
          </a:xfrm>
        </p:grpSpPr>
        <p:sp>
          <p:nvSpPr>
            <p:cNvPr id="159" name="TextBox 158">
              <a:extLst>
                <a:ext uri="{FF2B5EF4-FFF2-40B4-BE49-F238E27FC236}">
                  <a16:creationId xmlns:a16="http://schemas.microsoft.com/office/drawing/2014/main" id="{5EDE8B45-0569-403E-8D39-159AD2F3B891}"/>
                </a:ext>
              </a:extLst>
            </p:cNvPr>
            <p:cNvSpPr txBox="1"/>
            <p:nvPr/>
          </p:nvSpPr>
          <p:spPr>
            <a:xfrm>
              <a:off x="5709592" y="641488"/>
              <a:ext cx="490840" cy="276999"/>
            </a:xfrm>
            <a:prstGeom prst="rect">
              <a:avLst/>
            </a:prstGeom>
            <a:noFill/>
          </p:spPr>
          <p:txBody>
            <a:bodyPr wrap="none" rtlCol="0">
              <a:spAutoFit/>
            </a:bodyPr>
            <a:lstStyle/>
            <a:p>
              <a:r>
                <a:rPr lang="en-US" sz="1200" b="1" dirty="0"/>
                <a:t>0x62</a:t>
              </a:r>
            </a:p>
          </p:txBody>
        </p:sp>
        <p:grpSp>
          <p:nvGrpSpPr>
            <p:cNvPr id="160" name="Group 159">
              <a:extLst>
                <a:ext uri="{FF2B5EF4-FFF2-40B4-BE49-F238E27FC236}">
                  <a16:creationId xmlns:a16="http://schemas.microsoft.com/office/drawing/2014/main" id="{F3728B70-0D4F-4E82-84BE-B63A25D69651}"/>
                </a:ext>
              </a:extLst>
            </p:cNvPr>
            <p:cNvGrpSpPr/>
            <p:nvPr/>
          </p:nvGrpSpPr>
          <p:grpSpPr>
            <a:xfrm>
              <a:off x="5740270" y="787192"/>
              <a:ext cx="41678" cy="93532"/>
              <a:chOff x="6671065" y="70773"/>
              <a:chExt cx="41678" cy="93532"/>
            </a:xfrm>
          </p:grpSpPr>
          <p:cxnSp>
            <p:nvCxnSpPr>
              <p:cNvPr id="161" name="Straight Arrow Connector 160">
                <a:extLst>
                  <a:ext uri="{FF2B5EF4-FFF2-40B4-BE49-F238E27FC236}">
                    <a16:creationId xmlns:a16="http://schemas.microsoft.com/office/drawing/2014/main" id="{2A7C5848-ADF0-4C6C-BF5A-5D0A2DF11589}"/>
                  </a:ext>
                </a:extLst>
              </p:cNvPr>
              <p:cNvCxnSpPr>
                <a:cxnSpLocks/>
              </p:cNvCxnSpPr>
              <p:nvPr/>
            </p:nvCxnSpPr>
            <p:spPr>
              <a:xfrm>
                <a:off x="6671065" y="70773"/>
                <a:ext cx="3570" cy="93532"/>
              </a:xfrm>
              <a:prstGeom prst="straightConnector1">
                <a:avLst/>
              </a:prstGeom>
              <a:ln>
                <a:headEnd w="sm" len="med"/>
                <a:tailEnd type="triangle" w="sm" len="sm"/>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73243327-C46A-4E4B-AB69-ABADA1F2B00D}"/>
                  </a:ext>
                </a:extLst>
              </p:cNvPr>
              <p:cNvCxnSpPr/>
              <p:nvPr/>
            </p:nvCxnSpPr>
            <p:spPr>
              <a:xfrm>
                <a:off x="6671065" y="70773"/>
                <a:ext cx="41678" cy="0"/>
              </a:xfrm>
              <a:prstGeom prst="line">
                <a:avLst/>
              </a:prstGeom>
            </p:spPr>
            <p:style>
              <a:lnRef idx="1">
                <a:schemeClr val="dk1"/>
              </a:lnRef>
              <a:fillRef idx="0">
                <a:schemeClr val="dk1"/>
              </a:fillRef>
              <a:effectRef idx="0">
                <a:schemeClr val="dk1"/>
              </a:effectRef>
              <a:fontRef idx="minor">
                <a:schemeClr val="tx1"/>
              </a:fontRef>
            </p:style>
          </p:cxnSp>
        </p:grpSp>
      </p:grpSp>
      <p:sp>
        <p:nvSpPr>
          <p:cNvPr id="163" name="Rectangle 162">
            <a:extLst>
              <a:ext uri="{FF2B5EF4-FFF2-40B4-BE49-F238E27FC236}">
                <a16:creationId xmlns:a16="http://schemas.microsoft.com/office/drawing/2014/main" id="{7E8772D3-76FA-413D-99CB-C3E20F802E75}"/>
              </a:ext>
            </a:extLst>
          </p:cNvPr>
          <p:cNvSpPr/>
          <p:nvPr/>
        </p:nvSpPr>
        <p:spPr>
          <a:xfrm>
            <a:off x="7151022" y="2817525"/>
            <a:ext cx="755737" cy="247151"/>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free</a:t>
            </a:r>
          </a:p>
        </p:txBody>
      </p:sp>
      <p:sp>
        <p:nvSpPr>
          <p:cNvPr id="164" name="Rectangle 163">
            <a:extLst>
              <a:ext uri="{FF2B5EF4-FFF2-40B4-BE49-F238E27FC236}">
                <a16:creationId xmlns:a16="http://schemas.microsoft.com/office/drawing/2014/main" id="{6080BDA4-D853-44FC-8649-C501415FA635}"/>
              </a:ext>
            </a:extLst>
          </p:cNvPr>
          <p:cNvSpPr/>
          <p:nvPr/>
        </p:nvSpPr>
        <p:spPr>
          <a:xfrm>
            <a:off x="6349487" y="2066276"/>
            <a:ext cx="790353" cy="274261"/>
          </a:xfrm>
          <a:prstGeom prst="rect">
            <a:avLst/>
          </a:prstGeom>
          <a:solidFill>
            <a:srgbClr val="FFD3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46A0B5A9-E61A-405F-A60D-E8E6017460ED}"/>
              </a:ext>
            </a:extLst>
          </p:cNvPr>
          <p:cNvSpPr txBox="1"/>
          <p:nvPr/>
        </p:nvSpPr>
        <p:spPr>
          <a:xfrm>
            <a:off x="6393102" y="2261260"/>
            <a:ext cx="677629" cy="172420"/>
          </a:xfrm>
          <a:prstGeom prst="rect">
            <a:avLst/>
          </a:prstGeom>
          <a:solidFill>
            <a:srgbClr val="FFD3D3"/>
          </a:solidFill>
        </p:spPr>
        <p:txBody>
          <a:bodyPr wrap="square" lIns="0" tIns="0" rIns="0" bIns="0" rtlCol="0">
            <a:spAutoFit/>
          </a:bodyPr>
          <a:lstStyle/>
          <a:p>
            <a:pPr algn="ctr">
              <a:lnSpc>
                <a:spcPts val="1300"/>
              </a:lnSpc>
            </a:pPr>
            <a:r>
              <a:rPr lang="en-US" sz="1400" dirty="0"/>
              <a:t>obj1</a:t>
            </a:r>
          </a:p>
        </p:txBody>
      </p:sp>
    </p:spTree>
    <p:extLst>
      <p:ext uri="{BB962C8B-B14F-4D97-AF65-F5344CB8AC3E}">
        <p14:creationId xmlns:p14="http://schemas.microsoft.com/office/powerpoint/2010/main" val="1175112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77045</TotalTime>
  <Words>2227</Words>
  <Application>Microsoft Office PowerPoint</Application>
  <PresentationFormat>Widescreen</PresentationFormat>
  <Paragraphs>591</Paragraphs>
  <Slides>38</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Courier New</vt:lpstr>
      <vt:lpstr>Garamond</vt:lpstr>
      <vt:lpstr>MV Boli</vt:lpstr>
      <vt:lpstr>1_Office Theme</vt:lpstr>
      <vt:lpstr>Office Theme</vt:lpstr>
      <vt:lpstr>Check-in 30 Review – Other Codegen</vt:lpstr>
      <vt:lpstr>Check-in 30 Solution Review – Other Codegen</vt:lpstr>
      <vt:lpstr>Announcements Administrivia</vt:lpstr>
      <vt:lpstr>Heap Management</vt:lpstr>
      <vt:lpstr>Previously… Other Code Generation</vt:lpstr>
      <vt:lpstr>Today’s Outline Heap Management</vt:lpstr>
      <vt:lpstr>The Stack “Budget” Heap Management – Heap Memory</vt:lpstr>
      <vt:lpstr>When the Stack isn’t enough Heap Management – Heap Memory</vt:lpstr>
      <vt:lpstr>Don’t Forget the Heap! Heap Management – Heap Memory</vt:lpstr>
      <vt:lpstr>Expressiveness/Efficiency Limitations Heap Management</vt:lpstr>
      <vt:lpstr>The Heap: Basic Idea Heap Management</vt:lpstr>
      <vt:lpstr>The Heap: Basic Idea Heap Management</vt:lpstr>
      <vt:lpstr>The Heap: Basic Idea Heap Management</vt:lpstr>
      <vt:lpstr>The Heap: Basic Idea Heap Management</vt:lpstr>
      <vt:lpstr>The Heap: Basic Idea Heap Management</vt:lpstr>
      <vt:lpstr>PowerPoint Presentation</vt:lpstr>
      <vt:lpstr>PowerPoint Presentation</vt:lpstr>
      <vt:lpstr>PowerPoint Presentation</vt:lpstr>
      <vt:lpstr>PowerPoint Presentation</vt:lpstr>
      <vt:lpstr>Heap Allocation Heap Management</vt:lpstr>
      <vt:lpstr>PowerPoint Presentation</vt:lpstr>
      <vt:lpstr>Heap Allocation: brk / sbrk Heap Management</vt:lpstr>
      <vt:lpstr>Heap Allocation Heap Management</vt:lpstr>
      <vt:lpstr>Heap Deallocation Heap Management</vt:lpstr>
      <vt:lpstr>Heap Deallocation Heap Management</vt:lpstr>
      <vt:lpstr>Heap Deallocation Heap Management</vt:lpstr>
      <vt:lpstr>Heap Management Terminology Heap Management</vt:lpstr>
      <vt:lpstr>Garbage Collection Heap Management: Garbage Collection Overview</vt:lpstr>
      <vt:lpstr>Garbage Collection: Considerations Heap Management: Garbage Collection Overview</vt:lpstr>
      <vt:lpstr>Garbage Collection: Real-Time Issue Heap Management: Garbage Collection</vt:lpstr>
      <vt:lpstr>Today’s Outline Heap Management: Garbage Collection</vt:lpstr>
      <vt:lpstr>Naïve Reference Counting Heap Management: Garbage Collection</vt:lpstr>
      <vt:lpstr>Naïve Reference Counting: Limitations Heap Management: Garbage Collection</vt:lpstr>
      <vt:lpstr>Reference Counting: Summary Heap Management: Garbage Collection</vt:lpstr>
      <vt:lpstr>Mark and Sweep Heap Management: Garbage Collection</vt:lpstr>
      <vt:lpstr>Mark and Sweep - Tradeoffs Heap Management: Garbage Collection</vt:lpstr>
      <vt:lpstr>Summary Heap Management: Garbage Collection</vt:lpstr>
      <vt:lpstr>Next Time Lecture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 Davidson's Cool Slides</dc:title>
  <dc:creator>drew</dc:creator>
  <cp:lastModifiedBy>Davidson, Drew</cp:lastModifiedBy>
  <cp:revision>1417</cp:revision>
  <cp:lastPrinted>2018-08-29T18:10:22Z</cp:lastPrinted>
  <dcterms:created xsi:type="dcterms:W3CDTF">2018-07-19T03:57:05Z</dcterms:created>
  <dcterms:modified xsi:type="dcterms:W3CDTF">2025-11-03T21:52:23Z</dcterms:modified>
</cp:coreProperties>
</file>